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5.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6.xml" ContentType="application/vnd.openxmlformats-officedocument.theme+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7.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6">
  <p:sldMasterIdLst>
    <p:sldMasterId id="2147483697" r:id="rId2"/>
    <p:sldMasterId id="2147483803" r:id="rId3"/>
    <p:sldMasterId id="2147483815" r:id="rId4"/>
    <p:sldMasterId id="2147483838" r:id="rId5"/>
    <p:sldMasterId id="2147483864" r:id="rId6"/>
    <p:sldMasterId id="2147483889" r:id="rId7"/>
    <p:sldMasterId id="2147483903" r:id="rId8"/>
    <p:sldMasterId id="2147483942" r:id="rId9"/>
  </p:sldMasterIdLst>
  <p:notesMasterIdLst>
    <p:notesMasterId r:id="rId12"/>
  </p:notesMasterIdLst>
  <p:handoutMasterIdLst>
    <p:handoutMasterId r:id="rId13"/>
  </p:handoutMasterIdLst>
  <p:sldIdLst>
    <p:sldId id="2147469289" r:id="rId10"/>
    <p:sldId id="2147469290" r:id="rId11"/>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hor" initials="A" lastIdx="535"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84F"/>
    <a:srgbClr val="C5D5E9"/>
    <a:srgbClr val="F5E7F3"/>
    <a:srgbClr val="612A5C"/>
    <a:srgbClr val="E5C1E1"/>
    <a:srgbClr val="7F7F7F"/>
    <a:srgbClr val="B2C1DB"/>
    <a:srgbClr val="DCE6F2"/>
    <a:srgbClr val="DAE3F3"/>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11" autoAdjust="0"/>
    <p:restoredTop sz="88501" autoAdjust="0"/>
  </p:normalViewPr>
  <p:slideViewPr>
    <p:cSldViewPr snapToGrid="0">
      <p:cViewPr varScale="1">
        <p:scale>
          <a:sx n="96" d="100"/>
          <a:sy n="96" d="100"/>
        </p:scale>
        <p:origin x="2208" y="7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Master" Target="slideMasters/slideMaster2.xml"/><Relationship Id="rId7" Type="http://schemas.openxmlformats.org/officeDocument/2006/relationships/slideMaster" Target="slideMasters/slideMaster6.xml"/><Relationship Id="rId12" Type="http://schemas.openxmlformats.org/officeDocument/2006/relationships/notesMaster" Target="notesMasters/notesMaster1.xml"/><Relationship Id="rId17" Type="http://schemas.openxmlformats.org/officeDocument/2006/relationships/viewProps" Target="viewProps.xml"/><Relationship Id="rId46" Type="http://schemas.microsoft.com/office/2018/10/relationships/authors" Target="author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2.xml"/><Relationship Id="rId5" Type="http://schemas.openxmlformats.org/officeDocument/2006/relationships/slideMaster" Target="slideMasters/slideMaster4.xml"/><Relationship Id="rId15" Type="http://schemas.openxmlformats.org/officeDocument/2006/relationships/commentAuthors" Target="commentAuthors.xml"/><Relationship Id="rId10" Type="http://schemas.openxmlformats.org/officeDocument/2006/relationships/slide" Target="slides/slide1.xml"/><Relationship Id="rId19" Type="http://schemas.openxmlformats.org/officeDocument/2006/relationships/tableStyles" Target="tableStyles.xml"/><Relationship Id="rId4" Type="http://schemas.openxmlformats.org/officeDocument/2006/relationships/slideMaster" Target="slideMasters/slideMaster3.xml"/><Relationship Id="rId9" Type="http://schemas.openxmlformats.org/officeDocument/2006/relationships/slideMaster" Target="slideMasters/slideMaster8.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4DDE5C6-8CD8-4F0C-84E4-3E901EE957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0BEDDB9-0F4F-4EB5-8E16-10A1FEBB89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E14EC1-C39A-4573-9C3A-46E8CD20DB20}" type="datetimeFigureOut">
              <a:rPr lang="en-US" smtClean="0"/>
              <a:t>2/7/2023</a:t>
            </a:fld>
            <a:endParaRPr lang="en-US" dirty="0"/>
          </a:p>
        </p:txBody>
      </p:sp>
      <p:sp>
        <p:nvSpPr>
          <p:cNvPr id="4" name="Footer Placeholder 3">
            <a:extLst>
              <a:ext uri="{FF2B5EF4-FFF2-40B4-BE49-F238E27FC236}">
                <a16:creationId xmlns:a16="http://schemas.microsoft.com/office/drawing/2014/main" id="{ED5233D8-EDDB-4A03-B923-DE8AAD872BA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FDD3E16-726A-4105-934E-02D385D7841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375007-2058-467E-9962-AD8AB729E7F0}" type="slidenum">
              <a:rPr lang="en-US" smtClean="0"/>
              <a:t>‹#›</a:t>
            </a:fld>
            <a:endParaRPr lang="en-US" dirty="0"/>
          </a:p>
        </p:txBody>
      </p:sp>
    </p:spTree>
    <p:extLst>
      <p:ext uri="{BB962C8B-B14F-4D97-AF65-F5344CB8AC3E}">
        <p14:creationId xmlns:p14="http://schemas.microsoft.com/office/powerpoint/2010/main" val="16694219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0459B7-18D5-4639-A762-40BC6C3C7683}" type="datetimeFigureOut">
              <a:rPr lang="en-US" smtClean="0"/>
              <a:t>2/7/2023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1070D-538F-472E-9A4D-E0A5111EAB1B}" type="slidenum">
              <a:rPr lang="en-US" smtClean="0"/>
              <a:t>‹#›</a:t>
            </a:fld>
            <a:endParaRPr lang="en-US" dirty="0"/>
          </a:p>
        </p:txBody>
      </p:sp>
    </p:spTree>
    <p:extLst>
      <p:ext uri="{BB962C8B-B14F-4D97-AF65-F5344CB8AC3E}">
        <p14:creationId xmlns:p14="http://schemas.microsoft.com/office/powerpoint/2010/main" val="2388969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cf.georgetown.edu/2023/01/05/consolidated-appropriations-act-2023-medicaid-and-chip-provisions-explaine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Arial"/>
              </a:rPr>
              <a:t>With this legislation, Congress responded to states’ requests for certainty on timing for the end of continuous coverage requirement and stability of enhanced federal funding to support unwinding.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CMS is maintaining the </a:t>
            </a:r>
            <a:r>
              <a:rPr lang="en-US" sz="2000" dirty="0"/>
              <a:t>timeline of 12 months to initiate and 14 months to complete renewals (as previously established in guidance).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C1070D-538F-472E-9A4D-E0A5111EAB1B}" type="slidenum">
              <a:rPr kumimoji="0" lang="en-US" sz="1200" b="0" i="0" u="none" strike="noStrike" kern="1200" cap="none" spc="0" normalizeH="0" baseline="0" noProof="0" smtClean="0">
                <a:ln>
                  <a:noFill/>
                </a:ln>
                <a:solidFill>
                  <a:prstClr val="black"/>
                </a:solidFill>
                <a:effectLst/>
                <a:uLnTx/>
                <a:uFillTx/>
                <a:latin typeface="Calibri" panose="020F0502020204030204"/>
                <a:cs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cs typeface="Arial"/>
            </a:endParaRPr>
          </a:p>
        </p:txBody>
      </p:sp>
    </p:spTree>
    <p:extLst>
      <p:ext uri="{BB962C8B-B14F-4D97-AF65-F5344CB8AC3E}">
        <p14:creationId xmlns:p14="http://schemas.microsoft.com/office/powerpoint/2010/main" val="2552952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solidFill>
                  <a:srgbClr val="575757"/>
                </a:solidFill>
                <a:effectLst/>
                <a:latin typeface="Open Sans" panose="020B0606030504020204" pitchFamily="34" charset="0"/>
              </a:rPr>
              <a:t>SHO clarifies that states must </a:t>
            </a:r>
            <a:r>
              <a:rPr lang="en-US" dirty="0"/>
              <a:t>begin their unwinding period by initiating renewals no later than April 2023.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Per this Georgetown brief, there is also an enhanced FMAP for CHIP that is declining (</a:t>
            </a:r>
            <a:r>
              <a:rPr lang="en-US" dirty="0">
                <a:hlinkClick r:id="rId3"/>
              </a:rPr>
              <a:t>Consolidated Appropriations Act, 2023: Medicaid and CHIP Provisions Explained – Center For Children and Families (georgetown.edu)</a:t>
            </a:r>
            <a:r>
              <a:rPr lang="en-US" dirty="0"/>
              <a:t>).</a:t>
            </a:r>
            <a:r>
              <a:rPr lang="en-US" b="0" i="0" dirty="0">
                <a:solidFill>
                  <a:srgbClr val="575757"/>
                </a:solidFill>
                <a:effectLst/>
                <a:latin typeface="Open Sans" panose="020B0606030504020204" pitchFamily="34" charset="0"/>
              </a:rPr>
              <a:t> </a:t>
            </a:r>
          </a:p>
          <a:p>
            <a:pPr marL="171450" indent="-171450">
              <a:buFont typeface="Arial" panose="020B0604020202020204" pitchFamily="34" charset="0"/>
              <a:buChar char="•"/>
            </a:pPr>
            <a:endParaRPr lang="en-US" b="0" i="0" dirty="0">
              <a:solidFill>
                <a:srgbClr val="575757"/>
              </a:solidFill>
              <a:effectLst/>
              <a:latin typeface="Open Sans" panose="020B0606030504020204" pitchFamily="34" charset="0"/>
            </a:endParaRPr>
          </a:p>
          <a:p>
            <a:pPr marL="171450" indent="-171450">
              <a:buFont typeface="Arial" panose="020B0604020202020204" pitchFamily="34" charset="0"/>
              <a:buChar char="•"/>
            </a:pPr>
            <a:r>
              <a:rPr lang="en-US" b="0" i="0" dirty="0">
                <a:solidFill>
                  <a:srgbClr val="575757"/>
                </a:solidFill>
                <a:effectLst/>
                <a:latin typeface="Open Sans" panose="020B0606030504020204" pitchFamily="34" charset="0"/>
              </a:rPr>
              <a:t>Under this timeline:</a:t>
            </a:r>
          </a:p>
          <a:p>
            <a:pPr marL="628650" lvl="1" indent="-171450">
              <a:buFont typeface="Arial" panose="020B0604020202020204" pitchFamily="34" charset="0"/>
              <a:buChar char="•"/>
            </a:pPr>
            <a:r>
              <a:rPr lang="en-US" b="0" i="0" dirty="0">
                <a:solidFill>
                  <a:srgbClr val="575757"/>
                </a:solidFill>
                <a:effectLst/>
                <a:latin typeface="Open Sans" panose="020B0606030504020204" pitchFamily="34" charset="0"/>
              </a:rPr>
              <a:t>End of the continuous coverage requirement on March 31, 2023.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6.2% FMAP: Beginning of the PHE through March 31,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5% FMAP: April 1, 2023 through June 30,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2.5% FMAP: July 1, 2023 through September 30,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1.5% FMAP: October 1, 2023 through December 31, 2023.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575757"/>
                </a:solidFill>
                <a:effectLst/>
                <a:latin typeface="Open Sans" panose="020B0606030504020204" pitchFamily="34" charset="0"/>
              </a:rPr>
              <a:t>FFCRA FMAP bump expires on January 1, 2024. </a:t>
            </a:r>
          </a:p>
          <a:p>
            <a:pPr marL="628650" lvl="1" indent="-171450">
              <a:buFont typeface="Arial" panose="020B0604020202020204" pitchFamily="34" charset="0"/>
              <a:buChar char="•"/>
            </a:pPr>
            <a:r>
              <a:rPr lang="en-US" dirty="0"/>
              <a:t>The CAA, 2023 does not modify the duration of the unwinding period.</a:t>
            </a:r>
            <a:endParaRPr lang="en-US" b="0" i="0" dirty="0">
              <a:solidFill>
                <a:srgbClr val="575757"/>
              </a:solidFill>
              <a:effectLst/>
              <a:latin typeface="Open Sans" panose="020B0606030504020204" pitchFamily="34" charset="0"/>
            </a:endParaRPr>
          </a:p>
          <a:p>
            <a:pPr marL="1085850" lvl="2" indent="-171450">
              <a:buFont typeface="Arial" panose="020B0604020202020204" pitchFamily="34" charset="0"/>
              <a:buChar char="•"/>
            </a:pPr>
            <a:r>
              <a:rPr lang="en-US" b="0" i="0" dirty="0">
                <a:solidFill>
                  <a:srgbClr val="575757"/>
                </a:solidFill>
                <a:effectLst/>
                <a:latin typeface="Open Sans" panose="020B0606030504020204" pitchFamily="34" charset="0"/>
              </a:rPr>
              <a:t>States may begin initiating renewals in February and terminations in April. </a:t>
            </a:r>
          </a:p>
          <a:p>
            <a:pPr marL="1085850" lvl="2" indent="-171450">
              <a:buFont typeface="Arial" panose="020B0604020202020204" pitchFamily="34" charset="0"/>
              <a:buChar char="•"/>
            </a:pPr>
            <a:r>
              <a:rPr lang="en-US" b="0" i="0" dirty="0">
                <a:solidFill>
                  <a:srgbClr val="575757"/>
                </a:solidFill>
                <a:effectLst/>
                <a:latin typeface="Open Sans" panose="020B0606030504020204" pitchFamily="34" charset="0"/>
              </a:rPr>
              <a:t>States have up to 14 months following April 31, 2023, to complete all pending eligibility actions (through May).</a:t>
            </a:r>
          </a:p>
          <a:p>
            <a:pPr marL="628650" lvl="1" indent="-171450">
              <a:buFont typeface="Arial" panose="020B0604020202020204" pitchFamily="34" charset="0"/>
              <a:buChar char="•"/>
            </a:pPr>
            <a:r>
              <a:rPr lang="en-US" b="0" i="0" dirty="0">
                <a:solidFill>
                  <a:srgbClr val="575757"/>
                </a:solidFill>
                <a:effectLst/>
                <a:latin typeface="Open Sans" panose="020B0606030504020204" pitchFamily="34" charset="0"/>
              </a:rPr>
              <a:t>Reports:</a:t>
            </a:r>
          </a:p>
          <a:p>
            <a:pPr marL="1085850" lvl="2" indent="-171450">
              <a:buFont typeface="Arial" panose="020B0604020202020204" pitchFamily="34" charset="0"/>
              <a:buChar char="•"/>
            </a:pPr>
            <a:r>
              <a:rPr lang="en-US" dirty="0"/>
              <a:t>Renewal Redistribution Plan and Systems Readiness Artifacts due no later than February 1, 2023, for states that intend to begin renewals in February, or February 15, 2023, for all other states. </a:t>
            </a:r>
          </a:p>
          <a:p>
            <a:pPr marL="1085850" lvl="2" indent="-171450">
              <a:buFont typeface="Arial" panose="020B0604020202020204" pitchFamily="34" charset="0"/>
              <a:buChar char="•"/>
            </a:pPr>
            <a:r>
              <a:rPr lang="en-US" dirty="0"/>
              <a:t>Baseline Unwinding Data is due the 8th day of the month in which a state begins renewals, so it varies but: February 8, 2023, March 8, 2023, or April 8, 2023. Thereafter, monthly unwinding data submissions will be due on the 8th of the month. State data submissions through the Medicaid and CHIP Performance Indicator dataset are also due on the 8th each month, and state data submissions through the Transformed Medicaid Statistical Information System (T-MSIS) dataset are due before the end of the subsequent calendar month.</a:t>
            </a:r>
          </a:p>
          <a:p>
            <a:pPr marL="1085850" lvl="2" indent="-171450">
              <a:buFont typeface="Arial" panose="020B0604020202020204" pitchFamily="34" charset="0"/>
              <a:buChar char="•"/>
            </a:pPr>
            <a:r>
              <a:rPr lang="en-US" dirty="0"/>
              <a:t>Monthly Performance Indicators: 8</a:t>
            </a:r>
            <a:r>
              <a:rPr lang="en-US" baseline="30000" dirty="0"/>
              <a:t>th</a:t>
            </a:r>
            <a:r>
              <a:rPr lang="en-US" dirty="0"/>
              <a:t> data of the calendar month. </a:t>
            </a:r>
          </a:p>
          <a:p>
            <a:pPr marL="1085850" lvl="2" indent="-171450">
              <a:buFont typeface="Arial" panose="020B0604020202020204" pitchFamily="34" charset="0"/>
              <a:buChar char="•"/>
            </a:pPr>
            <a:r>
              <a:rPr lang="en-US" dirty="0"/>
              <a:t>SBM Priority Monthly Metrics: TBD?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lvl="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C1070D-538F-472E-9A4D-E0A5111EAB1B}" type="slidenum">
              <a:rPr kumimoji="0" lang="en-US" sz="1200" b="0" i="0" u="none" strike="noStrike" kern="1200" cap="none" spc="0" normalizeH="0" baseline="0" noProof="0" smtClean="0">
                <a:ln>
                  <a:noFill/>
                </a:ln>
                <a:solidFill>
                  <a:prstClr val="black"/>
                </a:solidFill>
                <a:effectLst/>
                <a:uLnTx/>
                <a:uFillTx/>
                <a:latin typeface="Calibri" panose="020F0502020204030204"/>
                <a:cs typeface="Arial"/>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cs typeface="Arial"/>
            </a:endParaRPr>
          </a:p>
        </p:txBody>
      </p:sp>
    </p:spTree>
    <p:extLst>
      <p:ext uri="{BB962C8B-B14F-4D97-AF65-F5344CB8AC3E}">
        <p14:creationId xmlns:p14="http://schemas.microsoft.com/office/powerpoint/2010/main" val="282879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6DF8714-0CB7-4E73-BE43-083A5D2E3B7B}"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44945673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348CB78-75F4-42BB-9C80-B3326D2676A0}"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87962645"/>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59131766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472164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9ED2C8-6C3A-4B0E-89EA-D96EF8715765}"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70178328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5B6C236-A152-4BD9-AECE-B0CE50ABB965}" type="datetime1">
              <a:rPr lang="en-US" smtClean="0"/>
              <a:t>2/7/2023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418634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66231-7412-4F0E-A83F-6AF21A002A91}" type="datetime1">
              <a:rPr lang="en-US" smtClean="0"/>
              <a:t>2/7/2023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535319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6DCCAD-0BA8-499B-9A66-A60B7DF88A97}" type="datetime1">
              <a:rPr lang="en-US" smtClean="0"/>
              <a:t>2/7/2023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89988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13FFA7-EC7A-4F0E-8D77-442F4E1BB555}" type="datetime1">
              <a:rPr lang="en-US" smtClean="0"/>
              <a:t>2/7/2023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474982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96A29F-FF42-46EB-B67E-E09B6B1EAD08}" type="datetime1">
              <a:rPr lang="en-US" smtClean="0"/>
              <a:t>2/7/2023</a:t>
            </a:fld>
            <a:endParaRPr lang="en-US" dirty="0"/>
          </a:p>
        </p:txBody>
      </p:sp>
      <p:sp>
        <p:nvSpPr>
          <p:cNvPr id="8" name="Footer Placeholder 7"/>
          <p:cNvSpPr>
            <a:spLocks noGrp="1"/>
          </p:cNvSpPr>
          <p:nvPr>
            <p:ph type="ftr" sz="quarter" idx="11"/>
          </p:nvPr>
        </p:nvSpPr>
        <p:spPr/>
        <p:txBody>
          <a:bodyPr/>
          <a:lstStyle/>
          <a:p>
            <a:r>
              <a:rPr lang="en-US" dirty="0"/>
              <a:t>Maternal Morbidity and Mortality: Medicaid’s Role in Addressing the Crisis | December 10, 2019</a:t>
            </a:r>
          </a:p>
        </p:txBody>
      </p:sp>
      <p:sp>
        <p:nvSpPr>
          <p:cNvPr id="9" name="Slide Number Placeholder 8"/>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4782330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945A15-D9D6-4201-95D9-F50E610E94B4}" type="datetime1">
              <a:rPr lang="en-US" smtClean="0"/>
              <a:t>2/7/2023</a:t>
            </a:fld>
            <a:endParaRPr lang="en-US" dirty="0"/>
          </a:p>
        </p:txBody>
      </p:sp>
      <p:sp>
        <p:nvSpPr>
          <p:cNvPr id="4" name="Footer Placeholder 3"/>
          <p:cNvSpPr>
            <a:spLocks noGrp="1"/>
          </p:cNvSpPr>
          <p:nvPr>
            <p:ph type="ftr" sz="quarter" idx="11"/>
          </p:nvPr>
        </p:nvSpPr>
        <p:spPr/>
        <p:txBody>
          <a:bodyPr/>
          <a:lstStyle/>
          <a:p>
            <a:r>
              <a:rPr lang="en-US" dirty="0"/>
              <a:t>Maternal Morbidity and Mortality: Medicaid’s Role in Addressing the Crisis | December 10, 2019</a:t>
            </a:r>
          </a:p>
        </p:txBody>
      </p:sp>
      <p:sp>
        <p:nvSpPr>
          <p:cNvPr id="5" name="Slide Number Placeholder 4"/>
          <p:cNvSpPr>
            <a:spLocks noGrp="1"/>
          </p:cNvSpPr>
          <p:nvPr>
            <p:ph type="sldNum" sz="quarter" idx="12"/>
          </p:nvPr>
        </p:nvSpPr>
        <p:spPr/>
        <p:txBody>
          <a:bodyPr/>
          <a:lstStyle/>
          <a:p>
            <a:fld id="{8089AD78-8C7A-B549-90F5-327CDFD3286E}" type="slidenum">
              <a:rPr lang="en-US" smtClean="0"/>
              <a:t>‹#›</a:t>
            </a:fld>
            <a:endParaRPr lang="en-US" dirty="0"/>
          </a:p>
        </p:txBody>
      </p:sp>
      <p:sp>
        <p:nvSpPr>
          <p:cNvPr id="6" name="Slide Number Placeholder 5"/>
          <p:cNvSpPr txBox="1">
            <a:spLocks/>
          </p:cNvSpPr>
          <p:nvPr userDrawn="1"/>
        </p:nvSpPr>
        <p:spPr>
          <a:xfrm>
            <a:off x="522878" y="6356350"/>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rPr>
              <a:t>State Health Value Strategies </a:t>
            </a:r>
            <a:r>
              <a:rPr lang="en-US" sz="1400" b="1" dirty="0">
                <a:solidFill>
                  <a:schemeClr val="bg1"/>
                </a:solidFill>
              </a:rPr>
              <a:t>| </a:t>
            </a:r>
            <a:r>
              <a:rPr lang="en-US" sz="1400" dirty="0">
                <a:solidFill>
                  <a:schemeClr val="bg1"/>
                </a:solidFill>
              </a:rPr>
              <a:t>&lt;#&gt;</a:t>
            </a:r>
          </a:p>
        </p:txBody>
      </p:sp>
    </p:spTree>
    <p:extLst>
      <p:ext uri="{BB962C8B-B14F-4D97-AF65-F5344CB8AC3E}">
        <p14:creationId xmlns:p14="http://schemas.microsoft.com/office/powerpoint/2010/main" val="24904590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A6F4B2-0444-421B-BAC2-92F350004616}" type="datetime1">
              <a:rPr lang="en-US" smtClean="0"/>
              <a:t>2/7/2023</a:t>
            </a:fld>
            <a:endParaRPr lang="en-US" dirty="0"/>
          </a:p>
        </p:txBody>
      </p:sp>
      <p:sp>
        <p:nvSpPr>
          <p:cNvPr id="3" name="Footer Placeholder 2"/>
          <p:cNvSpPr>
            <a:spLocks noGrp="1"/>
          </p:cNvSpPr>
          <p:nvPr>
            <p:ph type="ftr" sz="quarter" idx="11"/>
          </p:nvPr>
        </p:nvSpPr>
        <p:spPr/>
        <p:txBody>
          <a:bodyPr/>
          <a:lstStyle/>
          <a:p>
            <a:r>
              <a:rPr lang="en-US" dirty="0"/>
              <a:t>Maternal Morbidity and Mortality: Medicaid’s Role in Addressing the Crisis | December 10, 2019</a:t>
            </a:r>
          </a:p>
        </p:txBody>
      </p:sp>
      <p:sp>
        <p:nvSpPr>
          <p:cNvPr id="4" name="Slide Number Placeholder 3"/>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155118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8AA50C-4DA4-4014-9CC3-839B97CF29BD}" type="datetime1">
              <a:rPr lang="en-US" smtClean="0"/>
              <a:t>2/7/2023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518159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AD7FF40-9314-4FF3-AE0E-FFC6083558DF}"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99913745"/>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FD4D89-A1B0-4AF1-9CEF-5F82C42328B5}" type="datetime1">
              <a:rPr lang="en-US" smtClean="0"/>
              <a:t>2/7/2023</a:t>
            </a:fld>
            <a:endParaRPr lang="en-US" dirty="0"/>
          </a:p>
        </p:txBody>
      </p:sp>
      <p:sp>
        <p:nvSpPr>
          <p:cNvPr id="6" name="Footer Placeholder 5"/>
          <p:cNvSpPr>
            <a:spLocks noGrp="1"/>
          </p:cNvSpPr>
          <p:nvPr>
            <p:ph type="ftr" sz="quarter" idx="11"/>
          </p:nvPr>
        </p:nvSpPr>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152907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5E0F03-ABB1-487A-886D-59F8A8D4C655}" type="datetime1">
              <a:rPr lang="en-US" smtClean="0"/>
              <a:t>2/7/2023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053150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F5B30B-445C-41A3-8812-62736AC056D3}" type="datetime1">
              <a:rPr lang="en-US" smtClean="0"/>
              <a:t>2/7/2023</a:t>
            </a:fld>
            <a:endParaRPr lang="en-US" dirty="0"/>
          </a:p>
        </p:txBody>
      </p:sp>
      <p:sp>
        <p:nvSpPr>
          <p:cNvPr id="5" name="Footer Placeholder 4"/>
          <p:cNvSpPr>
            <a:spLocks noGrp="1"/>
          </p:cNvSpPr>
          <p:nvPr>
            <p:ph type="ftr" sz="quarter" idx="11"/>
          </p:nvPr>
        </p:nvSpPr>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10035192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ltGray">
          <a:xfrm>
            <a:off x="415637" y="268941"/>
            <a:ext cx="8312727" cy="6320118"/>
          </a:xfrm>
          <a:prstGeom prst="rect">
            <a:avLst/>
          </a:prstGeom>
          <a:solidFill>
            <a:schemeClr val="bg2"/>
          </a:solidFill>
          <a:ln w="9525">
            <a:noFill/>
            <a:miter lim="800000"/>
            <a:headEnd/>
            <a:tailEnd/>
          </a:ln>
        </p:spPr>
        <p:txBody>
          <a:bodyPr wrap="none" lIns="89875" tIns="44937" rIns="89875" bIns="44937" anchor="ctr"/>
          <a:lstStyle/>
          <a:p>
            <a:endParaRPr lang="en-US" sz="1588" dirty="0">
              <a:solidFill>
                <a:prstClr val="black"/>
              </a:solidFill>
              <a:latin typeface="Calibri" pitchFamily="34" charset="0"/>
            </a:endParaRPr>
          </a:p>
        </p:txBody>
      </p:sp>
      <p:sp>
        <p:nvSpPr>
          <p:cNvPr id="2" name="Title 1"/>
          <p:cNvSpPr>
            <a:spLocks noGrp="1"/>
          </p:cNvSpPr>
          <p:nvPr>
            <p:ph type="ctrTitle"/>
          </p:nvPr>
        </p:nvSpPr>
        <p:spPr>
          <a:xfrm>
            <a:off x="1246909" y="2554941"/>
            <a:ext cx="6650182" cy="1571836"/>
          </a:xfrm>
        </p:spPr>
        <p:txBody>
          <a:bodyPr wrap="square" bIns="0">
            <a:normAutofit/>
          </a:bodyPr>
          <a:lstStyle>
            <a:lvl1pPr algn="ctr">
              <a:defRPr sz="3177">
                <a:solidFill>
                  <a:schemeClr val="bg1"/>
                </a:solidFill>
              </a:defRPr>
            </a:lvl1pPr>
          </a:lstStyle>
          <a:p>
            <a:r>
              <a:rPr lang="en-US" dirty="0"/>
              <a:t>Click to edit Master title style</a:t>
            </a:r>
          </a:p>
        </p:txBody>
      </p:sp>
      <p:sp>
        <p:nvSpPr>
          <p:cNvPr id="9" name="Line 8"/>
          <p:cNvSpPr>
            <a:spLocks noChangeShapeType="1"/>
          </p:cNvSpPr>
          <p:nvPr userDrawn="1"/>
        </p:nvSpPr>
        <p:spPr bwMode="auto">
          <a:xfrm flipV="1">
            <a:off x="415637" y="4248086"/>
            <a:ext cx="8312727" cy="0"/>
          </a:xfrm>
          <a:prstGeom prst="line">
            <a:avLst/>
          </a:prstGeom>
          <a:noFill/>
          <a:ln w="50800">
            <a:solidFill>
              <a:schemeClr val="accent1"/>
            </a:solidFill>
            <a:round/>
            <a:headEnd/>
            <a:tailEnd/>
          </a:ln>
          <a:extLst>
            <a:ext uri="{909E8E84-426E-40dd-AFC4-6F175D3DCCD1}">
              <a14:hiddenFill xmlns="" xmlns:a14="http://schemas.microsoft.com/office/drawing/2010/main">
                <a:noFill/>
              </a14:hiddenFill>
            </a:ext>
          </a:extLst>
        </p:spPr>
        <p:txBody>
          <a:bodyPr lIns="100162" tIns="50081" rIns="100162" bIns="50081"/>
          <a:lstStyle/>
          <a:p>
            <a:endParaRPr lang="en-US" sz="1941" dirty="0">
              <a:solidFill>
                <a:srgbClr val="000000"/>
              </a:solidFill>
              <a:latin typeface="Calibri" pitchFamily="34" charset="0"/>
              <a:ea typeface="MS PGothic"/>
              <a:cs typeface="Calibri" panose="020F0502020204030204" pitchFamily="34" charset="0"/>
            </a:endParaRPr>
          </a:p>
        </p:txBody>
      </p:sp>
      <p:sp>
        <p:nvSpPr>
          <p:cNvPr id="6" name="Text Placeholder 5"/>
          <p:cNvSpPr>
            <a:spLocks noGrp="1"/>
          </p:cNvSpPr>
          <p:nvPr>
            <p:ph type="body" sz="quarter" idx="10" hasCustomPrompt="1"/>
          </p:nvPr>
        </p:nvSpPr>
        <p:spPr>
          <a:xfrm>
            <a:off x="1246910" y="4369394"/>
            <a:ext cx="6650181" cy="1753721"/>
          </a:xfrm>
        </p:spPr>
        <p:txBody>
          <a:bodyPr/>
          <a:lstStyle>
            <a:lvl1pPr marL="0" indent="0" algn="ctr">
              <a:buFontTx/>
              <a:buNone/>
              <a:defRPr sz="2382" b="1" baseline="0">
                <a:solidFill>
                  <a:schemeClr val="bg1"/>
                </a:solidFill>
              </a:defRPr>
            </a:lvl1pPr>
            <a:lvl2pPr marL="0" indent="0" algn="ctr">
              <a:buFontTx/>
              <a:buNone/>
              <a:defRPr b="0">
                <a:solidFill>
                  <a:schemeClr val="bg1"/>
                </a:solidFill>
              </a:defRPr>
            </a:lvl2pPr>
            <a:lvl3pPr marL="504292" indent="0">
              <a:buFontTx/>
              <a:buNone/>
              <a:defRPr>
                <a:solidFill>
                  <a:schemeClr val="bg1"/>
                </a:solidFill>
              </a:defRPr>
            </a:lvl3pPr>
            <a:lvl4pPr marL="706008" indent="0">
              <a:buFontTx/>
              <a:buNone/>
              <a:defRPr>
                <a:solidFill>
                  <a:schemeClr val="bg1"/>
                </a:solidFill>
              </a:defRPr>
            </a:lvl4pPr>
            <a:lvl5pPr marL="958154" indent="0">
              <a:buFontTx/>
              <a:buNone/>
              <a:defRPr>
                <a:solidFill>
                  <a:schemeClr val="bg1"/>
                </a:solidFill>
              </a:defRPr>
            </a:lvl5pPr>
          </a:lstStyle>
          <a:p>
            <a:pPr lvl="0"/>
            <a:r>
              <a:rPr lang="en-US" dirty="0"/>
              <a:t>Click to edit Master subtitle style</a:t>
            </a:r>
          </a:p>
          <a:p>
            <a:pPr lvl="1"/>
            <a:r>
              <a:rPr lang="en-US" dirty="0"/>
              <a:t>Second level</a:t>
            </a:r>
          </a:p>
        </p:txBody>
      </p:sp>
    </p:spTree>
    <p:extLst>
      <p:ext uri="{BB962C8B-B14F-4D97-AF65-F5344CB8AC3E}">
        <p14:creationId xmlns:p14="http://schemas.microsoft.com/office/powerpoint/2010/main" val="2161074710"/>
      </p:ext>
    </p:extLst>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8" name="Rectangle 7"/>
          <p:cNvSpPr/>
          <p:nvPr userDrawn="1"/>
        </p:nvSpPr>
        <p:spPr bwMode="auto">
          <a:xfrm>
            <a:off x="415636" y="1461580"/>
            <a:ext cx="941758" cy="4010111"/>
          </a:xfrm>
          <a:prstGeom prst="rect">
            <a:avLst/>
          </a:prstGeom>
          <a:solidFill>
            <a:schemeClr val="bg2">
              <a:lumMod val="40000"/>
              <a:lumOff val="60000"/>
            </a:schemeClr>
          </a:solidFill>
          <a:ln>
            <a:noFill/>
          </a:ln>
          <a:effectLst/>
        </p:spPr>
        <p:txBody>
          <a:bodyPr lIns="80682" tIns="80682" rIns="80682" bIns="80682" rtlCol="0" anchor="ctr" anchorCtr="0">
            <a:noAutofit/>
          </a:bodyPr>
          <a:lstStyle/>
          <a:p>
            <a:pPr algn="ctr" eaLnBrk="1" hangingPunct="1"/>
            <a:endParaRPr lang="en-US" sz="1412" b="1" dirty="0">
              <a:solidFill>
                <a:srgbClr val="FFFFFF"/>
              </a:solidFill>
              <a:latin typeface="Calibri"/>
            </a:endParaRPr>
          </a:p>
        </p:txBody>
      </p:sp>
      <p:sp>
        <p:nvSpPr>
          <p:cNvPr id="2" name="Title 1"/>
          <p:cNvSpPr>
            <a:spLocks noGrp="1"/>
          </p:cNvSpPr>
          <p:nvPr>
            <p:ph type="title"/>
          </p:nvPr>
        </p:nvSpPr>
        <p:spPr/>
        <p:txBody>
          <a:bodyPr/>
          <a:lstStyle>
            <a:lvl1pPr>
              <a:defRPr b="1" i="0" baseline="0">
                <a:latin typeface="Calibri" pitchFamily="34" charset="0"/>
              </a:defRPr>
            </a:lvl1pPr>
          </a:lstStyle>
          <a:p>
            <a:r>
              <a:rPr lang="en-US" dirty="0"/>
              <a:t>Click to edit Master title style</a:t>
            </a:r>
          </a:p>
        </p:txBody>
      </p:sp>
      <p:sp>
        <p:nvSpPr>
          <p:cNvPr id="15" name="Rectangle 25"/>
          <p:cNvSpPr>
            <a:spLocks noChangeArrowheads="1"/>
          </p:cNvSpPr>
          <p:nvPr userDrawn="1"/>
        </p:nvSpPr>
        <p:spPr bwMode="auto">
          <a:xfrm>
            <a:off x="415637" y="1312651"/>
            <a:ext cx="8312439" cy="64293"/>
          </a:xfrm>
          <a:prstGeom prst="rect">
            <a:avLst/>
          </a:prstGeom>
          <a:solidFill>
            <a:schemeClr val="accent1">
              <a:alpha val="90195"/>
            </a:schemeClr>
          </a:solidFill>
          <a:ln w="9525" algn="ctr">
            <a:solidFill>
              <a:schemeClr val="accent1"/>
            </a:solidFill>
            <a:round/>
            <a:headEnd/>
            <a:tailEnd/>
          </a:ln>
        </p:spPr>
        <p:txBody>
          <a:bodyPr lIns="99938" tIns="49969" rIns="99938" bIns="49969" anchor="ctr"/>
          <a:lstStyle/>
          <a:p>
            <a:pPr algn="ctr" defTabSz="1000034" eaLnBrk="1" hangingPunct="1"/>
            <a:endParaRPr lang="en-US" sz="1059" b="1" dirty="0">
              <a:solidFill>
                <a:srgbClr val="000000"/>
              </a:solidFill>
              <a:latin typeface="Calibri"/>
              <a:ea typeface="ＭＳ Ｐゴシック"/>
            </a:endParaRPr>
          </a:p>
        </p:txBody>
      </p:sp>
      <p:sp>
        <p:nvSpPr>
          <p:cNvPr id="16" name="Rectangle 24"/>
          <p:cNvSpPr>
            <a:spLocks noChangeArrowheads="1"/>
          </p:cNvSpPr>
          <p:nvPr userDrawn="1"/>
        </p:nvSpPr>
        <p:spPr bwMode="auto">
          <a:xfrm>
            <a:off x="415637" y="5554179"/>
            <a:ext cx="8312439" cy="64294"/>
          </a:xfrm>
          <a:prstGeom prst="rect">
            <a:avLst/>
          </a:prstGeom>
          <a:solidFill>
            <a:schemeClr val="accent1">
              <a:alpha val="90195"/>
            </a:schemeClr>
          </a:solidFill>
          <a:ln w="9525" algn="ctr">
            <a:solidFill>
              <a:schemeClr val="accent1"/>
            </a:solidFill>
            <a:round/>
            <a:headEnd/>
            <a:tailEnd/>
          </a:ln>
        </p:spPr>
        <p:txBody>
          <a:bodyPr lIns="99938" tIns="49969" rIns="99938" bIns="49969" anchor="ctr"/>
          <a:lstStyle/>
          <a:p>
            <a:pPr algn="ctr" defTabSz="1000034" eaLnBrk="1" hangingPunct="1"/>
            <a:endParaRPr lang="en-US" sz="1059" b="1" dirty="0">
              <a:solidFill>
                <a:srgbClr val="000000"/>
              </a:solidFill>
              <a:latin typeface="Calibri"/>
              <a:ea typeface="ＭＳ Ｐゴシック"/>
            </a:endParaRPr>
          </a:p>
        </p:txBody>
      </p:sp>
      <p:cxnSp>
        <p:nvCxnSpPr>
          <p:cNvPr id="17" name="Straight Connector 16"/>
          <p:cNvCxnSpPr/>
          <p:nvPr userDrawn="1"/>
        </p:nvCxnSpPr>
        <p:spPr bwMode="auto">
          <a:xfrm>
            <a:off x="415637" y="5487456"/>
            <a:ext cx="8312439" cy="0"/>
          </a:xfrm>
          <a:prstGeom prst="line">
            <a:avLst/>
          </a:prstGeom>
          <a:noFill/>
          <a:ln w="19050" cap="flat" cmpd="sng" algn="ctr">
            <a:solidFill>
              <a:srgbClr val="336699"/>
            </a:solidFill>
            <a:prstDash val="sysDot"/>
            <a:round/>
            <a:headEnd type="none" w="med" len="med"/>
            <a:tailEnd type="none" w="med" len="med"/>
          </a:ln>
          <a:effectLst/>
        </p:spPr>
      </p:cxnSp>
      <p:cxnSp>
        <p:nvCxnSpPr>
          <p:cNvPr id="19" name="Straight Connector 18"/>
          <p:cNvCxnSpPr/>
          <p:nvPr userDrawn="1"/>
        </p:nvCxnSpPr>
        <p:spPr bwMode="auto">
          <a:xfrm>
            <a:off x="415637" y="1438381"/>
            <a:ext cx="8312439" cy="0"/>
          </a:xfrm>
          <a:prstGeom prst="line">
            <a:avLst/>
          </a:prstGeom>
          <a:noFill/>
          <a:ln w="19050" cap="flat" cmpd="sng" algn="ctr">
            <a:solidFill>
              <a:srgbClr val="336699"/>
            </a:solidFill>
            <a:prstDash val="sysDot"/>
            <a:round/>
            <a:headEnd type="none" w="med" len="med"/>
            <a:tailEnd type="none" w="med" len="med"/>
          </a:ln>
          <a:effectLst/>
        </p:spPr>
      </p:cxnSp>
      <p:sp>
        <p:nvSpPr>
          <p:cNvPr id="5" name="Text Placeholder 4"/>
          <p:cNvSpPr>
            <a:spLocks noGrp="1"/>
          </p:cNvSpPr>
          <p:nvPr>
            <p:ph type="body" sz="quarter" idx="10"/>
          </p:nvPr>
        </p:nvSpPr>
        <p:spPr>
          <a:xfrm>
            <a:off x="1039091" y="1461580"/>
            <a:ext cx="7688985" cy="4010111"/>
          </a:xfrm>
        </p:spPr>
        <p:txBody>
          <a:bodyPr anchor="ctr" anchorCtr="0">
            <a:normAutofit/>
          </a:bodyPr>
          <a:lstStyle>
            <a:lvl1pPr marL="306778" indent="-306778">
              <a:spcBef>
                <a:spcPts val="1765"/>
              </a:spcBef>
              <a:spcAft>
                <a:spcPts val="0"/>
              </a:spcAft>
              <a:buClr>
                <a:schemeClr val="bg1"/>
              </a:buClr>
              <a:buFont typeface="Wingdings" panose="05000000000000000000" pitchFamily="2" charset="2"/>
              <a:buChar char=""/>
              <a:defRPr sz="1765" b="1" baseline="0">
                <a:solidFill>
                  <a:srgbClr val="336699"/>
                </a:solidFill>
              </a:defRPr>
            </a:lvl1pPr>
            <a:lvl2pPr marL="551919" indent="-161094">
              <a:spcBef>
                <a:spcPts val="529"/>
              </a:spcBef>
              <a:spcAft>
                <a:spcPts val="0"/>
              </a:spcAft>
              <a:buClrTx/>
              <a:buFont typeface="Calibri" panose="020F0502020204030204" pitchFamily="34" charset="0"/>
              <a:buChar char="–"/>
              <a:defRPr sz="1588" b="0" baseline="0">
                <a:solidFill>
                  <a:srgbClr val="336699"/>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18821294"/>
      </p:ext>
    </p:extLst>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1" name="Rectangle 10"/>
          <p:cNvSpPr/>
          <p:nvPr userDrawn="1"/>
        </p:nvSpPr>
        <p:spPr bwMode="white">
          <a:xfrm>
            <a:off x="158750" y="49739"/>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0138" tIns="50069" rIns="100138" bIns="50069" numCol="1" spcCol="0" rtlCol="0" anchor="ctr" anchorCtr="0" compatLnSpc="1">
            <a:prstTxWarp prst="textNoShape">
              <a:avLst/>
            </a:prstTxWarp>
          </a:bodyPr>
          <a:lstStyle/>
          <a:p>
            <a:pPr algn="ctr"/>
            <a:endParaRPr lang="en-US" sz="1588"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a:lstStyle/>
          <a:p>
            <a:r>
              <a:rPr lang="en-US" altLang="en-US" dirty="0"/>
              <a:t>Ensuring Children Have Access to Needed Medicaid Services During and Beyond COVID-19: Project Kickoff, June 5, 2019 | Manatt Health Strategies, LLC</a:t>
            </a:r>
          </a:p>
        </p:txBody>
      </p:sp>
      <p:sp>
        <p:nvSpPr>
          <p:cNvPr id="12" name="Rectangle 8"/>
          <p:cNvSpPr>
            <a:spLocks noChangeArrowheads="1"/>
          </p:cNvSpPr>
          <p:nvPr userDrawn="1"/>
        </p:nvSpPr>
        <p:spPr bwMode="auto">
          <a:xfrm>
            <a:off x="457201" y="2333896"/>
            <a:ext cx="8229600" cy="1676400"/>
          </a:xfrm>
          <a:prstGeom prst="rect">
            <a:avLst/>
          </a:prstGeom>
          <a:solidFill>
            <a:schemeClr val="bg2">
              <a:lumMod val="40000"/>
              <a:lumOff val="60000"/>
            </a:schemeClr>
          </a:solidFill>
          <a:ln w="9525">
            <a:noFill/>
            <a:miter lim="800000"/>
            <a:headEnd/>
            <a:tailEnd/>
          </a:ln>
        </p:spPr>
        <p:txBody>
          <a:bodyPr wrap="none" lIns="100068" tIns="50034" rIns="100068" bIns="50034" anchor="ctr"/>
          <a:lstStyle/>
          <a:p>
            <a:pPr defTabSz="898379" eaLnBrk="1" hangingPunct="1"/>
            <a:endParaRPr lang="en-US" sz="1059"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dirty="0"/>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bg2"/>
            </a:solidFill>
            <a:miter lim="800000"/>
            <a:headEnd/>
            <a:tailEnd/>
          </a:ln>
          <a:effectLst/>
        </p:spPr>
        <p:txBody>
          <a:bodyPr wrap="none" lIns="100068" tIns="50034" rIns="100068" bIns="50034" anchor="ctr"/>
          <a:lstStyle/>
          <a:p>
            <a:pPr defTabSz="898379" eaLnBrk="1" hangingPunct="1">
              <a:defRPr/>
            </a:pPr>
            <a:endParaRPr lang="en-US" sz="1059" b="1" dirty="0">
              <a:solidFill>
                <a:srgbClr val="000000"/>
              </a:solidFill>
              <a:latin typeface="Arial Unicode MS" pitchFamily="34" charset="-128"/>
              <a:ea typeface="ＭＳ Ｐゴシック" pitchFamily="1" charset="-128"/>
            </a:endParaRPr>
          </a:p>
        </p:txBody>
      </p:sp>
    </p:spTree>
    <p:extLst>
      <p:ext uri="{BB962C8B-B14F-4D97-AF65-F5344CB8AC3E}">
        <p14:creationId xmlns:p14="http://schemas.microsoft.com/office/powerpoint/2010/main" val="96416872"/>
      </p:ext>
    </p:extLst>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Divider">
    <p:spTree>
      <p:nvGrpSpPr>
        <p:cNvPr id="1" name=""/>
        <p:cNvGrpSpPr/>
        <p:nvPr/>
      </p:nvGrpSpPr>
      <p:grpSpPr>
        <a:xfrm>
          <a:off x="0" y="0"/>
          <a:ext cx="0" cy="0"/>
          <a:chOff x="0" y="0"/>
          <a:chExt cx="0" cy="0"/>
        </a:xfrm>
      </p:grpSpPr>
      <p:sp>
        <p:nvSpPr>
          <p:cNvPr id="11" name="Rectangle 10"/>
          <p:cNvSpPr/>
          <p:nvPr userDrawn="1"/>
        </p:nvSpPr>
        <p:spPr bwMode="white">
          <a:xfrm>
            <a:off x="158750" y="49739"/>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0138" tIns="50069" rIns="100138" bIns="50069" numCol="1" spcCol="0" rtlCol="0" anchor="ctr" anchorCtr="0" compatLnSpc="1">
            <a:prstTxWarp prst="textNoShape">
              <a:avLst/>
            </a:prstTxWarp>
          </a:bodyPr>
          <a:lstStyle/>
          <a:p>
            <a:pPr algn="ctr"/>
            <a:endParaRPr lang="en-US" sz="1588"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a:lstStyle/>
          <a:p>
            <a:r>
              <a:rPr lang="en-US" altLang="en-US" dirty="0"/>
              <a:t>Ensuring Children Have Access to Needed Medicaid Services During and Beyond COVID-19: Project Kickoff, June 5, 2019 | Manatt Health Strategies, LLC</a:t>
            </a:r>
          </a:p>
        </p:txBody>
      </p:sp>
      <p:sp>
        <p:nvSpPr>
          <p:cNvPr id="12" name="Rectangle 8"/>
          <p:cNvSpPr>
            <a:spLocks noChangeArrowheads="1"/>
          </p:cNvSpPr>
          <p:nvPr userDrawn="1"/>
        </p:nvSpPr>
        <p:spPr bwMode="auto">
          <a:xfrm>
            <a:off x="457201" y="2333896"/>
            <a:ext cx="8229600" cy="1676400"/>
          </a:xfrm>
          <a:prstGeom prst="rect">
            <a:avLst/>
          </a:prstGeom>
          <a:solidFill>
            <a:schemeClr val="accent1">
              <a:lumMod val="40000"/>
              <a:lumOff val="60000"/>
            </a:schemeClr>
          </a:solidFill>
          <a:ln w="9525">
            <a:noFill/>
            <a:miter lim="800000"/>
            <a:headEnd/>
            <a:tailEnd/>
          </a:ln>
        </p:spPr>
        <p:txBody>
          <a:bodyPr wrap="none" lIns="100068" tIns="50034" rIns="100068" bIns="50034" anchor="ctr"/>
          <a:lstStyle/>
          <a:p>
            <a:pPr defTabSz="898379" eaLnBrk="1" hangingPunct="1"/>
            <a:endParaRPr lang="en-US" sz="1059"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dirty="0"/>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accent1"/>
            </a:solidFill>
            <a:miter lim="800000"/>
            <a:headEnd/>
            <a:tailEnd/>
          </a:ln>
          <a:effectLst/>
        </p:spPr>
        <p:txBody>
          <a:bodyPr wrap="none" lIns="100068" tIns="50034" rIns="100068" bIns="50034" anchor="ctr"/>
          <a:lstStyle/>
          <a:p>
            <a:pPr defTabSz="898379" eaLnBrk="1" hangingPunct="1">
              <a:defRPr/>
            </a:pPr>
            <a:endParaRPr lang="en-US" sz="1059" b="1" dirty="0">
              <a:solidFill>
                <a:srgbClr val="000000"/>
              </a:solidFill>
              <a:latin typeface="Arial Unicode MS" pitchFamily="34" charset="-128"/>
              <a:ea typeface="ＭＳ Ｐゴシック" pitchFamily="1" charset="-128"/>
            </a:endParaRPr>
          </a:p>
        </p:txBody>
      </p:sp>
    </p:spTree>
    <p:extLst>
      <p:ext uri="{BB962C8B-B14F-4D97-AF65-F5344CB8AC3E}">
        <p14:creationId xmlns:p14="http://schemas.microsoft.com/office/powerpoint/2010/main" val="2114555477"/>
      </p:ext>
    </p:extLst>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5" name="Content Placeholder 4"/>
          <p:cNvSpPr>
            <a:spLocks noGrp="1"/>
          </p:cNvSpPr>
          <p:nvPr>
            <p:ph sz="quarter" idx="1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29542668"/>
      </p:ext>
    </p:extLst>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6" name="Text Placeholder 5"/>
          <p:cNvSpPr>
            <a:spLocks noGrp="1"/>
          </p:cNvSpPr>
          <p:nvPr>
            <p:ph type="body" sz="quarter" idx="11"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
        <p:nvSpPr>
          <p:cNvPr id="10" name="Content Placeholder 9"/>
          <p:cNvSpPr>
            <a:spLocks noGrp="1"/>
          </p:cNvSpPr>
          <p:nvPr>
            <p:ph sz="quarter" idx="12"/>
          </p:nvPr>
        </p:nvSpPr>
        <p:spPr>
          <a:xfrm>
            <a:off x="415637" y="1075765"/>
            <a:ext cx="8312727" cy="47453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5134080"/>
      </p:ext>
    </p:extLst>
  </p:cSld>
  <p:clrMapOvr>
    <a:masterClrMapping/>
  </p:clrMapOvr>
  <p:transition spd="slow">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Blue Title Bar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bg2"/>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410135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95977941"/>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72FDF91-B5A8-4CC6-AE96-D64535B64577}"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93639670"/>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Title Bar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bg2"/>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3874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p:cNvSpPr>
            <a:spLocks noGrp="1"/>
          </p:cNvSpPr>
          <p:nvPr>
            <p:ph type="body" sz="quarter" idx="13"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Tree>
    <p:extLst>
      <p:ext uri="{BB962C8B-B14F-4D97-AF65-F5344CB8AC3E}">
        <p14:creationId xmlns:p14="http://schemas.microsoft.com/office/powerpoint/2010/main" val="1153109070"/>
      </p:ext>
    </p:extLst>
  </p:cSld>
  <p:clrMapOvr>
    <a:masterClrMapping/>
  </p:clrMapOvr>
  <p:transition spd="slow">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Gold Title Bar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accent1"/>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410135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53754763"/>
      </p:ext>
    </p:extLst>
  </p:cSld>
  <p:clrMapOvr>
    <a:masterClrMapping/>
  </p:clrMapOvr>
  <p:transition spd="slow">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Gold Title Bar and Content +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9" name="Text Placeholder 8"/>
          <p:cNvSpPr>
            <a:spLocks noGrp="1"/>
          </p:cNvSpPr>
          <p:nvPr>
            <p:ph type="body" sz="quarter" idx="11"/>
          </p:nvPr>
        </p:nvSpPr>
        <p:spPr>
          <a:xfrm>
            <a:off x="415637" y="1075764"/>
            <a:ext cx="8312727" cy="806824"/>
          </a:xfrm>
          <a:solidFill>
            <a:schemeClr val="accent1"/>
          </a:solidFill>
        </p:spPr>
        <p:txBody>
          <a:bodyPr bIns="0" anchor="ctr" anchorCtr="0">
            <a:normAutofit/>
          </a:bodyPr>
          <a:lstStyle>
            <a:lvl1pPr marL="0" indent="0" algn="ctr">
              <a:buNone/>
              <a:defRPr b="1">
                <a:solidFill>
                  <a:schemeClr val="bg1"/>
                </a:solidFill>
              </a:defRPr>
            </a:lvl1pPr>
            <a:lvl2pPr marL="252146" indent="0" algn="ctr">
              <a:buNone/>
              <a:defRPr b="1">
                <a:solidFill>
                  <a:schemeClr val="bg1"/>
                </a:solidFill>
              </a:defRPr>
            </a:lvl2pPr>
            <a:lvl3pPr marL="504292" indent="0" algn="ctr">
              <a:buNone/>
              <a:defRPr b="1">
                <a:solidFill>
                  <a:schemeClr val="bg1"/>
                </a:solidFill>
              </a:defRPr>
            </a:lvl3pPr>
            <a:lvl4pPr marL="706008" indent="0" algn="ctr">
              <a:buNone/>
              <a:defRPr b="1">
                <a:solidFill>
                  <a:schemeClr val="bg1"/>
                </a:solidFill>
              </a:defRPr>
            </a:lvl4pPr>
            <a:lvl5pPr marL="958154" indent="0" algn="ctr">
              <a:buNone/>
              <a:defRPr b="1">
                <a:solidFill>
                  <a:schemeClr val="bg1"/>
                </a:solidFill>
              </a:defRPr>
            </a:lvl5pPr>
          </a:lstStyle>
          <a:p>
            <a:pPr lvl="0"/>
            <a:r>
              <a:rPr lang="en-US" dirty="0"/>
              <a:t>Click to edit Master text styles</a:t>
            </a:r>
          </a:p>
        </p:txBody>
      </p:sp>
      <p:sp>
        <p:nvSpPr>
          <p:cNvPr id="6" name="Content Placeholder 5"/>
          <p:cNvSpPr>
            <a:spLocks noGrp="1"/>
          </p:cNvSpPr>
          <p:nvPr>
            <p:ph sz="quarter" idx="12"/>
          </p:nvPr>
        </p:nvSpPr>
        <p:spPr>
          <a:xfrm>
            <a:off x="415637" y="1949824"/>
            <a:ext cx="8312727" cy="387131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5"/>
          <p:cNvSpPr>
            <a:spLocks noGrp="1"/>
          </p:cNvSpPr>
          <p:nvPr>
            <p:ph type="body" sz="quarter" idx="13" hasCustomPrompt="1"/>
          </p:nvPr>
        </p:nvSpPr>
        <p:spPr>
          <a:xfrm>
            <a:off x="415637" y="5808609"/>
            <a:ext cx="8312727" cy="242567"/>
          </a:xfrm>
          <a:solidFill>
            <a:schemeClr val="bg1">
              <a:lumMod val="95000"/>
            </a:schemeClr>
          </a:solidFill>
        </p:spPr>
        <p:txBody>
          <a:bodyPr tIns="54864" anchor="b" anchorCtr="0">
            <a:spAutoFit/>
          </a:bodyPr>
          <a:lstStyle>
            <a:lvl1pPr marL="0" indent="0">
              <a:spcAft>
                <a:spcPts val="0"/>
              </a:spcAft>
              <a:buNone/>
              <a:defRPr sz="882" i="1"/>
            </a:lvl1pPr>
          </a:lstStyle>
          <a:p>
            <a:pPr lvl="0"/>
            <a:r>
              <a:rPr lang="en-US" dirty="0"/>
              <a:t>Source:</a:t>
            </a:r>
          </a:p>
        </p:txBody>
      </p:sp>
    </p:spTree>
    <p:extLst>
      <p:ext uri="{BB962C8B-B14F-4D97-AF65-F5344CB8AC3E}">
        <p14:creationId xmlns:p14="http://schemas.microsoft.com/office/powerpoint/2010/main" val="3017322532"/>
      </p:ext>
    </p:extLst>
  </p:cSld>
  <p:clrMapOvr>
    <a:masterClrMapping/>
  </p:clrMapOvr>
  <p:transition spd="slow">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Footer Placeholder 4"/>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7" name="Content Placeholder 6"/>
          <p:cNvSpPr>
            <a:spLocks noGrp="1"/>
          </p:cNvSpPr>
          <p:nvPr>
            <p:ph sz="quarter" idx="11"/>
          </p:nvPr>
        </p:nvSpPr>
        <p:spPr>
          <a:xfrm>
            <a:off x="415636" y="1075765"/>
            <a:ext cx="4087091" cy="49754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2"/>
          </p:nvPr>
        </p:nvSpPr>
        <p:spPr>
          <a:xfrm>
            <a:off x="4641273" y="1075765"/>
            <a:ext cx="4087091" cy="49754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29487547"/>
      </p:ext>
    </p:extLst>
  </p:cSld>
  <p:clrMapOvr>
    <a:masterClrMapping/>
  </p:clrMapOvr>
  <p:transition spd="slow">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mparison 2-up">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6" y="1075765"/>
            <a:ext cx="4089862" cy="640136"/>
          </a:xfrm>
          <a:solidFill>
            <a:schemeClr val="accent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4641272" y="1075765"/>
            <a:ext cx="4089862" cy="640136"/>
          </a:xfrm>
          <a:solidFill>
            <a:schemeClr val="tx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5636" y="1715901"/>
            <a:ext cx="4089862" cy="4335275"/>
          </a:xfrm>
          <a:solidFill>
            <a:schemeClr val="accent2">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4641272" y="1715901"/>
            <a:ext cx="4089862" cy="4335275"/>
          </a:xfrm>
          <a:solidFill>
            <a:schemeClr val="bg1">
              <a:lumMod val="85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83131459"/>
      </p:ext>
    </p:extLst>
  </p:cSld>
  <p:clrMapOvr>
    <a:masterClrMapping/>
  </p:clrMapOvr>
  <p:transition spd="slow">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3-up">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7" y="1080103"/>
            <a:ext cx="2701636" cy="640136"/>
          </a:xfrm>
          <a:solidFill>
            <a:schemeClr val="accent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3221182" y="1080103"/>
            <a:ext cx="2701636" cy="640136"/>
          </a:xfrm>
          <a:solidFill>
            <a:schemeClr val="tx2"/>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5637" y="1720239"/>
            <a:ext cx="2701636" cy="4330938"/>
          </a:xfrm>
          <a:solidFill>
            <a:schemeClr val="accent2">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3221182" y="1720239"/>
            <a:ext cx="2701636" cy="4330938"/>
          </a:xfrm>
          <a:solidFill>
            <a:schemeClr val="bg1">
              <a:lumMod val="85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Text Placeholder 4"/>
          <p:cNvSpPr>
            <a:spLocks noGrp="1"/>
          </p:cNvSpPr>
          <p:nvPr>
            <p:ph type="body" sz="quarter" idx="13"/>
          </p:nvPr>
        </p:nvSpPr>
        <p:spPr bwMode="ltGray">
          <a:xfrm>
            <a:off x="6026727" y="1080103"/>
            <a:ext cx="2701636" cy="640136"/>
          </a:xfrm>
          <a:solidFill>
            <a:schemeClr val="accent1"/>
          </a:solidFill>
          <a:ln>
            <a:no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13" name="Content Placeholder 11"/>
          <p:cNvSpPr>
            <a:spLocks noGrp="1"/>
          </p:cNvSpPr>
          <p:nvPr>
            <p:ph sz="quarter" idx="14"/>
          </p:nvPr>
        </p:nvSpPr>
        <p:spPr>
          <a:xfrm>
            <a:off x="6026727" y="1720239"/>
            <a:ext cx="2701636" cy="4330938"/>
          </a:xfrm>
          <a:solidFill>
            <a:schemeClr val="accent1">
              <a:lumMod val="40000"/>
              <a:lumOff val="60000"/>
            </a:schemeClr>
          </a:solidFill>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6514909"/>
      </p:ext>
    </p:extLst>
  </p:cSld>
  <p:clrMapOvr>
    <a:masterClrMapping/>
  </p:clrMapOvr>
  <p:transition spd="slow">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2-up (outline)">
    <p:spTree>
      <p:nvGrpSpPr>
        <p:cNvPr id="1" name=""/>
        <p:cNvGrpSpPr/>
        <p:nvPr/>
      </p:nvGrpSpPr>
      <p:grpSpPr>
        <a:xfrm>
          <a:off x="0" y="0"/>
          <a:ext cx="0" cy="0"/>
          <a:chOff x="0" y="0"/>
          <a:chExt cx="0" cy="0"/>
        </a:xfrm>
      </p:grpSpPr>
      <p:sp>
        <p:nvSpPr>
          <p:cNvPr id="3" name="Text Placeholder 2"/>
          <p:cNvSpPr>
            <a:spLocks noGrp="1"/>
          </p:cNvSpPr>
          <p:nvPr>
            <p:ph type="body" idx="1"/>
          </p:nvPr>
        </p:nvSpPr>
        <p:spPr bwMode="ltGray">
          <a:xfrm>
            <a:off x="415636" y="1075765"/>
            <a:ext cx="4089862" cy="640136"/>
          </a:xfrm>
          <a:solidFill>
            <a:schemeClr val="accent2"/>
          </a:solidFill>
          <a:ln w="12700">
            <a:solidFill>
              <a:schemeClr val="accent2"/>
            </a:solid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5" name="Text Placeholder 4"/>
          <p:cNvSpPr>
            <a:spLocks noGrp="1"/>
          </p:cNvSpPr>
          <p:nvPr>
            <p:ph type="body" sz="quarter" idx="3"/>
          </p:nvPr>
        </p:nvSpPr>
        <p:spPr bwMode="ltGray">
          <a:xfrm>
            <a:off x="4641273" y="1075765"/>
            <a:ext cx="4089862" cy="640136"/>
          </a:xfrm>
          <a:solidFill>
            <a:schemeClr val="tx2"/>
          </a:solidFill>
          <a:ln w="12700">
            <a:solidFill>
              <a:srgbClr val="5C5E66"/>
            </a:solidFill>
          </a:ln>
        </p:spPr>
        <p:txBody>
          <a:bodyPr vert="horz" wrap="square" lIns="101854" tIns="54864" rIns="101854" bIns="50927" numCol="1" anchor="ctr" anchorCtr="0" compatLnSpc="1">
            <a:prstTxWarp prst="textNoShape">
              <a:avLst/>
            </a:prstTxWarp>
            <a:normAutofit/>
          </a:bodyPr>
          <a:lstStyle>
            <a:lvl1pPr marL="151287" indent="-151287" algn="ctr">
              <a:buNone/>
              <a:defRPr lang="en-US" b="1" smtClean="0">
                <a:solidFill>
                  <a:schemeClr val="bg1"/>
                </a:solidFill>
              </a:defRPr>
            </a:lvl1pPr>
          </a:lstStyle>
          <a:p>
            <a:pPr marL="0" lvl="0" indent="0" algn="ctr"/>
            <a:r>
              <a:rPr lang="en-US" dirty="0"/>
              <a:t>Click to edit Master text styles</a:t>
            </a:r>
          </a:p>
        </p:txBody>
      </p:sp>
      <p:sp>
        <p:nvSpPr>
          <p:cNvPr id="7" name="Footer Placeholder 6"/>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
        <p:nvSpPr>
          <p:cNvPr id="10" name="Content Placeholder 9"/>
          <p:cNvSpPr>
            <a:spLocks noGrp="1"/>
          </p:cNvSpPr>
          <p:nvPr>
            <p:ph sz="quarter" idx="11"/>
          </p:nvPr>
        </p:nvSpPr>
        <p:spPr>
          <a:xfrm>
            <a:off x="418407" y="1715901"/>
            <a:ext cx="4087091" cy="4335275"/>
          </a:xfrm>
          <a:noFill/>
          <a:ln w="12700">
            <a:solidFill>
              <a:schemeClr val="accent2"/>
            </a:solidFill>
          </a:ln>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p:cNvSpPr>
            <a:spLocks noGrp="1"/>
          </p:cNvSpPr>
          <p:nvPr>
            <p:ph sz="quarter" idx="12"/>
          </p:nvPr>
        </p:nvSpPr>
        <p:spPr>
          <a:xfrm>
            <a:off x="4641273" y="1715901"/>
            <a:ext cx="4087091" cy="4335275"/>
          </a:xfrm>
          <a:noFill/>
          <a:ln w="12700">
            <a:solidFill>
              <a:schemeClr val="tx2"/>
            </a:solidFill>
          </a:ln>
        </p:spPr>
        <p:txBody>
          <a:bodyPr tIns="91440" bIns="91440"/>
          <a:lstStyle>
            <a:lvl1pPr>
              <a:spcAft>
                <a:spcPts val="529"/>
              </a:spcAft>
              <a:defRPr sz="1588"/>
            </a:lvl1pPr>
            <a:lvl2pPr>
              <a:spcAft>
                <a:spcPts val="529"/>
              </a:spcAft>
              <a:defRPr sz="1588"/>
            </a:lvl2pPr>
            <a:lvl3pPr>
              <a:spcAft>
                <a:spcPts val="529"/>
              </a:spcAft>
              <a:defRPr sz="1588"/>
            </a:lvl3pPr>
            <a:lvl4pPr>
              <a:spcAft>
                <a:spcPts val="529"/>
              </a:spcAft>
              <a:defRPr sz="1588"/>
            </a:lvl4pPr>
            <a:lvl5pPr>
              <a:spcAft>
                <a:spcPts val="529"/>
              </a:spcAft>
              <a:defRPr sz="1588"/>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58798064"/>
      </p:ext>
    </p:extLst>
  </p:cSld>
  <p:clrMapOvr>
    <a:masterClrMapping/>
  </p:clrMapOvr>
  <p:transition spd="slow">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a:xfrm>
            <a:off x="415637" y="6252882"/>
            <a:ext cx="5886739" cy="201706"/>
          </a:xfrm>
          <a:prstGeom prst="rect">
            <a:avLst/>
          </a:prstGeom>
        </p:spPr>
        <p:txBody>
          <a:bodyPr/>
          <a:lstStyle>
            <a:lvl1pPr>
              <a:defRPr/>
            </a:lvl1pPr>
          </a:lstStyle>
          <a:p>
            <a:r>
              <a:rPr lang="en-US" altLang="en-US" dirty="0"/>
              <a:t>Ensuring Children Have Access to Needed Medicaid Services During and Beyond COVID-19: Project Kickoff, June 5, 2019 | Manatt Health Strategies, LLC</a:t>
            </a:r>
          </a:p>
        </p:txBody>
      </p:sp>
    </p:spTree>
    <p:extLst>
      <p:ext uri="{BB962C8B-B14F-4D97-AF65-F5344CB8AC3E}">
        <p14:creationId xmlns:p14="http://schemas.microsoft.com/office/powerpoint/2010/main" val="2503882866"/>
      </p:ext>
    </p:extLst>
  </p:cSld>
  <p:clrMapOvr>
    <a:masterClrMapping/>
  </p:clrMapOvr>
  <p:transition spd="slow">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Photo 1-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2493818" y="2151528"/>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572000" y="2151529"/>
            <a:ext cx="2424545" cy="2017059"/>
          </a:xfrm>
        </p:spPr>
        <p:txBody>
          <a:bodyPr lIns="201168" tIns="137160" rIns="45720" bIns="137160" anchor="b"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15798156"/>
      </p:ext>
    </p:extLst>
  </p:cSld>
  <p:clrMapOvr>
    <a:masterClrMapping/>
  </p:clrMapOvr>
  <p:transition spd="slow">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hoto 2-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1731818" y="1613647"/>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731818"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5334000" y="1613647"/>
            <a:ext cx="2078182" cy="2017059"/>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5334000"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647665219"/>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FF2AC69-E355-47B1-A5E4-C403DD620330}"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418153543"/>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Photo 3-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415636" y="1613647"/>
            <a:ext cx="2078182" cy="2017059"/>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15636"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3254701" y="1613647"/>
            <a:ext cx="2078182" cy="2017059"/>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3254701"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
        <p:nvSpPr>
          <p:cNvPr id="10" name="Picture Placeholder 21"/>
          <p:cNvSpPr>
            <a:spLocks noGrp="1"/>
          </p:cNvSpPr>
          <p:nvPr>
            <p:ph type="pic" sz="quarter" idx="24"/>
          </p:nvPr>
        </p:nvSpPr>
        <p:spPr>
          <a:xfrm>
            <a:off x="6093765" y="1613647"/>
            <a:ext cx="2078182" cy="2017059"/>
          </a:xfrm>
        </p:spPr>
        <p:txBody>
          <a:bodyPr/>
          <a:lstStyle>
            <a:lvl1pPr marL="0" indent="0">
              <a:buNone/>
              <a:defRPr/>
            </a:lvl1pPr>
          </a:lstStyle>
          <a:p>
            <a:endParaRPr lang="en-US" dirty="0"/>
          </a:p>
        </p:txBody>
      </p:sp>
      <p:sp>
        <p:nvSpPr>
          <p:cNvPr id="11" name="Content Placeholder 18"/>
          <p:cNvSpPr>
            <a:spLocks noGrp="1"/>
          </p:cNvSpPr>
          <p:nvPr>
            <p:ph sz="quarter" idx="25"/>
          </p:nvPr>
        </p:nvSpPr>
        <p:spPr>
          <a:xfrm>
            <a:off x="6093765" y="3630707"/>
            <a:ext cx="2632364" cy="2193551"/>
          </a:xfrm>
        </p:spPr>
        <p:txBody>
          <a:bodyPr lIns="45720" tIns="182880" rIns="45720" bIns="45720" anchor="t" anchorCtr="0"/>
          <a:lstStyle>
            <a:lvl1pPr marL="0" indent="0">
              <a:spcAft>
                <a:spcPts val="0"/>
              </a:spcAft>
              <a:buNone/>
              <a:defRPr sz="1941" b="1" baseline="0">
                <a:solidFill>
                  <a:schemeClr val="accent1"/>
                </a:solidFill>
                <a:latin typeface="+mj-lt"/>
              </a:defRPr>
            </a:lvl1pPr>
            <a:lvl2pPr marL="0" indent="0">
              <a:spcAft>
                <a:spcPts val="1059"/>
              </a:spcAft>
              <a:buNone/>
              <a:defRPr sz="1588" b="1" baseline="0">
                <a:solidFill>
                  <a:schemeClr val="accent2"/>
                </a:solidFill>
              </a:defRPr>
            </a:lvl2pPr>
            <a:lvl3pPr marL="0" indent="0">
              <a:spcAft>
                <a:spcPts val="529"/>
              </a:spcAft>
              <a:buNone/>
              <a:defRPr sz="1588"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069443060"/>
      </p:ext>
    </p:extLst>
  </p:cSld>
  <p:clrMapOvr>
    <a:masterClrMapping/>
  </p:clrMapOvr>
  <p:transition spd="slow">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hoto 4-Author">
    <p:spTree>
      <p:nvGrpSpPr>
        <p:cNvPr id="1" name=""/>
        <p:cNvGrpSpPr/>
        <p:nvPr/>
      </p:nvGrpSpPr>
      <p:grpSpPr>
        <a:xfrm>
          <a:off x="0" y="0"/>
          <a:ext cx="0" cy="0"/>
          <a:chOff x="0" y="0"/>
          <a:chExt cx="0" cy="0"/>
        </a:xfrm>
      </p:grpSpPr>
      <p:sp>
        <p:nvSpPr>
          <p:cNvPr id="22" name="Picture Placeholder 21"/>
          <p:cNvSpPr>
            <a:spLocks noGrp="1"/>
          </p:cNvSpPr>
          <p:nvPr>
            <p:ph type="pic" sz="quarter" idx="14"/>
          </p:nvPr>
        </p:nvSpPr>
        <p:spPr>
          <a:xfrm>
            <a:off x="415637" y="1815353"/>
            <a:ext cx="1662545" cy="1613647"/>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415637"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8" name="Picture Placeholder 21"/>
          <p:cNvSpPr>
            <a:spLocks noGrp="1"/>
          </p:cNvSpPr>
          <p:nvPr>
            <p:ph type="pic" sz="quarter" idx="22"/>
          </p:nvPr>
        </p:nvSpPr>
        <p:spPr>
          <a:xfrm>
            <a:off x="2551918" y="1815353"/>
            <a:ext cx="1662545" cy="1613647"/>
          </a:xfrm>
        </p:spPr>
        <p:txBody>
          <a:bodyPr/>
          <a:lstStyle>
            <a:lvl1pPr marL="0" indent="0">
              <a:buNone/>
              <a:defRPr/>
            </a:lvl1pPr>
          </a:lstStyle>
          <a:p>
            <a:endParaRPr lang="en-US" dirty="0"/>
          </a:p>
        </p:txBody>
      </p:sp>
      <p:sp>
        <p:nvSpPr>
          <p:cNvPr id="9" name="Content Placeholder 18"/>
          <p:cNvSpPr>
            <a:spLocks noGrp="1"/>
          </p:cNvSpPr>
          <p:nvPr>
            <p:ph sz="quarter" idx="23"/>
          </p:nvPr>
        </p:nvSpPr>
        <p:spPr>
          <a:xfrm>
            <a:off x="2551919"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10" name="Picture Placeholder 21"/>
          <p:cNvSpPr>
            <a:spLocks noGrp="1"/>
          </p:cNvSpPr>
          <p:nvPr>
            <p:ph type="pic" sz="quarter" idx="24"/>
          </p:nvPr>
        </p:nvSpPr>
        <p:spPr>
          <a:xfrm>
            <a:off x="4688200" y="1815353"/>
            <a:ext cx="1662545" cy="1613647"/>
          </a:xfrm>
        </p:spPr>
        <p:txBody>
          <a:bodyPr/>
          <a:lstStyle>
            <a:lvl1pPr marL="0" indent="0">
              <a:buNone/>
              <a:defRPr/>
            </a:lvl1pPr>
          </a:lstStyle>
          <a:p>
            <a:endParaRPr lang="en-US" dirty="0"/>
          </a:p>
        </p:txBody>
      </p:sp>
      <p:sp>
        <p:nvSpPr>
          <p:cNvPr id="11" name="Content Placeholder 18"/>
          <p:cNvSpPr>
            <a:spLocks noGrp="1"/>
          </p:cNvSpPr>
          <p:nvPr>
            <p:ph sz="quarter" idx="25"/>
          </p:nvPr>
        </p:nvSpPr>
        <p:spPr>
          <a:xfrm>
            <a:off x="4688200"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
        <p:nvSpPr>
          <p:cNvPr id="12" name="Picture Placeholder 21"/>
          <p:cNvSpPr>
            <a:spLocks noGrp="1"/>
          </p:cNvSpPr>
          <p:nvPr>
            <p:ph type="pic" sz="quarter" idx="26"/>
          </p:nvPr>
        </p:nvSpPr>
        <p:spPr>
          <a:xfrm>
            <a:off x="6824481" y="1815353"/>
            <a:ext cx="1662545" cy="1613647"/>
          </a:xfrm>
        </p:spPr>
        <p:txBody>
          <a:bodyPr/>
          <a:lstStyle>
            <a:lvl1pPr marL="0" indent="0">
              <a:buNone/>
              <a:defRPr/>
            </a:lvl1pPr>
          </a:lstStyle>
          <a:p>
            <a:endParaRPr lang="en-US" dirty="0"/>
          </a:p>
        </p:txBody>
      </p:sp>
      <p:sp>
        <p:nvSpPr>
          <p:cNvPr id="14" name="Content Placeholder 18"/>
          <p:cNvSpPr>
            <a:spLocks noGrp="1"/>
          </p:cNvSpPr>
          <p:nvPr>
            <p:ph sz="quarter" idx="27"/>
          </p:nvPr>
        </p:nvSpPr>
        <p:spPr>
          <a:xfrm>
            <a:off x="6824481" y="3429001"/>
            <a:ext cx="1903883" cy="2193551"/>
          </a:xfrm>
        </p:spPr>
        <p:txBody>
          <a:bodyPr lIns="45720" tIns="182880" rIns="45720" bIns="45720" anchor="t" anchorCtr="0"/>
          <a:lstStyle>
            <a:lvl1pPr marL="0" indent="0">
              <a:spcAft>
                <a:spcPts val="0"/>
              </a:spcAft>
              <a:buNone/>
              <a:defRPr sz="1765" b="1" baseline="0">
                <a:solidFill>
                  <a:schemeClr val="accent1"/>
                </a:solidFill>
                <a:latin typeface="+mj-lt"/>
              </a:defRPr>
            </a:lvl1pPr>
            <a:lvl2pPr marL="0" indent="0">
              <a:spcAft>
                <a:spcPts val="1059"/>
              </a:spcAft>
              <a:buNone/>
              <a:defRPr sz="1412" b="1" baseline="0">
                <a:solidFill>
                  <a:schemeClr val="accent2"/>
                </a:solidFill>
              </a:defRPr>
            </a:lvl2pPr>
            <a:lvl3pPr marL="0" indent="0">
              <a:spcAft>
                <a:spcPts val="529"/>
              </a:spcAft>
              <a:buNone/>
              <a:defRPr sz="1412"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116658674"/>
      </p:ext>
    </p:extLst>
  </p:cSld>
  <p:clrMapOvr>
    <a:masterClrMapping/>
  </p:clrMapOvr>
  <p:transition spd="slow">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io 1-Author">
    <p:spTree>
      <p:nvGrpSpPr>
        <p:cNvPr id="1" name=""/>
        <p:cNvGrpSpPr/>
        <p:nvPr/>
      </p:nvGrpSpPr>
      <p:grpSpPr>
        <a:xfrm>
          <a:off x="0" y="0"/>
          <a:ext cx="0" cy="0"/>
          <a:chOff x="0" y="0"/>
          <a:chExt cx="0" cy="0"/>
        </a:xfrm>
      </p:grpSpPr>
      <p:grpSp>
        <p:nvGrpSpPr>
          <p:cNvPr id="20" name="Group 19"/>
          <p:cNvGrpSpPr/>
          <p:nvPr userDrawn="1"/>
        </p:nvGrpSpPr>
        <p:grpSpPr>
          <a:xfrm>
            <a:off x="4753841" y="1277470"/>
            <a:ext cx="3974523" cy="1277471"/>
            <a:chOff x="5229225" y="1676400"/>
            <a:chExt cx="4371975" cy="1447800"/>
          </a:xfrm>
        </p:grpSpPr>
        <p:sp>
          <p:nvSpPr>
            <p:cNvPr id="6" name="Rectangle 24"/>
            <p:cNvSpPr>
              <a:spLocks noChangeArrowheads="1"/>
            </p:cNvSpPr>
            <p:nvPr userDrawn="1"/>
          </p:nvSpPr>
          <p:spPr bwMode="auto">
            <a:xfrm>
              <a:off x="5410200" y="1676400"/>
              <a:ext cx="4191000" cy="1447800"/>
            </a:xfrm>
            <a:prstGeom prst="rect">
              <a:avLst/>
            </a:prstGeom>
            <a:solidFill>
              <a:schemeClr val="accent2"/>
            </a:solidFill>
            <a:ln>
              <a:noFill/>
            </a:ln>
            <a:extLst>
              <a:ext uri="{91240B29-F687-4f45-9708-019B960494DF}">
                <a14:hiddenLine xmlns="" xmlns:a14="http://schemas.microsoft.com/office/drawing/2010/main" w="19050">
                  <a:solidFill>
                    <a:srgbClr val="000000"/>
                  </a:solidFill>
                  <a:round/>
                  <a:headEnd/>
                  <a:tailEnd/>
                </a14:hiddenLine>
              </a:ext>
            </a:extLst>
          </p:spPr>
          <p:txBody>
            <a:bodyPr lIns="274256" tIns="228547" rIns="91418" bIns="91418"/>
            <a:lstStyle>
              <a:lvl1pPr marL="111125" indent="-111125" defTabSz="1017588" eaLnBrk="0" hangingPunct="0">
                <a:lnSpc>
                  <a:spcPts val="2200"/>
                </a:lnSpc>
                <a:spcAft>
                  <a:spcPct val="50000"/>
                </a:spcAft>
                <a:buClr>
                  <a:schemeClr val="tx2"/>
                </a:buClr>
                <a:buFont typeface="Wingdings" pitchFamily="2" charset="2"/>
                <a:defRPr sz="2000" b="1">
                  <a:solidFill>
                    <a:srgbClr val="00A5E0"/>
                  </a:solidFill>
                  <a:latin typeface="Arial" charset="0"/>
                  <a:ea typeface="ヒラギノ角ゴ Pro W3" charset="-128"/>
                </a:defRPr>
              </a:lvl1pPr>
              <a:lvl2pPr marL="742950" indent="-285750" defTabSz="1017588" eaLnBrk="0" hangingPunct="0">
                <a:spcAft>
                  <a:spcPct val="50000"/>
                </a:spcAft>
                <a:buClr>
                  <a:srgbClr val="215C6E"/>
                </a:buClr>
                <a:buFont typeface="Arial" charset="0"/>
                <a:buChar char="–"/>
                <a:defRPr sz="1600">
                  <a:solidFill>
                    <a:schemeClr val="tx1"/>
                  </a:solidFill>
                  <a:latin typeface="Arial" charset="0"/>
                  <a:ea typeface="ヒラギノ角ゴ Pro W3" charset="-128"/>
                </a:defRPr>
              </a:lvl2pPr>
              <a:lvl3pPr marL="1143000" indent="-228600" defTabSz="1017588" eaLnBrk="0" hangingPunct="0">
                <a:spcAft>
                  <a:spcPts val="963"/>
                </a:spcAft>
                <a:buClr>
                  <a:schemeClr val="tx2"/>
                </a:buClr>
                <a:buFont typeface="Wingdings" pitchFamily="2" charset="2"/>
                <a:buChar char="§"/>
                <a:defRPr sz="1600">
                  <a:solidFill>
                    <a:schemeClr val="tx1"/>
                  </a:solidFill>
                  <a:latin typeface="Arial" charset="0"/>
                  <a:ea typeface="MS PGothic" pitchFamily="34" charset="-128"/>
                </a:defRPr>
              </a:lvl3pPr>
              <a:lvl4pPr marL="1600200" indent="-228600" defTabSz="1017588" eaLnBrk="0" hangingPunct="0">
                <a:spcAft>
                  <a:spcPct val="50000"/>
                </a:spcAft>
                <a:buClr>
                  <a:srgbClr val="F2B623"/>
                </a:buClr>
                <a:buFont typeface="Wingdings" pitchFamily="2" charset="2"/>
                <a:buChar char="§"/>
                <a:defRPr sz="1600">
                  <a:solidFill>
                    <a:schemeClr val="tx1"/>
                  </a:solidFill>
                  <a:latin typeface="Arial" charset="0"/>
                  <a:ea typeface="MS PGothic" pitchFamily="34" charset="-128"/>
                </a:defRPr>
              </a:lvl4pPr>
              <a:lvl5pPr marL="2057400" indent="-228600" defTabSz="1017588" eaLnBrk="0" hangingPunct="0">
                <a:spcAft>
                  <a:spcPct val="50000"/>
                </a:spcAft>
                <a:buClr>
                  <a:schemeClr val="tx2"/>
                </a:buClr>
                <a:buFont typeface="Arial" charset="0"/>
                <a:buChar char="▪"/>
                <a:defRPr sz="1600">
                  <a:solidFill>
                    <a:schemeClr val="tx1"/>
                  </a:solidFill>
                  <a:latin typeface="Arial" charset="0"/>
                  <a:ea typeface="ヒラギノ角ゴ Pro W3" charset="-128"/>
                </a:defRPr>
              </a:lvl5pPr>
              <a:lvl6pPr marL="25146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6pPr>
              <a:lvl7pPr marL="29718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7pPr>
              <a:lvl8pPr marL="34290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8pPr>
              <a:lvl9pPr marL="38862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9pPr>
            </a:lstStyle>
            <a:p>
              <a:pPr eaLnBrk="1" hangingPunct="1">
                <a:lnSpc>
                  <a:spcPct val="100000"/>
                </a:lnSpc>
                <a:spcBef>
                  <a:spcPts val="0"/>
                </a:spcBef>
                <a:spcAft>
                  <a:spcPts val="0"/>
                </a:spcAft>
                <a:buClr>
                  <a:schemeClr val="bg1"/>
                </a:buClr>
                <a:buFontTx/>
                <a:buNone/>
              </a:pPr>
              <a:r>
                <a:rPr lang="en-US" altLang="en-US" sz="1235" baseline="0" dirty="0">
                  <a:solidFill>
                    <a:schemeClr val="bg1"/>
                  </a:solidFill>
                  <a:latin typeface="+mn-lt"/>
                  <a:ea typeface="MS PGothic" pitchFamily="34" charset="-128"/>
                </a:rPr>
                <a:t>Education</a:t>
              </a:r>
            </a:p>
          </p:txBody>
        </p:sp>
        <p:sp>
          <p:nvSpPr>
            <p:cNvPr id="8" name="AutoShape 9"/>
            <p:cNvSpPr>
              <a:spLocks noChangeArrowheads="1"/>
            </p:cNvSpPr>
            <p:nvPr userDrawn="1"/>
          </p:nvSpPr>
          <p:spPr bwMode="white">
            <a:xfrm rot="13500000">
              <a:off x="5222082" y="1874520"/>
              <a:ext cx="258762" cy="244475"/>
            </a:xfrm>
            <a:prstGeom prst="rtTriangle">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rot="10800000" wrap="none" lIns="0" tIns="0" rIns="0" bIns="0" anchor="ctr"/>
            <a:lstStyle>
              <a:lvl1pPr defTabSz="1017588" eaLnBrk="0" hangingPunct="0">
                <a:lnSpc>
                  <a:spcPts val="2200"/>
                </a:lnSpc>
                <a:spcAft>
                  <a:spcPct val="50000"/>
                </a:spcAft>
                <a:buClr>
                  <a:schemeClr val="tx2"/>
                </a:buClr>
                <a:buFont typeface="Wingdings" pitchFamily="2" charset="2"/>
                <a:defRPr sz="2000" b="1">
                  <a:solidFill>
                    <a:srgbClr val="00A5E0"/>
                  </a:solidFill>
                  <a:latin typeface="Arial" charset="0"/>
                  <a:ea typeface="ヒラギノ角ゴ Pro W3" charset="-128"/>
                </a:defRPr>
              </a:lvl1pPr>
              <a:lvl2pPr marL="742950" indent="-285750" defTabSz="1017588" eaLnBrk="0" hangingPunct="0">
                <a:spcAft>
                  <a:spcPct val="50000"/>
                </a:spcAft>
                <a:buClr>
                  <a:srgbClr val="215C6E"/>
                </a:buClr>
                <a:buFont typeface="Arial" charset="0"/>
                <a:buChar char="–"/>
                <a:defRPr sz="1600">
                  <a:solidFill>
                    <a:schemeClr val="tx1"/>
                  </a:solidFill>
                  <a:latin typeface="Arial" charset="0"/>
                  <a:ea typeface="ヒラギノ角ゴ Pro W3" charset="-128"/>
                </a:defRPr>
              </a:lvl2pPr>
              <a:lvl3pPr marL="1143000" indent="-228600" defTabSz="1017588" eaLnBrk="0" hangingPunct="0">
                <a:spcAft>
                  <a:spcPts val="963"/>
                </a:spcAft>
                <a:buClr>
                  <a:schemeClr val="tx2"/>
                </a:buClr>
                <a:buFont typeface="Wingdings" pitchFamily="2" charset="2"/>
                <a:buChar char="§"/>
                <a:defRPr sz="1600">
                  <a:solidFill>
                    <a:schemeClr val="tx1"/>
                  </a:solidFill>
                  <a:latin typeface="Arial" charset="0"/>
                  <a:ea typeface="MS PGothic" pitchFamily="34" charset="-128"/>
                </a:defRPr>
              </a:lvl3pPr>
              <a:lvl4pPr marL="1600200" indent="-228600" defTabSz="1017588" eaLnBrk="0" hangingPunct="0">
                <a:spcAft>
                  <a:spcPct val="50000"/>
                </a:spcAft>
                <a:buClr>
                  <a:srgbClr val="F2B623"/>
                </a:buClr>
                <a:buFont typeface="Wingdings" pitchFamily="2" charset="2"/>
                <a:buChar char="§"/>
                <a:defRPr sz="1600">
                  <a:solidFill>
                    <a:schemeClr val="tx1"/>
                  </a:solidFill>
                  <a:latin typeface="Arial" charset="0"/>
                  <a:ea typeface="MS PGothic" pitchFamily="34" charset="-128"/>
                </a:defRPr>
              </a:lvl4pPr>
              <a:lvl5pPr marL="2057400" indent="-228600" defTabSz="1017588" eaLnBrk="0" hangingPunct="0">
                <a:spcAft>
                  <a:spcPct val="50000"/>
                </a:spcAft>
                <a:buClr>
                  <a:schemeClr val="tx2"/>
                </a:buClr>
                <a:buFont typeface="Arial" charset="0"/>
                <a:buChar char="▪"/>
                <a:defRPr sz="1600">
                  <a:solidFill>
                    <a:schemeClr val="tx1"/>
                  </a:solidFill>
                  <a:latin typeface="Arial" charset="0"/>
                  <a:ea typeface="ヒラギノ角ゴ Pro W3" charset="-128"/>
                </a:defRPr>
              </a:lvl5pPr>
              <a:lvl6pPr marL="25146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6pPr>
              <a:lvl7pPr marL="29718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7pPr>
              <a:lvl8pPr marL="34290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8pPr>
              <a:lvl9pPr marL="3886200" indent="-228600" defTabSz="1017588" eaLnBrk="0" fontAlgn="base" hangingPunct="0">
                <a:spcBef>
                  <a:spcPct val="0"/>
                </a:spcBef>
                <a:spcAft>
                  <a:spcPct val="50000"/>
                </a:spcAft>
                <a:buClr>
                  <a:schemeClr val="tx2"/>
                </a:buClr>
                <a:buFont typeface="Arial" charset="0"/>
                <a:buChar char="▪"/>
                <a:defRPr sz="1600">
                  <a:solidFill>
                    <a:schemeClr val="tx1"/>
                  </a:solidFill>
                  <a:latin typeface="Arial" charset="0"/>
                  <a:ea typeface="ヒラギノ角ゴ Pro W3" charset="-128"/>
                </a:defRPr>
              </a:lvl9pPr>
            </a:lstStyle>
            <a:p>
              <a:pPr>
                <a:lnSpc>
                  <a:spcPct val="80000"/>
                </a:lnSpc>
                <a:spcBef>
                  <a:spcPct val="10000"/>
                </a:spcBef>
                <a:spcAft>
                  <a:spcPct val="10000"/>
                </a:spcAft>
                <a:buClrTx/>
                <a:buFontTx/>
                <a:buNone/>
              </a:pPr>
              <a:endParaRPr lang="en-US" altLang="en-US" sz="1412" b="0" dirty="0">
                <a:solidFill>
                  <a:srgbClr val="000000"/>
                </a:solidFill>
                <a:ea typeface="MS PGothic" pitchFamily="34" charset="-128"/>
              </a:endParaRPr>
            </a:p>
          </p:txBody>
        </p:sp>
      </p:grpSp>
      <p:graphicFrame>
        <p:nvGraphicFramePr>
          <p:cNvPr id="9" name="Group 168"/>
          <p:cNvGraphicFramePr>
            <a:graphicFrameLocks noGrp="1"/>
          </p:cNvGraphicFramePr>
          <p:nvPr userDrawn="1"/>
        </p:nvGraphicFramePr>
        <p:xfrm>
          <a:off x="415637" y="2823882"/>
          <a:ext cx="8312727" cy="269035"/>
        </p:xfrm>
        <a:graphic>
          <a:graphicData uri="http://schemas.openxmlformats.org/drawingml/2006/table">
            <a:tbl>
              <a:tblPr/>
              <a:tblGrid>
                <a:gridCol w="8312727">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1" name="Content Placeholder 10"/>
          <p:cNvSpPr>
            <a:spLocks noGrp="1"/>
          </p:cNvSpPr>
          <p:nvPr>
            <p:ph sz="quarter" idx="11"/>
          </p:nvPr>
        </p:nvSpPr>
        <p:spPr>
          <a:xfrm>
            <a:off x="415637" y="3230095"/>
            <a:ext cx="8312727" cy="2821082"/>
          </a:xfrm>
        </p:spPr>
        <p:txBody>
          <a:bodyPr numCol="2"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15" name="Content Placeholder 14"/>
          <p:cNvSpPr>
            <a:spLocks noGrp="1"/>
          </p:cNvSpPr>
          <p:nvPr>
            <p:ph sz="quarter" idx="12"/>
          </p:nvPr>
        </p:nvSpPr>
        <p:spPr bwMode="auto">
          <a:xfrm>
            <a:off x="4918364" y="1717129"/>
            <a:ext cx="3810000" cy="835010"/>
          </a:xfrm>
        </p:spPr>
        <p:txBody>
          <a:bodyPr lIns="274320"/>
          <a:lstStyle>
            <a:lvl1pPr marL="103660" indent="-103660">
              <a:lnSpc>
                <a:spcPct val="100000"/>
              </a:lnSpc>
              <a:spcAft>
                <a:spcPts val="265"/>
              </a:spcAft>
              <a:buClr>
                <a:schemeClr val="bg1"/>
              </a:buClr>
              <a:defRPr sz="1059" b="1" baseline="0">
                <a:solidFill>
                  <a:schemeClr val="bg1"/>
                </a:solidFill>
              </a:defRPr>
            </a:lvl1pPr>
          </a:lstStyle>
          <a:p>
            <a:pPr lvl="0"/>
            <a:r>
              <a:rPr lang="en-US" dirty="0"/>
              <a:t>Click to edit Master text styles</a:t>
            </a:r>
          </a:p>
        </p:txBody>
      </p:sp>
      <p:sp>
        <p:nvSpPr>
          <p:cNvPr id="22" name="Picture Placeholder 21"/>
          <p:cNvSpPr>
            <a:spLocks noGrp="1"/>
          </p:cNvSpPr>
          <p:nvPr>
            <p:ph type="pic" sz="quarter" idx="14"/>
          </p:nvPr>
        </p:nvSpPr>
        <p:spPr>
          <a:xfrm>
            <a:off x="415636" y="1075765"/>
            <a:ext cx="1524000" cy="1479176"/>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93963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370574233"/>
      </p:ext>
    </p:extLst>
  </p:cSld>
  <p:clrMapOvr>
    <a:masterClrMapping/>
  </p:clrMapOvr>
  <p:transition spd="slow">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Bio 2-Author">
    <p:spTree>
      <p:nvGrpSpPr>
        <p:cNvPr id="1" name=""/>
        <p:cNvGrpSpPr/>
        <p:nvPr/>
      </p:nvGrpSpPr>
      <p:grpSpPr>
        <a:xfrm>
          <a:off x="0" y="0"/>
          <a:ext cx="0" cy="0"/>
          <a:chOff x="0" y="0"/>
          <a:chExt cx="0" cy="0"/>
        </a:xfrm>
      </p:grpSpPr>
      <p:graphicFrame>
        <p:nvGraphicFramePr>
          <p:cNvPr id="9" name="Group 168"/>
          <p:cNvGraphicFramePr>
            <a:graphicFrameLocks noGrp="1"/>
          </p:cNvGraphicFramePr>
          <p:nvPr userDrawn="1"/>
        </p:nvGraphicFramePr>
        <p:xfrm>
          <a:off x="415636" y="2823882"/>
          <a:ext cx="4017818" cy="269035"/>
        </p:xfrm>
        <a:graphic>
          <a:graphicData uri="http://schemas.openxmlformats.org/drawingml/2006/table">
            <a:tbl>
              <a:tblPr/>
              <a:tblGrid>
                <a:gridCol w="4017818">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1" name="Content Placeholder 10"/>
          <p:cNvSpPr>
            <a:spLocks noGrp="1"/>
          </p:cNvSpPr>
          <p:nvPr>
            <p:ph sz="quarter" idx="11"/>
          </p:nvPr>
        </p:nvSpPr>
        <p:spPr>
          <a:xfrm>
            <a:off x="415636" y="3230095"/>
            <a:ext cx="4017818" cy="2821082"/>
          </a:xfrm>
        </p:spPr>
        <p:txBody>
          <a:bodyPr numCol="1"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22" name="Picture Placeholder 21"/>
          <p:cNvSpPr>
            <a:spLocks noGrp="1"/>
          </p:cNvSpPr>
          <p:nvPr>
            <p:ph type="pic" sz="quarter" idx="14"/>
          </p:nvPr>
        </p:nvSpPr>
        <p:spPr>
          <a:xfrm>
            <a:off x="415636" y="1075765"/>
            <a:ext cx="1524000" cy="1479176"/>
          </a:xfrm>
        </p:spPr>
        <p:txBody>
          <a:bodyPr/>
          <a:lstStyle>
            <a:lvl1pPr marL="0" indent="0">
              <a:buNone/>
              <a:defRPr/>
            </a:lvl1pPr>
          </a:lstStyle>
          <a:p>
            <a:endParaRPr lang="en-US" dirty="0"/>
          </a:p>
        </p:txBody>
      </p:sp>
      <p:sp>
        <p:nvSpPr>
          <p:cNvPr id="5" name="Footer Placeholder 4"/>
          <p:cNvSpPr>
            <a:spLocks noGrp="1"/>
          </p:cNvSpPr>
          <p:nvPr>
            <p:ph type="ftr" sz="quarter" idx="15"/>
          </p:nvPr>
        </p:nvSpPr>
        <p:spPr>
          <a:xfrm>
            <a:off x="415637" y="6252882"/>
            <a:ext cx="5886739" cy="201706"/>
          </a:xfrm>
          <a:prstGeom prst="rect">
            <a:avLst/>
          </a:prstGeom>
        </p:spPr>
        <p:txBody>
          <a:bodyPr/>
          <a:lstStyle/>
          <a:p>
            <a:pPr>
              <a:defRPr/>
            </a:pPr>
            <a:r>
              <a:rPr lang="en-US" dirty="0"/>
              <a:t>Ensuring Children Have Access to Needed Medicaid Services During and Beyond COVID-19: Project Kickoff, June 5, 2019 | Manatt Health Strategies, LLC</a:t>
            </a:r>
          </a:p>
        </p:txBody>
      </p:sp>
      <p:sp>
        <p:nvSpPr>
          <p:cNvPr id="3" name="Title 2"/>
          <p:cNvSpPr>
            <a:spLocks noGrp="1"/>
          </p:cNvSpPr>
          <p:nvPr>
            <p:ph type="title"/>
          </p:nvPr>
        </p:nvSpPr>
        <p:spPr/>
        <p:txBody>
          <a:bodyPr/>
          <a:lstStyle/>
          <a:p>
            <a:r>
              <a:rPr lang="en-US"/>
              <a:t>Click to edit Master title style</a:t>
            </a:r>
          </a:p>
        </p:txBody>
      </p:sp>
      <p:sp>
        <p:nvSpPr>
          <p:cNvPr id="13" name="Content Placeholder 18"/>
          <p:cNvSpPr>
            <a:spLocks noGrp="1"/>
          </p:cNvSpPr>
          <p:nvPr>
            <p:ph sz="quarter" idx="21"/>
          </p:nvPr>
        </p:nvSpPr>
        <p:spPr>
          <a:xfrm>
            <a:off x="193963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graphicFrame>
        <p:nvGraphicFramePr>
          <p:cNvPr id="14" name="Group 168"/>
          <p:cNvGraphicFramePr>
            <a:graphicFrameLocks noGrp="1"/>
          </p:cNvGraphicFramePr>
          <p:nvPr userDrawn="1"/>
        </p:nvGraphicFramePr>
        <p:xfrm>
          <a:off x="4710546" y="2823882"/>
          <a:ext cx="4017818" cy="269035"/>
        </p:xfrm>
        <a:graphic>
          <a:graphicData uri="http://schemas.openxmlformats.org/drawingml/2006/table">
            <a:tbl>
              <a:tblPr/>
              <a:tblGrid>
                <a:gridCol w="4017818">
                  <a:extLst>
                    <a:ext uri="{9D8B030D-6E8A-4147-A177-3AD203B41FA5}">
                      <a16:colId xmlns:a16="http://schemas.microsoft.com/office/drawing/2014/main" val="20000"/>
                    </a:ext>
                  </a:extLst>
                </a:gridCol>
              </a:tblGrid>
              <a:tr h="269035">
                <a:tc>
                  <a:txBody>
                    <a:bodyPr/>
                    <a:lstStyle/>
                    <a:p>
                      <a:pPr marL="0" marR="0" lvl="0" indent="0" algn="l" defTabSz="1019175" rtl="0" eaLnBrk="1" fontAlgn="base" latinLnBrk="0" hangingPunct="1">
                        <a:lnSpc>
                          <a:spcPct val="100000"/>
                        </a:lnSpc>
                        <a:spcBef>
                          <a:spcPct val="0"/>
                        </a:spcBef>
                        <a:spcAft>
                          <a:spcPct val="50000"/>
                        </a:spcAft>
                        <a:buClr>
                          <a:schemeClr val="tx2"/>
                        </a:buClr>
                        <a:buSzTx/>
                        <a:buFont typeface="Wingdings" charset="2"/>
                        <a:buNone/>
                        <a:tabLst/>
                      </a:pPr>
                      <a:r>
                        <a:rPr kumimoji="0" lang="en-US" sz="1200" b="1" i="0" u="none" strike="noStrike" cap="none" normalizeH="0" baseline="0" dirty="0">
                          <a:ln>
                            <a:noFill/>
                          </a:ln>
                          <a:solidFill>
                            <a:schemeClr val="bg1"/>
                          </a:solidFill>
                          <a:effectLst/>
                          <a:latin typeface="+mn-lt"/>
                        </a:rPr>
                        <a:t>About</a:t>
                      </a:r>
                    </a:p>
                  </a:txBody>
                  <a:tcPr marL="83127" marR="83127" marT="40388" marB="40388"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2"/>
                    </a:solidFill>
                  </a:tcPr>
                </a:tc>
                <a:extLst>
                  <a:ext uri="{0D108BD9-81ED-4DB2-BD59-A6C34878D82A}">
                    <a16:rowId xmlns:a16="http://schemas.microsoft.com/office/drawing/2014/main" val="10000"/>
                  </a:ext>
                </a:extLst>
              </a:tr>
            </a:tbl>
          </a:graphicData>
        </a:graphic>
      </p:graphicFrame>
      <p:sp>
        <p:nvSpPr>
          <p:cNvPr id="16" name="Content Placeholder 10"/>
          <p:cNvSpPr>
            <a:spLocks noGrp="1"/>
          </p:cNvSpPr>
          <p:nvPr>
            <p:ph sz="quarter" idx="22"/>
          </p:nvPr>
        </p:nvSpPr>
        <p:spPr>
          <a:xfrm>
            <a:off x="4710546" y="3230095"/>
            <a:ext cx="4017818" cy="2821082"/>
          </a:xfrm>
        </p:spPr>
        <p:txBody>
          <a:bodyPr numCol="1" spcCol="274320"/>
          <a:lstStyle>
            <a:lvl1pPr marL="0" indent="0">
              <a:lnSpc>
                <a:spcPct val="100000"/>
              </a:lnSpc>
              <a:spcAft>
                <a:spcPts val="529"/>
              </a:spcAft>
              <a:buNone/>
              <a:defRPr sz="1235"/>
            </a:lvl1pPr>
            <a:lvl2pPr marL="198915" indent="-112065">
              <a:lnSpc>
                <a:spcPct val="100000"/>
              </a:lnSpc>
              <a:spcAft>
                <a:spcPts val="529"/>
              </a:spcAft>
              <a:buClrTx/>
              <a:buFont typeface="Wingdings" panose="05000000000000000000" pitchFamily="2" charset="2"/>
              <a:buChar char="§"/>
              <a:defRPr sz="1235" baseline="0"/>
            </a:lvl2pPr>
          </a:lstStyle>
          <a:p>
            <a:pPr lvl="0"/>
            <a:r>
              <a:rPr lang="en-US" dirty="0"/>
              <a:t>Click to edit Master text styles</a:t>
            </a:r>
          </a:p>
          <a:p>
            <a:pPr lvl="1"/>
            <a:r>
              <a:rPr lang="en-US" dirty="0"/>
              <a:t>Second level</a:t>
            </a:r>
          </a:p>
        </p:txBody>
      </p:sp>
      <p:sp>
        <p:nvSpPr>
          <p:cNvPr id="17" name="Picture Placeholder 21"/>
          <p:cNvSpPr>
            <a:spLocks noGrp="1"/>
          </p:cNvSpPr>
          <p:nvPr>
            <p:ph type="pic" sz="quarter" idx="23"/>
          </p:nvPr>
        </p:nvSpPr>
        <p:spPr>
          <a:xfrm>
            <a:off x="4710545" y="1075765"/>
            <a:ext cx="1524000" cy="1479176"/>
          </a:xfrm>
        </p:spPr>
        <p:txBody>
          <a:bodyPr/>
          <a:lstStyle>
            <a:lvl1pPr marL="0" indent="0">
              <a:buNone/>
              <a:defRPr/>
            </a:lvl1pPr>
          </a:lstStyle>
          <a:p>
            <a:endParaRPr lang="en-US" dirty="0"/>
          </a:p>
        </p:txBody>
      </p:sp>
      <p:sp>
        <p:nvSpPr>
          <p:cNvPr id="18" name="Content Placeholder 18"/>
          <p:cNvSpPr>
            <a:spLocks noGrp="1"/>
          </p:cNvSpPr>
          <p:nvPr>
            <p:ph sz="quarter" idx="24"/>
          </p:nvPr>
        </p:nvSpPr>
        <p:spPr>
          <a:xfrm>
            <a:off x="6234546" y="1078567"/>
            <a:ext cx="2493818" cy="1476375"/>
          </a:xfrm>
        </p:spPr>
        <p:txBody>
          <a:bodyPr lIns="201168" tIns="137160" rIns="45720" bIns="45720"/>
          <a:lstStyle>
            <a:lvl1pPr marL="0" indent="0">
              <a:spcAft>
                <a:spcPts val="0"/>
              </a:spcAft>
              <a:buNone/>
              <a:defRPr sz="1941" b="1" baseline="0">
                <a:solidFill>
                  <a:schemeClr val="accent1"/>
                </a:solidFill>
                <a:latin typeface="+mj-lt"/>
              </a:defRPr>
            </a:lvl1pPr>
            <a:lvl2pPr marL="0" indent="0">
              <a:spcAft>
                <a:spcPts val="529"/>
              </a:spcAft>
              <a:buNone/>
              <a:defRPr sz="1235" b="1" baseline="0">
                <a:solidFill>
                  <a:schemeClr val="accent2"/>
                </a:solidFill>
              </a:defRPr>
            </a:lvl2pPr>
            <a:lvl3pPr marL="0" indent="0">
              <a:spcAft>
                <a:spcPts val="529"/>
              </a:spcAft>
              <a:buNone/>
              <a:defRPr sz="1235" baseline="0"/>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52314467"/>
      </p:ext>
    </p:extLst>
  </p:cSld>
  <p:clrMapOvr>
    <a:masterClrMapping/>
  </p:clrMapOvr>
  <p:transition spd="slow">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14572"/>
            <a:ext cx="7772400" cy="1895391"/>
          </a:xfrm>
        </p:spPr>
        <p:txBody>
          <a:bodyPr anchor="b"/>
          <a:lstStyle>
            <a:lvl1pPr algn="ctr">
              <a:defRPr sz="5824"/>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330"/>
            </a:lvl1pPr>
            <a:lvl2pPr marL="443777" indent="0" algn="ctr">
              <a:buNone/>
              <a:defRPr sz="1941"/>
            </a:lvl2pPr>
            <a:lvl3pPr marL="887553" indent="0" algn="ctr">
              <a:buNone/>
              <a:defRPr sz="1747"/>
            </a:lvl3pPr>
            <a:lvl4pPr marL="1331330" indent="0" algn="ctr">
              <a:buNone/>
              <a:defRPr sz="1553"/>
            </a:lvl4pPr>
            <a:lvl5pPr marL="1775106" indent="0" algn="ctr">
              <a:buNone/>
              <a:defRPr sz="1553"/>
            </a:lvl5pPr>
            <a:lvl6pPr marL="2218883" indent="0" algn="ctr">
              <a:buNone/>
              <a:defRPr sz="1553"/>
            </a:lvl6pPr>
            <a:lvl7pPr marL="2662660" indent="0" algn="ctr">
              <a:buNone/>
              <a:defRPr sz="1553"/>
            </a:lvl7pPr>
            <a:lvl8pPr marL="3106436" indent="0" algn="ctr">
              <a:buNone/>
              <a:defRPr sz="1553"/>
            </a:lvl8pPr>
            <a:lvl9pPr marL="3550213" indent="0" algn="ctr">
              <a:buNone/>
              <a:defRPr sz="155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E28EE6-10CD-4935-876A-58ECDFD6B497}"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B3196A-E9F3-4747-952F-76BE9047ED2D}" type="slidenum">
              <a:rPr lang="en-US" smtClean="0"/>
              <a:t>‹#›</a:t>
            </a:fld>
            <a:endParaRPr lang="en-US" dirty="0"/>
          </a:p>
        </p:txBody>
      </p:sp>
    </p:spTree>
    <p:extLst>
      <p:ext uri="{BB962C8B-B14F-4D97-AF65-F5344CB8AC3E}">
        <p14:creationId xmlns:p14="http://schemas.microsoft.com/office/powerpoint/2010/main" val="35491366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4435" indent="0" algn="ctr">
              <a:buNone/>
              <a:defRPr>
                <a:solidFill>
                  <a:schemeClr val="tx1">
                    <a:tint val="75000"/>
                  </a:schemeClr>
                </a:solidFill>
              </a:defRPr>
            </a:lvl2pPr>
            <a:lvl3pPr marL="908859" indent="0" algn="ctr">
              <a:buNone/>
              <a:defRPr>
                <a:solidFill>
                  <a:schemeClr val="tx1">
                    <a:tint val="75000"/>
                  </a:schemeClr>
                </a:solidFill>
              </a:defRPr>
            </a:lvl3pPr>
            <a:lvl4pPr marL="1363288" indent="0" algn="ctr">
              <a:buNone/>
              <a:defRPr>
                <a:solidFill>
                  <a:schemeClr val="tx1">
                    <a:tint val="75000"/>
                  </a:schemeClr>
                </a:solidFill>
              </a:defRPr>
            </a:lvl4pPr>
            <a:lvl5pPr marL="1817713" indent="0" algn="ctr">
              <a:buNone/>
              <a:defRPr>
                <a:solidFill>
                  <a:schemeClr val="tx1">
                    <a:tint val="75000"/>
                  </a:schemeClr>
                </a:solidFill>
              </a:defRPr>
            </a:lvl5pPr>
            <a:lvl6pPr marL="2272143" indent="0" algn="ctr">
              <a:buNone/>
              <a:defRPr>
                <a:solidFill>
                  <a:schemeClr val="tx1">
                    <a:tint val="75000"/>
                  </a:schemeClr>
                </a:solidFill>
              </a:defRPr>
            </a:lvl6pPr>
            <a:lvl7pPr marL="2726568" indent="0" algn="ctr">
              <a:buNone/>
              <a:defRPr>
                <a:solidFill>
                  <a:schemeClr val="tx1">
                    <a:tint val="75000"/>
                  </a:schemeClr>
                </a:solidFill>
              </a:defRPr>
            </a:lvl7pPr>
            <a:lvl8pPr marL="3181001" indent="0" algn="ctr">
              <a:buNone/>
              <a:defRPr>
                <a:solidFill>
                  <a:schemeClr val="tx1">
                    <a:tint val="75000"/>
                  </a:schemeClr>
                </a:solidFill>
              </a:defRPr>
            </a:lvl8pPr>
            <a:lvl9pPr marL="363542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2341933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707139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5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4435" indent="0">
              <a:buNone/>
              <a:defRPr sz="1800">
                <a:solidFill>
                  <a:schemeClr val="tx1">
                    <a:tint val="75000"/>
                  </a:schemeClr>
                </a:solidFill>
              </a:defRPr>
            </a:lvl2pPr>
            <a:lvl3pPr marL="908859" indent="0">
              <a:buNone/>
              <a:defRPr sz="1600">
                <a:solidFill>
                  <a:schemeClr val="tx1">
                    <a:tint val="75000"/>
                  </a:schemeClr>
                </a:solidFill>
              </a:defRPr>
            </a:lvl3pPr>
            <a:lvl4pPr marL="1363288" indent="0">
              <a:buNone/>
              <a:defRPr sz="1400">
                <a:solidFill>
                  <a:schemeClr val="tx1">
                    <a:tint val="75000"/>
                  </a:schemeClr>
                </a:solidFill>
              </a:defRPr>
            </a:lvl4pPr>
            <a:lvl5pPr marL="1817713" indent="0">
              <a:buNone/>
              <a:defRPr sz="1400">
                <a:solidFill>
                  <a:schemeClr val="tx1">
                    <a:tint val="75000"/>
                  </a:schemeClr>
                </a:solidFill>
              </a:defRPr>
            </a:lvl5pPr>
            <a:lvl6pPr marL="2272143" indent="0">
              <a:buNone/>
              <a:defRPr sz="1400">
                <a:solidFill>
                  <a:schemeClr val="tx1">
                    <a:tint val="75000"/>
                  </a:schemeClr>
                </a:solidFill>
              </a:defRPr>
            </a:lvl6pPr>
            <a:lvl7pPr marL="2726568" indent="0">
              <a:buNone/>
              <a:defRPr sz="1400">
                <a:solidFill>
                  <a:schemeClr val="tx1">
                    <a:tint val="75000"/>
                  </a:schemeClr>
                </a:solidFill>
              </a:defRPr>
            </a:lvl7pPr>
            <a:lvl8pPr marL="3181001" indent="0">
              <a:buNone/>
              <a:defRPr sz="1400">
                <a:solidFill>
                  <a:schemeClr val="tx1">
                    <a:tint val="75000"/>
                  </a:schemeClr>
                </a:solidFill>
              </a:defRPr>
            </a:lvl8pPr>
            <a:lvl9pPr marL="3635426"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44178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5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5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9683067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4435" indent="0">
              <a:buNone/>
              <a:defRPr sz="2000" b="1"/>
            </a:lvl2pPr>
            <a:lvl3pPr marL="908859" indent="0">
              <a:buNone/>
              <a:defRPr sz="1800" b="1"/>
            </a:lvl3pPr>
            <a:lvl4pPr marL="1363288" indent="0">
              <a:buNone/>
              <a:defRPr sz="1600" b="1"/>
            </a:lvl4pPr>
            <a:lvl5pPr marL="1817713" indent="0">
              <a:buNone/>
              <a:defRPr sz="1600" b="1"/>
            </a:lvl5pPr>
            <a:lvl6pPr marL="2272143" indent="0">
              <a:buNone/>
              <a:defRPr sz="1600" b="1"/>
            </a:lvl6pPr>
            <a:lvl7pPr marL="2726568" indent="0">
              <a:buNone/>
              <a:defRPr sz="1600" b="1"/>
            </a:lvl7pPr>
            <a:lvl8pPr marL="3181001" indent="0">
              <a:buNone/>
              <a:defRPr sz="1600" b="1"/>
            </a:lvl8pPr>
            <a:lvl9pPr marL="3635426"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77" y="1535113"/>
            <a:ext cx="4041775" cy="639762"/>
          </a:xfrm>
        </p:spPr>
        <p:txBody>
          <a:bodyPr anchor="b"/>
          <a:lstStyle>
            <a:lvl1pPr marL="0" indent="0">
              <a:buNone/>
              <a:defRPr sz="2400" b="1"/>
            </a:lvl1pPr>
            <a:lvl2pPr marL="454435" indent="0">
              <a:buNone/>
              <a:defRPr sz="2000" b="1"/>
            </a:lvl2pPr>
            <a:lvl3pPr marL="908859" indent="0">
              <a:buNone/>
              <a:defRPr sz="1800" b="1"/>
            </a:lvl3pPr>
            <a:lvl4pPr marL="1363288" indent="0">
              <a:buNone/>
              <a:defRPr sz="1600" b="1"/>
            </a:lvl4pPr>
            <a:lvl5pPr marL="1817713" indent="0">
              <a:buNone/>
              <a:defRPr sz="1600" b="1"/>
            </a:lvl5pPr>
            <a:lvl6pPr marL="2272143" indent="0">
              <a:buNone/>
              <a:defRPr sz="1600" b="1"/>
            </a:lvl6pPr>
            <a:lvl7pPr marL="2726568" indent="0">
              <a:buNone/>
              <a:defRPr sz="1600" b="1"/>
            </a:lvl7pPr>
            <a:lvl8pPr marL="3181001" indent="0">
              <a:buNone/>
              <a:defRPr sz="1600" b="1"/>
            </a:lvl8pPr>
            <a:lvl9pPr marL="363542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7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876455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6CFFD9B-433B-4CF5-B346-0D5DAA563716}" type="datetime1">
              <a:rPr lang="en-US" smtClean="0"/>
              <a:t>2/7/2023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014001914"/>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1223140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7209756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4435" indent="0">
              <a:buNone/>
              <a:defRPr sz="1200"/>
            </a:lvl2pPr>
            <a:lvl3pPr marL="908859" indent="0">
              <a:buNone/>
              <a:defRPr sz="1000"/>
            </a:lvl3pPr>
            <a:lvl4pPr marL="1363288" indent="0">
              <a:buNone/>
              <a:defRPr sz="900"/>
            </a:lvl4pPr>
            <a:lvl5pPr marL="1817713" indent="0">
              <a:buNone/>
              <a:defRPr sz="900"/>
            </a:lvl5pPr>
            <a:lvl6pPr marL="2272143" indent="0">
              <a:buNone/>
              <a:defRPr sz="900"/>
            </a:lvl6pPr>
            <a:lvl7pPr marL="2726568" indent="0">
              <a:buNone/>
              <a:defRPr sz="900"/>
            </a:lvl7pPr>
            <a:lvl8pPr marL="3181001" indent="0">
              <a:buNone/>
              <a:defRPr sz="900"/>
            </a:lvl8pPr>
            <a:lvl9pPr marL="3635426"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0692921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4435" indent="0">
              <a:buNone/>
              <a:defRPr sz="2800"/>
            </a:lvl2pPr>
            <a:lvl3pPr marL="908859" indent="0">
              <a:buNone/>
              <a:defRPr sz="2400"/>
            </a:lvl3pPr>
            <a:lvl4pPr marL="1363288" indent="0">
              <a:buNone/>
              <a:defRPr sz="2000"/>
            </a:lvl4pPr>
            <a:lvl5pPr marL="1817713" indent="0">
              <a:buNone/>
              <a:defRPr sz="2000"/>
            </a:lvl5pPr>
            <a:lvl6pPr marL="2272143" indent="0">
              <a:buNone/>
              <a:defRPr sz="2000"/>
            </a:lvl6pPr>
            <a:lvl7pPr marL="2726568" indent="0">
              <a:buNone/>
              <a:defRPr sz="2000"/>
            </a:lvl7pPr>
            <a:lvl8pPr marL="3181001" indent="0">
              <a:buNone/>
              <a:defRPr sz="2000"/>
            </a:lvl8pPr>
            <a:lvl9pPr marL="3635426"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4435" indent="0">
              <a:buNone/>
              <a:defRPr sz="1200"/>
            </a:lvl2pPr>
            <a:lvl3pPr marL="908859" indent="0">
              <a:buNone/>
              <a:defRPr sz="1000"/>
            </a:lvl3pPr>
            <a:lvl4pPr marL="1363288" indent="0">
              <a:buNone/>
              <a:defRPr sz="900"/>
            </a:lvl4pPr>
            <a:lvl5pPr marL="1817713" indent="0">
              <a:buNone/>
              <a:defRPr sz="900"/>
            </a:lvl5pPr>
            <a:lvl6pPr marL="2272143" indent="0">
              <a:buNone/>
              <a:defRPr sz="900"/>
            </a:lvl6pPr>
            <a:lvl7pPr marL="2726568" indent="0">
              <a:buNone/>
              <a:defRPr sz="900"/>
            </a:lvl7pPr>
            <a:lvl8pPr marL="3181001" indent="0">
              <a:buNone/>
              <a:defRPr sz="900"/>
            </a:lvl8pPr>
            <a:lvl9pPr marL="3635426"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8213586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1219860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0886" tIns="45447" rIns="90886" bIns="45447"/>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0886" tIns="45447" rIns="90886" bIns="45447"/>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8973991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Divider">
    <p:spTree>
      <p:nvGrpSpPr>
        <p:cNvPr id="1" name=""/>
        <p:cNvGrpSpPr/>
        <p:nvPr/>
      </p:nvGrpSpPr>
      <p:grpSpPr>
        <a:xfrm>
          <a:off x="0" y="0"/>
          <a:ext cx="0" cy="0"/>
          <a:chOff x="0" y="0"/>
          <a:chExt cx="0" cy="0"/>
        </a:xfrm>
      </p:grpSpPr>
      <p:sp>
        <p:nvSpPr>
          <p:cNvPr id="11" name="Rectangle 10"/>
          <p:cNvSpPr/>
          <p:nvPr userDrawn="1"/>
        </p:nvSpPr>
        <p:spPr bwMode="white">
          <a:xfrm>
            <a:off x="158750" y="154246"/>
            <a:ext cx="8777433" cy="1026026"/>
          </a:xfrm>
          <a:prstGeom prst="rect">
            <a:avLst/>
          </a:prstGeom>
          <a:solidFill>
            <a:schemeClr val="bg1"/>
          </a:solidFill>
          <a:ln w="9525" cap="flat" cmpd="sng" algn="ctr">
            <a:noFill/>
            <a:prstDash val="solid"/>
            <a:round/>
            <a:headEnd type="none" w="med" len="med"/>
            <a:tailEnd type="none" w="med" len="med"/>
          </a:ln>
          <a:effectLst/>
        </p:spPr>
        <p:txBody>
          <a:bodyPr vert="horz" wrap="square" lIns="101846" tIns="50923" rIns="101846" bIns="50923" numCol="1" spcCol="0" rtlCol="0" anchor="ctr" anchorCtr="0" compatLnSpc="1">
            <a:prstTxWarp prst="textNoShape">
              <a:avLst/>
            </a:prstTxWarp>
          </a:bodyPr>
          <a:lstStyle/>
          <a:p>
            <a:pPr algn="ctr"/>
            <a:endParaRPr lang="en-US" b="1" dirty="0">
              <a:solidFill>
                <a:srgbClr val="000000"/>
              </a:solidFill>
              <a:latin typeface="Calibri"/>
            </a:endParaRPr>
          </a:p>
        </p:txBody>
      </p:sp>
      <p:sp>
        <p:nvSpPr>
          <p:cNvPr id="2" name="Footer Placeholder 1"/>
          <p:cNvSpPr>
            <a:spLocks noGrp="1"/>
          </p:cNvSpPr>
          <p:nvPr>
            <p:ph type="ftr" sz="quarter" idx="10"/>
          </p:nvPr>
        </p:nvSpPr>
        <p:spPr>
          <a:xfrm>
            <a:off x="415637" y="6252882"/>
            <a:ext cx="5886739" cy="201706"/>
          </a:xfrm>
          <a:prstGeom prst="rect">
            <a:avLst/>
          </a:prstGeom>
        </p:spPr>
        <p:txBody>
          <a:bodyPr lIns="82058" tIns="41029" rIns="82058" bIns="41029"/>
          <a:lstStyle/>
          <a:p>
            <a:r>
              <a:rPr lang="en-US" altLang="en-US" dirty="0"/>
              <a:t>Maternal Morbidity and Mortality: Medicaid’s Role in Addressing the Crisis | December 10, 2019</a:t>
            </a:r>
          </a:p>
        </p:txBody>
      </p:sp>
      <p:sp>
        <p:nvSpPr>
          <p:cNvPr id="12" name="Rectangle 8"/>
          <p:cNvSpPr>
            <a:spLocks noChangeArrowheads="1"/>
          </p:cNvSpPr>
          <p:nvPr userDrawn="1"/>
        </p:nvSpPr>
        <p:spPr bwMode="auto">
          <a:xfrm>
            <a:off x="457201" y="2333896"/>
            <a:ext cx="8229600" cy="1676400"/>
          </a:xfrm>
          <a:prstGeom prst="rect">
            <a:avLst/>
          </a:prstGeom>
          <a:solidFill>
            <a:schemeClr val="bg2">
              <a:lumMod val="40000"/>
              <a:lumOff val="60000"/>
            </a:schemeClr>
          </a:solidFill>
          <a:ln w="9525">
            <a:noFill/>
            <a:miter lim="800000"/>
          </a:ln>
        </p:spPr>
        <p:txBody>
          <a:bodyPr wrap="none" lIns="101774" tIns="50887" rIns="101774" bIns="50887" anchor="ctr"/>
          <a:lstStyle/>
          <a:p>
            <a:pPr defTabSz="913651" eaLnBrk="1" hangingPunct="1"/>
            <a:endParaRPr lang="en-US" sz="1100" b="1" dirty="0">
              <a:solidFill>
                <a:srgbClr val="000000"/>
              </a:solidFill>
              <a:latin typeface="Arial Unicode MS" pitchFamily="34" charset="-128"/>
              <a:ea typeface="ＭＳ Ｐゴシック"/>
            </a:endParaRPr>
          </a:p>
        </p:txBody>
      </p:sp>
      <p:sp>
        <p:nvSpPr>
          <p:cNvPr id="7" name="Title 1"/>
          <p:cNvSpPr>
            <a:spLocks noGrp="1"/>
          </p:cNvSpPr>
          <p:nvPr userDrawn="1">
            <p:ph type="title"/>
          </p:nvPr>
        </p:nvSpPr>
        <p:spPr>
          <a:xfrm>
            <a:off x="969818" y="2333896"/>
            <a:ext cx="7204364" cy="1676400"/>
          </a:xfrm>
        </p:spPr>
        <p:txBody>
          <a:bodyPr anchor="ctr" anchorCtr="1">
            <a:normAutofit/>
          </a:bodyPr>
          <a:lstStyle>
            <a:lvl1pPr algn="ctr">
              <a:lnSpc>
                <a:spcPct val="100000"/>
              </a:lnSpc>
              <a:defRPr>
                <a:solidFill>
                  <a:schemeClr val="tx1"/>
                </a:solidFill>
              </a:defRPr>
            </a:lvl1pPr>
          </a:lstStyle>
          <a:p>
            <a:r>
              <a:rPr lang="en-US"/>
              <a:t>Click to edit Master title style</a:t>
            </a:r>
          </a:p>
        </p:txBody>
      </p:sp>
      <p:sp>
        <p:nvSpPr>
          <p:cNvPr id="10" name="Rectangle 7"/>
          <p:cNvSpPr>
            <a:spLocks noChangeArrowheads="1"/>
          </p:cNvSpPr>
          <p:nvPr userDrawn="1"/>
        </p:nvSpPr>
        <p:spPr bwMode="ltGray">
          <a:xfrm>
            <a:off x="457200" y="581296"/>
            <a:ext cx="8229600" cy="5181600"/>
          </a:xfrm>
          <a:prstGeom prst="rect">
            <a:avLst/>
          </a:prstGeom>
          <a:noFill/>
          <a:ln w="88900">
            <a:solidFill>
              <a:schemeClr val="bg2"/>
            </a:solidFill>
            <a:miter lim="800000"/>
          </a:ln>
          <a:effectLst/>
        </p:spPr>
        <p:txBody>
          <a:bodyPr wrap="none" lIns="101774" tIns="50887" rIns="101774" bIns="50887" anchor="ctr"/>
          <a:lstStyle/>
          <a:p>
            <a:pPr defTabSz="913651" eaLnBrk="1" hangingPunct="1">
              <a:defRPr/>
            </a:pPr>
            <a:endParaRPr lang="en-US" sz="1100" b="1" dirty="0">
              <a:solidFill>
                <a:srgbClr val="000000"/>
              </a:solidFill>
              <a:latin typeface="Arial Unicode MS" pitchFamily="34" charset="-128"/>
              <a:ea typeface="ＭＳ Ｐゴシック"/>
            </a:endParaRPr>
          </a:p>
        </p:txBody>
      </p:sp>
    </p:spTree>
    <p:extLst>
      <p:ext uri="{BB962C8B-B14F-4D97-AF65-F5344CB8AC3E}">
        <p14:creationId xmlns:p14="http://schemas.microsoft.com/office/powerpoint/2010/main" val="867033127"/>
      </p:ext>
    </p:extLst>
  </p:cSld>
  <p:clrMapOvr>
    <a:masterClrMapping/>
  </p:clrMapOvr>
  <p:transition spd="slow">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4383359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414178624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1590239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45B1419-78ED-4764-AC31-D97767613E5F}" type="datetime1">
              <a:rPr lang="en-US" smtClean="0"/>
              <a:t>2/7/2023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086197773"/>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37386008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56130963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089AD78-8C7A-B549-90F5-327CDFD3286E}" type="slidenum">
              <a:rPr lang="en-US" smtClean="0"/>
              <a:t>‹#›</a:t>
            </a:fld>
            <a:endParaRPr lang="en-US" dirty="0"/>
          </a:p>
        </p:txBody>
      </p:sp>
      <p:sp>
        <p:nvSpPr>
          <p:cNvPr id="6" name="Slide Number Placeholder 5"/>
          <p:cNvSpPr txBox="1">
            <a:spLocks/>
          </p:cNvSpPr>
          <p:nvPr userDrawn="1"/>
        </p:nvSpPr>
        <p:spPr>
          <a:xfrm>
            <a:off x="522878" y="6356350"/>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rPr>
              <a:t>State Health Value Strategies </a:t>
            </a:r>
            <a:r>
              <a:rPr lang="en-US" sz="1400" b="1" dirty="0">
                <a:solidFill>
                  <a:schemeClr val="bg1"/>
                </a:solidFill>
              </a:rPr>
              <a:t>| </a:t>
            </a:r>
            <a:r>
              <a:rPr lang="en-US" sz="1400" dirty="0">
                <a:solidFill>
                  <a:schemeClr val="bg1"/>
                </a:solidFill>
              </a:rPr>
              <a:t>&lt;#&gt;</a:t>
            </a:r>
          </a:p>
        </p:txBody>
      </p:sp>
    </p:spTree>
    <p:extLst>
      <p:ext uri="{BB962C8B-B14F-4D97-AF65-F5344CB8AC3E}">
        <p14:creationId xmlns:p14="http://schemas.microsoft.com/office/powerpoint/2010/main" val="26867481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9199854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185906510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176431706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88608505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C74E3-19F4-0141-86E7-09A63899B376}" type="datetimeFigureOut">
              <a:rPr lang="en-US" smtClean="0"/>
              <a:t>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89AD78-8C7A-B549-90F5-327CDFD3286E}" type="slidenum">
              <a:rPr lang="en-US" smtClean="0"/>
              <a:t>‹#›</a:t>
            </a:fld>
            <a:endParaRPr lang="en-US" dirty="0"/>
          </a:p>
        </p:txBody>
      </p:sp>
    </p:spTree>
    <p:extLst>
      <p:ext uri="{BB962C8B-B14F-4D97-AF65-F5344CB8AC3E}">
        <p14:creationId xmlns:p14="http://schemas.microsoft.com/office/powerpoint/2010/main" val="20489677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86303612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613018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5AD5758-9436-48A6-BF32-30B1FEE8FC96}" type="datetime1">
              <a:rPr lang="en-US" smtClean="0"/>
              <a:t>2/7/2023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459942075"/>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56971215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19566353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4578048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256878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8925275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75717055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2887310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56220935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904280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6560" indent="0" algn="ctr">
              <a:buNone/>
              <a:defRPr>
                <a:solidFill>
                  <a:schemeClr val="tx1">
                    <a:tint val="75000"/>
                  </a:schemeClr>
                </a:solidFill>
              </a:defRPr>
            </a:lvl2pPr>
            <a:lvl3pPr marL="913117" indent="0" algn="ctr">
              <a:buNone/>
              <a:defRPr>
                <a:solidFill>
                  <a:schemeClr val="tx1">
                    <a:tint val="75000"/>
                  </a:schemeClr>
                </a:solidFill>
              </a:defRPr>
            </a:lvl3pPr>
            <a:lvl4pPr marL="1369677" indent="0" algn="ctr">
              <a:buNone/>
              <a:defRPr>
                <a:solidFill>
                  <a:schemeClr val="tx1">
                    <a:tint val="75000"/>
                  </a:schemeClr>
                </a:solidFill>
              </a:defRPr>
            </a:lvl4pPr>
            <a:lvl5pPr marL="1826235" indent="0" algn="ctr">
              <a:buNone/>
              <a:defRPr>
                <a:solidFill>
                  <a:schemeClr val="tx1">
                    <a:tint val="75000"/>
                  </a:schemeClr>
                </a:solidFill>
              </a:defRPr>
            </a:lvl5pPr>
            <a:lvl6pPr marL="2282796" indent="0" algn="ctr">
              <a:buNone/>
              <a:defRPr>
                <a:solidFill>
                  <a:schemeClr val="tx1">
                    <a:tint val="75000"/>
                  </a:schemeClr>
                </a:solidFill>
              </a:defRPr>
            </a:lvl6pPr>
            <a:lvl7pPr marL="2739352" indent="0" algn="ctr">
              <a:buNone/>
              <a:defRPr>
                <a:solidFill>
                  <a:schemeClr val="tx1">
                    <a:tint val="75000"/>
                  </a:schemeClr>
                </a:solidFill>
              </a:defRPr>
            </a:lvl7pPr>
            <a:lvl8pPr marL="3195913" indent="0" algn="ctr">
              <a:buNone/>
              <a:defRPr>
                <a:solidFill>
                  <a:schemeClr val="tx1">
                    <a:tint val="75000"/>
                  </a:schemeClr>
                </a:solidFill>
              </a:defRPr>
            </a:lvl8pPr>
            <a:lvl9pPr marL="365247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A26CC547-9948-412C-94EE-F856F3060456}"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659819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50BBEE2-2255-41FC-875E-3C8F50A42045}"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011868398"/>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33743"/>
            <a:ext cx="8229600" cy="733330"/>
          </a:xfrm>
        </p:spPr>
        <p:txBody>
          <a:bodyPr/>
          <a:lstStyle/>
          <a:p>
            <a:r>
              <a:rPr lang="en-US" dirty="0"/>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7816420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6560" indent="0">
              <a:buNone/>
              <a:defRPr sz="1800">
                <a:solidFill>
                  <a:schemeClr val="tx1">
                    <a:tint val="75000"/>
                  </a:schemeClr>
                </a:solidFill>
              </a:defRPr>
            </a:lvl2pPr>
            <a:lvl3pPr marL="913117" indent="0">
              <a:buNone/>
              <a:defRPr sz="1600">
                <a:solidFill>
                  <a:schemeClr val="tx1">
                    <a:tint val="75000"/>
                  </a:schemeClr>
                </a:solidFill>
              </a:defRPr>
            </a:lvl3pPr>
            <a:lvl4pPr marL="1369677" indent="0">
              <a:buNone/>
              <a:defRPr sz="1400">
                <a:solidFill>
                  <a:schemeClr val="tx1">
                    <a:tint val="75000"/>
                  </a:schemeClr>
                </a:solidFill>
              </a:defRPr>
            </a:lvl4pPr>
            <a:lvl5pPr marL="1826235" indent="0">
              <a:buNone/>
              <a:defRPr sz="1400">
                <a:solidFill>
                  <a:schemeClr val="tx1">
                    <a:tint val="75000"/>
                  </a:schemeClr>
                </a:solidFill>
              </a:defRPr>
            </a:lvl5pPr>
            <a:lvl6pPr marL="2282796" indent="0">
              <a:buNone/>
              <a:defRPr sz="1400">
                <a:solidFill>
                  <a:schemeClr val="tx1">
                    <a:tint val="75000"/>
                  </a:schemeClr>
                </a:solidFill>
              </a:defRPr>
            </a:lvl6pPr>
            <a:lvl7pPr marL="2739352" indent="0">
              <a:buNone/>
              <a:defRPr sz="1400">
                <a:solidFill>
                  <a:schemeClr val="tx1">
                    <a:tint val="75000"/>
                  </a:schemeClr>
                </a:solidFill>
              </a:defRPr>
            </a:lvl7pPr>
            <a:lvl8pPr marL="3195913" indent="0">
              <a:buNone/>
              <a:defRPr sz="1400">
                <a:solidFill>
                  <a:schemeClr val="tx1">
                    <a:tint val="75000"/>
                  </a:schemeClr>
                </a:solidFill>
              </a:defRPr>
            </a:lvl8pPr>
            <a:lvl9pPr marL="365247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2FA1254E-9F2E-4B02-A6C9-76CE90A6F812}"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03702663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1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308ED1BC-6ED9-4BA1-85D1-69CE1AEE8D48}"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5026811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6560" indent="0">
              <a:buNone/>
              <a:defRPr sz="2000" b="1"/>
            </a:lvl2pPr>
            <a:lvl3pPr marL="913117" indent="0">
              <a:buNone/>
              <a:defRPr sz="1800" b="1"/>
            </a:lvl3pPr>
            <a:lvl4pPr marL="1369677" indent="0">
              <a:buNone/>
              <a:defRPr sz="1600" b="1"/>
            </a:lvl4pPr>
            <a:lvl5pPr marL="1826235" indent="0">
              <a:buNone/>
              <a:defRPr sz="1600" b="1"/>
            </a:lvl5pPr>
            <a:lvl6pPr marL="2282796" indent="0">
              <a:buNone/>
              <a:defRPr sz="1600" b="1"/>
            </a:lvl6pPr>
            <a:lvl7pPr marL="2739352" indent="0">
              <a:buNone/>
              <a:defRPr sz="1600" b="1"/>
            </a:lvl7pPr>
            <a:lvl8pPr marL="3195913" indent="0">
              <a:buNone/>
              <a:defRPr sz="1600" b="1"/>
            </a:lvl8pPr>
            <a:lvl9pPr marL="365247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7" y="1535113"/>
            <a:ext cx="4041775" cy="639762"/>
          </a:xfrm>
        </p:spPr>
        <p:txBody>
          <a:bodyPr anchor="b"/>
          <a:lstStyle>
            <a:lvl1pPr marL="0" indent="0">
              <a:buNone/>
              <a:defRPr sz="2400" b="1"/>
            </a:lvl1pPr>
            <a:lvl2pPr marL="456560" indent="0">
              <a:buNone/>
              <a:defRPr sz="2000" b="1"/>
            </a:lvl2pPr>
            <a:lvl3pPr marL="913117" indent="0">
              <a:buNone/>
              <a:defRPr sz="1800" b="1"/>
            </a:lvl3pPr>
            <a:lvl4pPr marL="1369677" indent="0">
              <a:buNone/>
              <a:defRPr sz="1600" b="1"/>
            </a:lvl4pPr>
            <a:lvl5pPr marL="1826235" indent="0">
              <a:buNone/>
              <a:defRPr sz="1600" b="1"/>
            </a:lvl5pPr>
            <a:lvl6pPr marL="2282796" indent="0">
              <a:buNone/>
              <a:defRPr sz="1600" b="1"/>
            </a:lvl6pPr>
            <a:lvl7pPr marL="2739352" indent="0">
              <a:buNone/>
              <a:defRPr sz="1600" b="1"/>
            </a:lvl7pPr>
            <a:lvl8pPr marL="3195913" indent="0">
              <a:buNone/>
              <a:defRPr sz="1600" b="1"/>
            </a:lvl8pPr>
            <a:lvl9pPr marL="365247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lIns="91311" tIns="45657" rIns="91311" bIns="45657"/>
          <a:lstStyle/>
          <a:p>
            <a:fld id="{B8AFE8C3-A428-4230-886C-AE247CD30130}" type="datetime1">
              <a:rPr lang="en-US" smtClean="0"/>
              <a:t>2/7/2023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9" name="Slide Number Placeholder 8"/>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37351836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lIns="91311" tIns="45657" rIns="91311" bIns="45657"/>
          <a:lstStyle/>
          <a:p>
            <a:fld id="{2191244F-F2AA-42C8-AFED-1B268CD78C5B}" type="datetime1">
              <a:rPr lang="en-US" smtClean="0"/>
              <a:t>2/7/2023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5" name="Slide Number Placeholder 4"/>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26570315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lIns="91311" tIns="45657" rIns="91311" bIns="45657"/>
          <a:lstStyle/>
          <a:p>
            <a:fld id="{23963642-3B52-42F0-85E0-60FB62B2E21E}" type="datetime1">
              <a:rPr lang="en-US" smtClean="0"/>
              <a:t>2/7/2023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4" name="Slide Number Placeholder 3"/>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69476604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435100"/>
            <a:ext cx="3008313" cy="4691063"/>
          </a:xfrm>
        </p:spPr>
        <p:txBody>
          <a:bodyPr/>
          <a:lstStyle>
            <a:lvl1pPr marL="0" indent="0">
              <a:buNone/>
              <a:defRPr sz="1400"/>
            </a:lvl1pPr>
            <a:lvl2pPr marL="456560" indent="0">
              <a:buNone/>
              <a:defRPr sz="1200"/>
            </a:lvl2pPr>
            <a:lvl3pPr marL="913117" indent="0">
              <a:buNone/>
              <a:defRPr sz="1000"/>
            </a:lvl3pPr>
            <a:lvl4pPr marL="1369677" indent="0">
              <a:buNone/>
              <a:defRPr sz="900"/>
            </a:lvl4pPr>
            <a:lvl5pPr marL="1826235" indent="0">
              <a:buNone/>
              <a:defRPr sz="900"/>
            </a:lvl5pPr>
            <a:lvl6pPr marL="2282796" indent="0">
              <a:buNone/>
              <a:defRPr sz="900"/>
            </a:lvl6pPr>
            <a:lvl7pPr marL="2739352" indent="0">
              <a:buNone/>
              <a:defRPr sz="900"/>
            </a:lvl7pPr>
            <a:lvl8pPr marL="3195913" indent="0">
              <a:buNone/>
              <a:defRPr sz="900"/>
            </a:lvl8pPr>
            <a:lvl9pPr marL="365247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1E38DDC6-16A2-4CAD-AEFD-CFDF93881AA7}"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83487055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6560" indent="0">
              <a:buNone/>
              <a:defRPr sz="2800"/>
            </a:lvl2pPr>
            <a:lvl3pPr marL="913117" indent="0">
              <a:buNone/>
              <a:defRPr sz="2400"/>
            </a:lvl3pPr>
            <a:lvl4pPr marL="1369677" indent="0">
              <a:buNone/>
              <a:defRPr sz="2000"/>
            </a:lvl4pPr>
            <a:lvl5pPr marL="1826235" indent="0">
              <a:buNone/>
              <a:defRPr sz="2000"/>
            </a:lvl5pPr>
            <a:lvl6pPr marL="2282796" indent="0">
              <a:buNone/>
              <a:defRPr sz="2000"/>
            </a:lvl6pPr>
            <a:lvl7pPr marL="2739352" indent="0">
              <a:buNone/>
              <a:defRPr sz="2000"/>
            </a:lvl7pPr>
            <a:lvl8pPr marL="3195913" indent="0">
              <a:buNone/>
              <a:defRPr sz="2000"/>
            </a:lvl8pPr>
            <a:lvl9pPr marL="365247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6560" indent="0">
              <a:buNone/>
              <a:defRPr sz="1200"/>
            </a:lvl2pPr>
            <a:lvl3pPr marL="913117" indent="0">
              <a:buNone/>
              <a:defRPr sz="1000"/>
            </a:lvl3pPr>
            <a:lvl4pPr marL="1369677" indent="0">
              <a:buNone/>
              <a:defRPr sz="900"/>
            </a:lvl4pPr>
            <a:lvl5pPr marL="1826235" indent="0">
              <a:buNone/>
              <a:defRPr sz="900"/>
            </a:lvl5pPr>
            <a:lvl6pPr marL="2282796" indent="0">
              <a:buNone/>
              <a:defRPr sz="900"/>
            </a:lvl6pPr>
            <a:lvl7pPr marL="2739352" indent="0">
              <a:buNone/>
              <a:defRPr sz="900"/>
            </a:lvl7pPr>
            <a:lvl8pPr marL="3195913" indent="0">
              <a:buNone/>
              <a:defRPr sz="900"/>
            </a:lvl8pPr>
            <a:lvl9pPr marL="365247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lIns="91311" tIns="45657" rIns="91311" bIns="45657"/>
          <a:lstStyle/>
          <a:p>
            <a:fld id="{10C44080-507E-4A66-9C99-705C3FEC98D0}"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7" name="Slide Number Placeholder 6"/>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57996806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3388A59C-01D4-4974-8254-C1807D9F6D20}"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20376446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lIns="91311" tIns="45657" rIns="91311" bIns="45657"/>
          <a:lstStyle/>
          <a:p>
            <a:fld id="{A64415B2-CCC7-4D15-824D-2457F7261AA0}" type="datetime1">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lIns="91311" tIns="45657" rIns="91311" bIns="45657"/>
          <a:lstStyle/>
          <a:p>
            <a:endParaRPr lang="en-US" dirty="0"/>
          </a:p>
        </p:txBody>
      </p:sp>
      <p:sp>
        <p:nvSpPr>
          <p:cNvPr id="6" name="Slide Number Placeholder 5"/>
          <p:cNvSpPr>
            <a:spLocks noGrp="1"/>
          </p:cNvSpPr>
          <p:nvPr>
            <p:ph type="sldNum" sz="quarter" idx="12"/>
          </p:nvPr>
        </p:nvSpPr>
        <p:spPr>
          <a:xfrm>
            <a:off x="6472518" y="6012520"/>
            <a:ext cx="2133600" cy="365125"/>
          </a:xfrm>
          <a:prstGeom prst="rect">
            <a:avLst/>
          </a:prstGeom>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481863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B7D9030-18AE-4B46-8299-2B62DF910CBD}" type="datetime1">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dirty="0"/>
              <a:t>Maternal Morbidity and Mortality: Medicaid’s Role in Addressing the Crisis | December 10, 2019</a:t>
            </a:r>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179054402"/>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type="obj">
  <p:cSld name="1_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6858000"/>
          </a:xfrm>
          <a:prstGeom prst="rect">
            <a:avLst/>
          </a:prstGeom>
        </p:spPr>
      </p:pic>
      <p:sp>
        <p:nvSpPr>
          <p:cNvPr id="17" name="bg object 17"/>
          <p:cNvSpPr/>
          <p:nvPr/>
        </p:nvSpPr>
        <p:spPr>
          <a:xfrm>
            <a:off x="0" y="0"/>
            <a:ext cx="2286000" cy="391795"/>
          </a:xfrm>
          <a:custGeom>
            <a:avLst/>
            <a:gdLst/>
            <a:ahLst/>
            <a:cxnLst/>
            <a:rect l="l" t="t" r="r" b="b"/>
            <a:pathLst>
              <a:path w="2286000" h="391795">
                <a:moveTo>
                  <a:pt x="2286000" y="0"/>
                </a:moveTo>
                <a:lnTo>
                  <a:pt x="0" y="0"/>
                </a:lnTo>
                <a:lnTo>
                  <a:pt x="0" y="391299"/>
                </a:lnTo>
                <a:lnTo>
                  <a:pt x="2286000" y="391299"/>
                </a:lnTo>
                <a:lnTo>
                  <a:pt x="2286000" y="0"/>
                </a:lnTo>
                <a:close/>
              </a:path>
            </a:pathLst>
          </a:custGeom>
          <a:solidFill>
            <a:srgbClr val="631E56"/>
          </a:solidFill>
        </p:spPr>
        <p:txBody>
          <a:bodyPr wrap="square" lIns="0" tIns="0" rIns="0" bIns="0" rtlCol="0"/>
          <a:lstStyle/>
          <a:p>
            <a:endParaRPr dirty="0"/>
          </a:p>
        </p:txBody>
      </p:sp>
      <p:sp>
        <p:nvSpPr>
          <p:cNvPr id="18" name="bg object 18"/>
          <p:cNvSpPr/>
          <p:nvPr/>
        </p:nvSpPr>
        <p:spPr>
          <a:xfrm>
            <a:off x="2286000" y="0"/>
            <a:ext cx="6858000" cy="391795"/>
          </a:xfrm>
          <a:custGeom>
            <a:avLst/>
            <a:gdLst/>
            <a:ahLst/>
            <a:cxnLst/>
            <a:rect l="l" t="t" r="r" b="b"/>
            <a:pathLst>
              <a:path w="6858000" h="391795">
                <a:moveTo>
                  <a:pt x="6858000" y="0"/>
                </a:moveTo>
                <a:lnTo>
                  <a:pt x="4572000" y="0"/>
                </a:lnTo>
                <a:lnTo>
                  <a:pt x="2286000" y="0"/>
                </a:lnTo>
                <a:lnTo>
                  <a:pt x="0" y="0"/>
                </a:lnTo>
                <a:lnTo>
                  <a:pt x="0" y="391299"/>
                </a:lnTo>
                <a:lnTo>
                  <a:pt x="2286000" y="391299"/>
                </a:lnTo>
                <a:lnTo>
                  <a:pt x="4572000" y="391299"/>
                </a:lnTo>
                <a:lnTo>
                  <a:pt x="6858000" y="391299"/>
                </a:lnTo>
                <a:lnTo>
                  <a:pt x="6858000" y="0"/>
                </a:lnTo>
                <a:close/>
              </a:path>
            </a:pathLst>
          </a:custGeom>
          <a:solidFill>
            <a:srgbClr val="F4E3F1"/>
          </a:solid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3200" b="1" i="0">
                <a:solidFill>
                  <a:srgbClr val="E9674F"/>
                </a:solidFill>
                <a:latin typeface="Calibri"/>
                <a:cs typeface="Calibri"/>
              </a:defRPr>
            </a:lvl1pPr>
          </a:lstStyle>
          <a:p>
            <a:endParaRPr/>
          </a:p>
        </p:txBody>
      </p:sp>
      <p:sp>
        <p:nvSpPr>
          <p:cNvPr id="3" name="Holder 3"/>
          <p:cNvSpPr>
            <a:spLocks noGrp="1"/>
          </p:cNvSpPr>
          <p:nvPr>
            <p:ph sz="half" idx="2"/>
          </p:nvPr>
        </p:nvSpPr>
        <p:spPr>
          <a:xfrm>
            <a:off x="465581" y="2654045"/>
            <a:ext cx="4064000" cy="348996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7" name="Holder 7"/>
          <p:cNvSpPr>
            <a:spLocks noGrp="1"/>
          </p:cNvSpPr>
          <p:nvPr>
            <p:ph type="sldNum" sz="quarter" idx="7"/>
          </p:nvPr>
        </p:nvSpPr>
        <p:spPr>
          <a:xfrm>
            <a:off x="6472518" y="6012520"/>
            <a:ext cx="2133600" cy="365125"/>
          </a:xfrm>
          <a:prstGeom prst="rect">
            <a:avLst/>
          </a:prstGeom>
        </p:spPr>
        <p:txBody>
          <a:bodyPr lIns="0" tIns="0" rIns="0" bIns="0"/>
          <a:lstStyle>
            <a:lvl1pPr>
              <a:defRPr sz="1400" b="0" i="0">
                <a:solidFill>
                  <a:schemeClr val="bg1"/>
                </a:solidFill>
                <a:latin typeface="Calibri"/>
                <a:cs typeface="Calibri"/>
              </a:defRPr>
            </a:lvl1pPr>
          </a:lstStyle>
          <a:p>
            <a:pPr marL="12700">
              <a:lnSpc>
                <a:spcPts val="1645"/>
              </a:lnSpc>
            </a:pPr>
            <a:r>
              <a:rPr dirty="0"/>
              <a:t>State</a:t>
            </a:r>
            <a:r>
              <a:rPr spc="-30" dirty="0"/>
              <a:t> </a:t>
            </a:r>
            <a:r>
              <a:rPr dirty="0"/>
              <a:t>Health</a:t>
            </a:r>
            <a:r>
              <a:rPr spc="-20" dirty="0"/>
              <a:t> </a:t>
            </a:r>
            <a:r>
              <a:rPr dirty="0"/>
              <a:t>&amp;</a:t>
            </a:r>
            <a:r>
              <a:rPr spc="-55" dirty="0"/>
              <a:t> </a:t>
            </a:r>
            <a:r>
              <a:rPr spc="-10" dirty="0"/>
              <a:t>Value</a:t>
            </a:r>
            <a:r>
              <a:rPr spc="-15" dirty="0"/>
              <a:t> </a:t>
            </a:r>
            <a:r>
              <a:rPr spc="-10" dirty="0"/>
              <a:t>Strategies</a:t>
            </a:r>
            <a:r>
              <a:rPr spc="-15" dirty="0"/>
              <a:t> </a:t>
            </a:r>
            <a:r>
              <a:rPr b="1" dirty="0">
                <a:latin typeface="Arial"/>
                <a:cs typeface="Arial"/>
              </a:rPr>
              <a:t>|</a:t>
            </a:r>
            <a:r>
              <a:rPr b="1" spc="-50" dirty="0">
                <a:latin typeface="Arial"/>
                <a:cs typeface="Arial"/>
              </a:rPr>
              <a:t> </a:t>
            </a:r>
            <a:fld id="{81D60167-4931-47E6-BA6A-407CBD079E47}" type="slidenum">
              <a:rPr spc="-25" dirty="0"/>
              <a:t>‹#›</a:t>
            </a:fld>
            <a:endParaRPr spc="-25" dirty="0"/>
          </a:p>
        </p:txBody>
      </p:sp>
      <p:sp>
        <p:nvSpPr>
          <p:cNvPr id="11" name="Slide Number Placeholder 5">
            <a:extLst>
              <a:ext uri="{FF2B5EF4-FFF2-40B4-BE49-F238E27FC236}">
                <a16:creationId xmlns:a16="http://schemas.microsoft.com/office/drawing/2014/main" id="{163A2E3E-287E-4FC5-9D10-E5B3DBFFBE99}"/>
              </a:ext>
            </a:extLst>
          </p:cNvPr>
          <p:cNvSpPr txBox="1">
            <a:spLocks/>
          </p:cNvSpPr>
          <p:nvPr userDrawn="1"/>
        </p:nvSpPr>
        <p:spPr>
          <a:xfrm>
            <a:off x="457212" y="6488394"/>
            <a:ext cx="3023937" cy="444977"/>
          </a:xfrm>
          <a:prstGeom prst="rect">
            <a:avLst/>
          </a:prstGeom>
        </p:spPr>
        <p:txBody>
          <a:bodyPr vert="horz" lIns="91311" tIns="45657" rIns="91311" bIns="4565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j-lt"/>
              </a:rPr>
              <a:t>State Health Value Strategies </a:t>
            </a:r>
            <a:r>
              <a:rPr lang="en-US" sz="1400" b="1" dirty="0">
                <a:solidFill>
                  <a:schemeClr val="bg1"/>
                </a:solidFill>
                <a:latin typeface="+mj-lt"/>
              </a:rPr>
              <a:t>| </a:t>
            </a:r>
            <a:fld id="{26D9845C-63AA-463A-8512-233372477E42}" type="slidenum">
              <a:rPr lang="en-US" sz="1400" smtClean="0">
                <a:solidFill>
                  <a:schemeClr val="bg1"/>
                </a:solidFill>
                <a:latin typeface="+mj-lt"/>
              </a:rPr>
              <a:t>‹#›</a:t>
            </a:fld>
            <a:endParaRPr lang="en-US" sz="1400" dirty="0">
              <a:solidFill>
                <a:schemeClr val="bg1"/>
              </a:solidFill>
              <a:latin typeface="+mj-lt"/>
            </a:endParaRPr>
          </a:p>
        </p:txBody>
      </p:sp>
    </p:spTree>
    <p:extLst>
      <p:ext uri="{BB962C8B-B14F-4D97-AF65-F5344CB8AC3E}">
        <p14:creationId xmlns:p14="http://schemas.microsoft.com/office/powerpoint/2010/main" val="413216745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315393670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1374"/>
            <a:ext cx="8229600" cy="1143000"/>
          </a:xfrm>
        </p:spPr>
        <p:txBody>
          <a:bodyPr/>
          <a:lstStyle/>
          <a:p>
            <a:r>
              <a:rPr lang="en-US"/>
              <a:t>Click to edit Master title style</a:t>
            </a:r>
          </a:p>
        </p:txBody>
      </p:sp>
      <p:sp>
        <p:nvSpPr>
          <p:cNvPr id="3" name="Content Placeholder 2"/>
          <p:cNvSpPr>
            <a:spLocks noGrp="1"/>
          </p:cNvSpPr>
          <p:nvPr>
            <p:ph idx="1"/>
          </p:nvPr>
        </p:nvSpPr>
        <p:spPr>
          <a:xfrm>
            <a:off x="457200" y="2154118"/>
            <a:ext cx="8229600" cy="38533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0652860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43864379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01535043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680441087"/>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161023466"/>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43254726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119083679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62E2BC-4460-3F4D-88F5-9900B451A8BE}" type="datetimeFigureOut">
              <a:rPr lang="en-US" smtClean="0"/>
              <a:t>2/7/2023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55FB97A1-9E25-5140-8E20-D0104F209260}" type="slidenum">
              <a:rPr lang="en-US" smtClean="0"/>
              <a:t>‹#›</a:t>
            </a:fld>
            <a:endParaRPr lang="en-US" dirty="0"/>
          </a:p>
        </p:txBody>
      </p:sp>
    </p:spTree>
    <p:extLst>
      <p:ext uri="{BB962C8B-B14F-4D97-AF65-F5344CB8AC3E}">
        <p14:creationId xmlns:p14="http://schemas.microsoft.com/office/powerpoint/2010/main" val="2334652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2.vml"/><Relationship Id="rId18"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1.emf"/><Relationship Id="rId2" Type="http://schemas.openxmlformats.org/officeDocument/2006/relationships/slideLayout" Target="../slideLayouts/slideLayout13.xml"/><Relationship Id="rId16" Type="http://schemas.openxmlformats.org/officeDocument/2006/relationships/oleObject" Target="../embeddings/oleObject2.bin"/><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ags" Target="../tags/tag5.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26" Type="http://schemas.openxmlformats.org/officeDocument/2006/relationships/tags" Target="../tags/tag7.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tags" Target="../tags/tag6.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vmlDrawing" Target="../drawings/vmlDrawing3.v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theme" Target="../theme/theme3.xml"/><Relationship Id="rId28" Type="http://schemas.openxmlformats.org/officeDocument/2006/relationships/image" Target="../media/image1.emf"/><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 Id="rId27" Type="http://schemas.openxmlformats.org/officeDocument/2006/relationships/oleObject" Target="../embeddings/oleObject3.bin"/></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4.xml"/><Relationship Id="rId18" Type="http://schemas.openxmlformats.org/officeDocument/2006/relationships/image" Target="../media/image1.emf"/><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oleObject" Target="../embeddings/oleObject4.bin"/><Relationship Id="rId2" Type="http://schemas.openxmlformats.org/officeDocument/2006/relationships/slideLayout" Target="../slideLayouts/slideLayout46.xml"/><Relationship Id="rId16" Type="http://schemas.openxmlformats.org/officeDocument/2006/relationships/tags" Target="../tags/tag9.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tags" Target="../tags/tag8.xml"/><Relationship Id="rId10" Type="http://schemas.openxmlformats.org/officeDocument/2006/relationships/slideLayout" Target="../slideLayouts/slideLayout54.xml"/><Relationship Id="rId19" Type="http://schemas.openxmlformats.org/officeDocument/2006/relationships/image" Target="../media/image5.png"/><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vmlDrawing" Target="../drawings/vmlDrawing4.v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image" Target="../media/image6.jpeg"/><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5.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image" Target="../media/image5.png"/><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6.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6.xml"/><Relationship Id="rId13" Type="http://schemas.openxmlformats.org/officeDocument/2006/relationships/theme" Target="../theme/theme7.xml"/><Relationship Id="rId3" Type="http://schemas.openxmlformats.org/officeDocument/2006/relationships/slideLayout" Target="../slideLayouts/slideLayout81.xml"/><Relationship Id="rId7" Type="http://schemas.openxmlformats.org/officeDocument/2006/relationships/slideLayout" Target="../slideLayouts/slideLayout85.xml"/><Relationship Id="rId12" Type="http://schemas.openxmlformats.org/officeDocument/2006/relationships/slideLayout" Target="../slideLayouts/slideLayout90.xml"/><Relationship Id="rId2" Type="http://schemas.openxmlformats.org/officeDocument/2006/relationships/slideLayout" Target="../slideLayouts/slideLayout80.xml"/><Relationship Id="rId1" Type="http://schemas.openxmlformats.org/officeDocument/2006/relationships/slideLayout" Target="../slideLayouts/slideLayout79.xml"/><Relationship Id="rId6" Type="http://schemas.openxmlformats.org/officeDocument/2006/relationships/slideLayout" Target="../slideLayouts/slideLayout84.xml"/><Relationship Id="rId11" Type="http://schemas.openxmlformats.org/officeDocument/2006/relationships/slideLayout" Target="../slideLayouts/slideLayout89.xml"/><Relationship Id="rId5" Type="http://schemas.openxmlformats.org/officeDocument/2006/relationships/slideLayout" Target="../slideLayouts/slideLayout83.xml"/><Relationship Id="rId10" Type="http://schemas.openxmlformats.org/officeDocument/2006/relationships/slideLayout" Target="../slideLayouts/slideLayout88.xml"/><Relationship Id="rId4" Type="http://schemas.openxmlformats.org/officeDocument/2006/relationships/slideLayout" Target="../slideLayouts/slideLayout82.xml"/><Relationship Id="rId9" Type="http://schemas.openxmlformats.org/officeDocument/2006/relationships/slideLayout" Target="../slideLayouts/slideLayout87.xml"/><Relationship Id="rId1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image" Target="../media/image5.png"/><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8.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8372" name="think-cell Slide" r:id="rId16" imgW="0" imgH="0" progId="TCLayout.ActiveDocument.1">
                  <p:embed/>
                </p:oleObj>
              </mc:Choice>
              <mc:Fallback>
                <p:oleObj name="think-cell Slide" r:id="rId16" imgW="0" imgH="0" progId="TCLayout.ActiveDocument.1">
                  <p:embed/>
                  <p:pic>
                    <p:nvPicPr>
                      <p:cNvPr id="5" name="Object 4"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4" name="Rectangle 3" hidden="1"/>
          <p:cNvSpPr/>
          <p:nvPr userDrawn="1">
            <p:custDataLst>
              <p:tags r:id="rId15"/>
            </p:custDataLst>
          </p:nvPr>
        </p:nvSpPr>
        <p:spPr>
          <a:xfrm>
            <a:off x="0" y="0"/>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ea typeface="+mj-ea"/>
              <a:sym typeface="Calibri"/>
            </a:endParaRPr>
          </a:p>
        </p:txBody>
      </p:sp>
      <p:pic>
        <p:nvPicPr>
          <p:cNvPr id="7" name="Picture 6"/>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472518" y="6012516"/>
            <a:ext cx="2133600" cy="365125"/>
          </a:xfrm>
          <a:prstGeom prst="rect">
            <a:avLst/>
          </a:prstGeom>
        </p:spPr>
        <p:txBody>
          <a:bodyPr vert="horz" lIns="91440" tIns="45720" rIns="91440" bIns="45720" rtlCol="0" anchor="ctr"/>
          <a:lstStyle>
            <a:lvl1pPr algn="r">
              <a:defRPr sz="1200" b="0" i="0">
                <a:solidFill>
                  <a:srgbClr val="E9674F"/>
                </a:solidFill>
                <a:latin typeface="Helvetica Neue Medium"/>
                <a:cs typeface="Helvetica Neue Medium" charset="0"/>
              </a:defRPr>
            </a:lvl1pPr>
          </a:lstStyle>
          <a:p>
            <a:r>
              <a:rPr lang="en-US" dirty="0"/>
              <a:t>Page | </a:t>
            </a:r>
            <a:fld id="{55FB97A1-9E25-5140-8E20-D0104F209260}" type="slidenum">
              <a:rPr lang="en-US" smtClean="0"/>
              <a:t>‹#›</a:t>
            </a:fld>
            <a:endParaRPr lang="en-US" dirty="0"/>
          </a:p>
        </p:txBody>
      </p:sp>
      <p:sp>
        <p:nvSpPr>
          <p:cNvPr id="8" name="Slide Number Placeholder 5"/>
          <p:cNvSpPr txBox="1"/>
          <p:nvPr userDrawn="1"/>
        </p:nvSpPr>
        <p:spPr>
          <a:xfrm>
            <a:off x="457200" y="6488382"/>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74999061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p:txStyles>
    <p:title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p:titleStyle>
    <p:bodyStyle>
      <a:lvl1pPr marL="342900" indent="-342900" algn="l" defTabSz="45720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2950" indent="-285750" algn="l" defTabSz="45720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3000" indent="-228600" algn="l" defTabSz="45720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6002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74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userDrawn="1">
            <p:custDataLst>
              <p:tags r:id="rId14"/>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9395" name="think-cell Slide" r:id="rId16" imgW="216" imgH="216" progId="TCLayout.ActiveDocument.1">
                  <p:embed/>
                </p:oleObj>
              </mc:Choice>
              <mc:Fallback>
                <p:oleObj name="think-cell Slide" r:id="rId16" imgW="216" imgH="216" progId="TCLayout.ActiveDocument.1">
                  <p:embed/>
                  <p:pic>
                    <p:nvPicPr>
                      <p:cNvPr id="10" name="Object 9" hidden="1"/>
                      <p:cNvPicPr/>
                      <p:nvPr/>
                    </p:nvPicPr>
                    <p:blipFill>
                      <a:blip r:embed="rId17"/>
                      <a:stretch>
                        <a:fillRect/>
                      </a:stretch>
                    </p:blipFill>
                    <p:spPr>
                      <a:xfrm>
                        <a:off x="1588" y="1588"/>
                        <a:ext cx="1588" cy="1588"/>
                      </a:xfrm>
                      <a:prstGeom prst="rect">
                        <a:avLst/>
                      </a:prstGeom>
                    </p:spPr>
                  </p:pic>
                </p:oleObj>
              </mc:Fallback>
            </mc:AlternateContent>
          </a:graphicData>
        </a:graphic>
      </p:graphicFrame>
      <p:sp>
        <p:nvSpPr>
          <p:cNvPr id="8" name="Rectangle 7" hidden="1"/>
          <p:cNvSpPr/>
          <p:nvPr userDrawn="1">
            <p:custDataLst>
              <p:tags r:id="rId15"/>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sym typeface="Calibri"/>
            </a:endParaRPr>
          </a:p>
        </p:txBody>
      </p:sp>
      <p:pic>
        <p:nvPicPr>
          <p:cNvPr id="7" name="Picture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623DFE-7183-43FD-8E63-7A30B9F6178F}" type="datetime1">
              <a:rPr lang="en-US" smtClean="0"/>
              <a:t>2/7/2023</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Maternal Morbidity and Mortality: Medicaid’s Role in Addressing the Crisis | December 10, 2019</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400">
                <a:solidFill>
                  <a:schemeClr val="bg1"/>
                </a:solidFill>
              </a:defRPr>
            </a:lvl1pPr>
          </a:lstStyle>
          <a:p>
            <a:r>
              <a:rPr lang="en-US" dirty="0"/>
              <a:t>www.shsvs.org</a:t>
            </a:r>
          </a:p>
        </p:txBody>
      </p:sp>
      <p:sp>
        <p:nvSpPr>
          <p:cNvPr id="9" name="Slide Number Placeholder 5"/>
          <p:cNvSpPr txBox="1">
            <a:spLocks/>
          </p:cNvSpPr>
          <p:nvPr userDrawn="1"/>
        </p:nvSpPr>
        <p:spPr>
          <a:xfrm>
            <a:off x="457200" y="6413023"/>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796472539"/>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ftr="0" dt="0"/>
  <p:txStyles>
    <p:titleStyle>
      <a:lvl1pPr algn="l" defTabSz="914400" rtl="0" eaLnBrk="1" latinLnBrk="0" hangingPunct="1">
        <a:lnSpc>
          <a:spcPct val="90000"/>
        </a:lnSpc>
        <a:spcBef>
          <a:spcPct val="0"/>
        </a:spcBef>
        <a:buNone/>
        <a:defRPr sz="3600" b="0" i="0" kern="1200">
          <a:solidFill>
            <a:schemeClr val="bg1"/>
          </a:solidFill>
          <a:latin typeface="+mn-lt"/>
          <a:ea typeface="Helvetica Neue Medium" charset="0"/>
          <a:cs typeface="Helvetica Neue Medium" charset="0"/>
        </a:defRPr>
      </a:lvl1pPr>
    </p:titleStyle>
    <p:bodyStyle>
      <a:lvl1pPr marL="228600" indent="-228600" algn="l" defTabSz="914400" rtl="0" eaLnBrk="1" latinLnBrk="0" hangingPunct="1">
        <a:lnSpc>
          <a:spcPct val="90000"/>
        </a:lnSpc>
        <a:spcBef>
          <a:spcPts val="1000"/>
        </a:spcBef>
        <a:buClr>
          <a:srgbClr val="5F2A5B"/>
        </a:buClr>
        <a:buFont typeface="Arial"/>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Clr>
          <a:srgbClr val="5F2A5B"/>
        </a:buClr>
        <a:buFont typeface="Arial"/>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Clr>
          <a:srgbClr val="5F2A5B"/>
        </a:buClr>
        <a:buFont typeface="Arial"/>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Clr>
          <a:srgbClr val="5F2A5B"/>
        </a:buClr>
        <a:buFont typeface="Arial"/>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Clr>
          <a:srgbClr val="5F2A5B"/>
        </a:buClr>
        <a:buFont typeface="Arial"/>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5"/>
            </p:custDataLst>
          </p:nvPr>
        </p:nvGraphicFramePr>
        <p:xfrm>
          <a:off x="1443" y="1401"/>
          <a:ext cx="1444" cy="1401"/>
        </p:xfrm>
        <a:graphic>
          <a:graphicData uri="http://schemas.openxmlformats.org/presentationml/2006/ole">
            <mc:AlternateContent xmlns:mc="http://schemas.openxmlformats.org/markup-compatibility/2006">
              <mc:Choice xmlns:v="urn:schemas-microsoft-com:vml" Requires="v">
                <p:oleObj spid="_x0000_s20419" name="think-cell Slide" r:id="rId27" imgW="270" imgH="270" progId="TCLayout.ActiveDocument.1">
                  <p:embed/>
                </p:oleObj>
              </mc:Choice>
              <mc:Fallback>
                <p:oleObj name="think-cell Slide" r:id="rId27" imgW="270" imgH="270" progId="TCLayout.ActiveDocument.1">
                  <p:embed/>
                  <p:pic>
                    <p:nvPicPr>
                      <p:cNvPr id="3" name="Object 2" hidden="1"/>
                      <p:cNvPicPr/>
                      <p:nvPr/>
                    </p:nvPicPr>
                    <p:blipFill>
                      <a:blip r:embed="rId28"/>
                      <a:stretch>
                        <a:fillRect/>
                      </a:stretch>
                    </p:blipFill>
                    <p:spPr>
                      <a:xfrm>
                        <a:off x="1443" y="1401"/>
                        <a:ext cx="1444" cy="1401"/>
                      </a:xfrm>
                      <a:prstGeom prst="rect">
                        <a:avLst/>
                      </a:prstGeom>
                    </p:spPr>
                  </p:pic>
                </p:oleObj>
              </mc:Fallback>
            </mc:AlternateContent>
          </a:graphicData>
        </a:graphic>
      </p:graphicFrame>
      <p:sp>
        <p:nvSpPr>
          <p:cNvPr id="2" name="Rectangle 1" hidden="1"/>
          <p:cNvSpPr/>
          <p:nvPr userDrawn="1">
            <p:custDataLst>
              <p:tags r:id="rId26"/>
            </p:custDataLst>
          </p:nvPr>
        </p:nvSpPr>
        <p:spPr bwMode="auto">
          <a:xfrm>
            <a:off x="0" y="0"/>
            <a:ext cx="144318" cy="140074"/>
          </a:xfrm>
          <a:prstGeom prst="rect">
            <a:avLst/>
          </a:prstGeom>
          <a:solidFill>
            <a:schemeClr val="bg2"/>
          </a:solidFill>
          <a:ln>
            <a:noFill/>
          </a:ln>
          <a:effectLst/>
        </p:spPr>
        <p:txBody>
          <a:bodyPr wrap="none" lIns="0" tIns="0" rIns="0" bIns="0" rtlCol="0" anchor="ctr" anchorCtr="0">
            <a:noAutofit/>
          </a:bodyPr>
          <a:lstStyle/>
          <a:p>
            <a:pPr marL="0" lvl="0" indent="0" algn="ctr" eaLnBrk="1" hangingPunct="1"/>
            <a:endParaRPr lang="en-US" sz="2471" b="1" i="0" baseline="0" dirty="0">
              <a:solidFill>
                <a:schemeClr val="bg1"/>
              </a:solidFill>
              <a:latin typeface="Calibri"/>
              <a:ea typeface="+mj-ea"/>
              <a:cs typeface="+mj-cs"/>
              <a:sym typeface="Calibri"/>
            </a:endParaRPr>
          </a:p>
        </p:txBody>
      </p:sp>
      <p:sp>
        <p:nvSpPr>
          <p:cNvPr id="676891" name="Rectangle 27"/>
          <p:cNvSpPr>
            <a:spLocks noChangeArrowheads="1"/>
          </p:cNvSpPr>
          <p:nvPr userDrawn="1"/>
        </p:nvSpPr>
        <p:spPr bwMode="blackWhite">
          <a:xfrm>
            <a:off x="415637" y="6118412"/>
            <a:ext cx="8312727" cy="476250"/>
          </a:xfrm>
          <a:prstGeom prst="rect">
            <a:avLst/>
          </a:prstGeom>
          <a:solidFill>
            <a:schemeClr val="bg2"/>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588" dirty="0">
              <a:latin typeface="Calibri" panose="020F0502020204030204" pitchFamily="34" charset="0"/>
            </a:endParaRPr>
          </a:p>
        </p:txBody>
      </p:sp>
      <p:sp>
        <p:nvSpPr>
          <p:cNvPr id="676893" name="Rectangle 2"/>
          <p:cNvSpPr>
            <a:spLocks noGrp="1" noChangeArrowheads="1"/>
          </p:cNvSpPr>
          <p:nvPr>
            <p:ph type="title"/>
          </p:nvPr>
        </p:nvSpPr>
        <p:spPr bwMode="auto">
          <a:xfrm>
            <a:off x="415636" y="348956"/>
            <a:ext cx="7966364" cy="4830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01854" tIns="50927" rIns="101854" bIns="50927" numCol="1" anchor="b" anchorCtr="0" compatLnSpc="1">
            <a:prstTxWarp prst="textNoShape">
              <a:avLst/>
            </a:prstTxWarp>
            <a:spAutoFit/>
          </a:bodyPr>
          <a:lstStyle/>
          <a:p>
            <a:pPr lvl="0"/>
            <a:r>
              <a:rPr lang="en-US" altLang="en-US" dirty="0"/>
              <a:t>Click to edit Master title style</a:t>
            </a:r>
          </a:p>
        </p:txBody>
      </p:sp>
      <p:sp>
        <p:nvSpPr>
          <p:cNvPr id="676894" name="Rectangle 3"/>
          <p:cNvSpPr>
            <a:spLocks noGrp="1" noChangeArrowheads="1"/>
          </p:cNvSpPr>
          <p:nvPr>
            <p:ph type="body" idx="1"/>
          </p:nvPr>
        </p:nvSpPr>
        <p:spPr bwMode="auto">
          <a:xfrm>
            <a:off x="415637" y="1075765"/>
            <a:ext cx="8312727" cy="49754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01854" tIns="0" rIns="101854" bIns="50927"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6" name="Line 12"/>
          <p:cNvSpPr>
            <a:spLocks noChangeShapeType="1"/>
          </p:cNvSpPr>
          <p:nvPr/>
        </p:nvSpPr>
        <p:spPr bwMode="auto">
          <a:xfrm>
            <a:off x="415637" y="806824"/>
            <a:ext cx="8312727" cy="0"/>
          </a:xfrm>
          <a:prstGeom prst="line">
            <a:avLst/>
          </a:prstGeom>
          <a:noFill/>
          <a:ln w="25400">
            <a:solidFill>
              <a:schemeClr val="accent1"/>
            </a:solidFill>
            <a:round/>
            <a:headEnd/>
            <a:tailEnd/>
          </a:ln>
          <a:effectLst/>
        </p:spPr>
        <p:txBody>
          <a:bodyPr lIns="85289" tIns="42645" rIns="85289" bIns="42645"/>
          <a:lstStyle/>
          <a:p>
            <a:pPr eaLnBrk="1" hangingPunct="1">
              <a:defRPr/>
            </a:pPr>
            <a:endParaRPr lang="en-US" sz="1765" dirty="0">
              <a:latin typeface="Calibri" panose="020F0502020204030204" pitchFamily="34" charset="0"/>
            </a:endParaRPr>
          </a:p>
        </p:txBody>
      </p:sp>
      <p:sp>
        <p:nvSpPr>
          <p:cNvPr id="1037" name="Text Box 13"/>
          <p:cNvSpPr txBox="1">
            <a:spLocks noChangeArrowheads="1"/>
          </p:cNvSpPr>
          <p:nvPr/>
        </p:nvSpPr>
        <p:spPr bwMode="auto">
          <a:xfrm>
            <a:off x="8382000" y="470647"/>
            <a:ext cx="346364" cy="336176"/>
          </a:xfrm>
          <a:prstGeom prst="rect">
            <a:avLst/>
          </a:prstGeom>
          <a:solidFill>
            <a:schemeClr val="accent1"/>
          </a:solidFill>
          <a:ln>
            <a:noFill/>
          </a:ln>
        </p:spPr>
        <p:txBody>
          <a:bodyPr wrap="none" lIns="0" tIns="0" rIns="0" bIns="0" anchor="ctr" anchorCtr="1"/>
          <a:lstStyle>
            <a:lvl1pPr defTabSz="719138">
              <a:defRPr sz="2000">
                <a:solidFill>
                  <a:schemeClr val="tx1"/>
                </a:solidFill>
                <a:latin typeface="Arial" charset="0"/>
              </a:defRPr>
            </a:lvl1pPr>
            <a:lvl2pPr marL="742950" indent="-285750" defTabSz="719138">
              <a:defRPr sz="2000">
                <a:solidFill>
                  <a:schemeClr val="tx1"/>
                </a:solidFill>
                <a:latin typeface="Arial" charset="0"/>
              </a:defRPr>
            </a:lvl2pPr>
            <a:lvl3pPr marL="1143000" indent="-228600" defTabSz="719138">
              <a:defRPr sz="2000">
                <a:solidFill>
                  <a:schemeClr val="tx1"/>
                </a:solidFill>
                <a:latin typeface="Arial" charset="0"/>
              </a:defRPr>
            </a:lvl3pPr>
            <a:lvl4pPr marL="1600200" indent="-228600" defTabSz="719138">
              <a:defRPr sz="2000">
                <a:solidFill>
                  <a:schemeClr val="tx1"/>
                </a:solidFill>
                <a:latin typeface="Arial" charset="0"/>
              </a:defRPr>
            </a:lvl4pPr>
            <a:lvl5pPr marL="2057400" indent="-228600" defTabSz="719138">
              <a:defRPr sz="2000">
                <a:solidFill>
                  <a:schemeClr val="tx1"/>
                </a:solidFill>
                <a:latin typeface="Arial" charset="0"/>
              </a:defRPr>
            </a:lvl5pPr>
            <a:lvl6pPr marL="2514600" indent="-228600" defTabSz="719138" fontAlgn="base">
              <a:spcBef>
                <a:spcPct val="0"/>
              </a:spcBef>
              <a:spcAft>
                <a:spcPct val="0"/>
              </a:spcAft>
              <a:defRPr sz="2000">
                <a:solidFill>
                  <a:schemeClr val="tx1"/>
                </a:solidFill>
                <a:latin typeface="Arial" charset="0"/>
              </a:defRPr>
            </a:lvl6pPr>
            <a:lvl7pPr marL="2971800" indent="-228600" defTabSz="719138" fontAlgn="base">
              <a:spcBef>
                <a:spcPct val="0"/>
              </a:spcBef>
              <a:spcAft>
                <a:spcPct val="0"/>
              </a:spcAft>
              <a:defRPr sz="2000">
                <a:solidFill>
                  <a:schemeClr val="tx1"/>
                </a:solidFill>
                <a:latin typeface="Arial" charset="0"/>
              </a:defRPr>
            </a:lvl7pPr>
            <a:lvl8pPr marL="3429000" indent="-228600" defTabSz="719138" fontAlgn="base">
              <a:spcBef>
                <a:spcPct val="0"/>
              </a:spcBef>
              <a:spcAft>
                <a:spcPct val="0"/>
              </a:spcAft>
              <a:defRPr sz="2000">
                <a:solidFill>
                  <a:schemeClr val="tx1"/>
                </a:solidFill>
                <a:latin typeface="Arial" charset="0"/>
              </a:defRPr>
            </a:lvl8pPr>
            <a:lvl9pPr marL="3886200" indent="-228600" defTabSz="719138" fontAlgn="base">
              <a:spcBef>
                <a:spcPct val="0"/>
              </a:spcBef>
              <a:spcAft>
                <a:spcPct val="0"/>
              </a:spcAft>
              <a:defRPr sz="2000">
                <a:solidFill>
                  <a:schemeClr val="tx1"/>
                </a:solidFill>
                <a:latin typeface="Arial" charset="0"/>
              </a:defRPr>
            </a:lvl9pPr>
          </a:lstStyle>
          <a:p>
            <a:pPr algn="ctr" eaLnBrk="1" hangingPunct="1">
              <a:spcBef>
                <a:spcPct val="50000"/>
              </a:spcBef>
              <a:spcAft>
                <a:spcPct val="90000"/>
              </a:spcAft>
              <a:buClr>
                <a:srgbClr val="B2B2B2"/>
              </a:buClr>
              <a:buSzPct val="80000"/>
              <a:buFont typeface="Arial" charset="0"/>
              <a:buNone/>
            </a:pPr>
            <a:fld id="{FA2ECAE0-9562-42DD-8E8B-1D0537BF23DD}" type="slidenum">
              <a:rPr lang="en-US" altLang="en-US" sz="1412">
                <a:solidFill>
                  <a:schemeClr val="bg1"/>
                </a:solidFill>
                <a:latin typeface="Calibri" panose="020F0502020204030204" pitchFamily="34" charset="0"/>
                <a:cs typeface="Times New Roman" pitchFamily="18" charset="0"/>
              </a:rPr>
              <a:pPr algn="ctr" eaLnBrk="1" hangingPunct="1">
                <a:spcBef>
                  <a:spcPct val="50000"/>
                </a:spcBef>
                <a:spcAft>
                  <a:spcPct val="90000"/>
                </a:spcAft>
                <a:buClr>
                  <a:srgbClr val="B2B2B2"/>
                </a:buClr>
                <a:buSzPct val="80000"/>
                <a:buFont typeface="Arial" charset="0"/>
                <a:buNone/>
              </a:pPr>
              <a:t>‹#›</a:t>
            </a:fld>
            <a:endParaRPr lang="en-US" altLang="en-US" sz="1412" dirty="0">
              <a:solidFill>
                <a:schemeClr val="bg1"/>
              </a:solidFill>
              <a:latin typeface="Calibri" panose="020F0502020204030204" pitchFamily="34" charset="0"/>
              <a:cs typeface="Times New Roman" pitchFamily="18" charset="0"/>
            </a:endParaRPr>
          </a:p>
        </p:txBody>
      </p:sp>
    </p:spTree>
    <p:extLst>
      <p:ext uri="{BB962C8B-B14F-4D97-AF65-F5344CB8AC3E}">
        <p14:creationId xmlns:p14="http://schemas.microsoft.com/office/powerpoint/2010/main" val="62039623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 id="2147483833" r:id="rId18"/>
    <p:sldLayoutId id="2147483834" r:id="rId19"/>
    <p:sldLayoutId id="2147483835" r:id="rId20"/>
    <p:sldLayoutId id="2147483836" r:id="rId21"/>
    <p:sldLayoutId id="2147483837" r:id="rId22"/>
  </p:sldLayoutIdLst>
  <p:transition spd="slow">
    <p:fade/>
  </p:transition>
  <p:hf sldNum="0" hdr="0" ftr="0" dt="0"/>
  <p:txStyles>
    <p:titleStyle>
      <a:lvl1pPr algn="l" defTabSz="899320" rtl="0" eaLnBrk="1" fontAlgn="base" hangingPunct="1">
        <a:spcBef>
          <a:spcPct val="0"/>
        </a:spcBef>
        <a:spcAft>
          <a:spcPct val="0"/>
        </a:spcAft>
        <a:defRPr sz="2471" b="1">
          <a:solidFill>
            <a:schemeClr val="tx1"/>
          </a:solidFill>
          <a:latin typeface="+mj-lt"/>
          <a:ea typeface="+mj-ea"/>
          <a:cs typeface="+mj-cs"/>
        </a:defRPr>
      </a:lvl1pPr>
      <a:lvl2pPr algn="l" defTabSz="899320" rtl="0" eaLnBrk="1" fontAlgn="base" hangingPunct="1">
        <a:spcBef>
          <a:spcPct val="0"/>
        </a:spcBef>
        <a:spcAft>
          <a:spcPct val="0"/>
        </a:spcAft>
        <a:defRPr sz="1941">
          <a:solidFill>
            <a:schemeClr val="tx1"/>
          </a:solidFill>
          <a:latin typeface="Georgia" pitchFamily="18" charset="0"/>
        </a:defRPr>
      </a:lvl2pPr>
      <a:lvl3pPr algn="l" defTabSz="899320" rtl="0" eaLnBrk="1" fontAlgn="base" hangingPunct="1">
        <a:spcBef>
          <a:spcPct val="0"/>
        </a:spcBef>
        <a:spcAft>
          <a:spcPct val="0"/>
        </a:spcAft>
        <a:defRPr sz="1941">
          <a:solidFill>
            <a:schemeClr val="tx1"/>
          </a:solidFill>
          <a:latin typeface="Georgia" pitchFamily="18" charset="0"/>
        </a:defRPr>
      </a:lvl3pPr>
      <a:lvl4pPr algn="l" defTabSz="899320" rtl="0" eaLnBrk="1" fontAlgn="base" hangingPunct="1">
        <a:spcBef>
          <a:spcPct val="0"/>
        </a:spcBef>
        <a:spcAft>
          <a:spcPct val="0"/>
        </a:spcAft>
        <a:defRPr sz="1941">
          <a:solidFill>
            <a:schemeClr val="tx1"/>
          </a:solidFill>
          <a:latin typeface="Georgia" pitchFamily="18" charset="0"/>
        </a:defRPr>
      </a:lvl4pPr>
      <a:lvl5pPr algn="l" defTabSz="899320" rtl="0" eaLnBrk="1" fontAlgn="base" hangingPunct="1">
        <a:spcBef>
          <a:spcPct val="0"/>
        </a:spcBef>
        <a:spcAft>
          <a:spcPct val="0"/>
        </a:spcAft>
        <a:defRPr sz="1941">
          <a:solidFill>
            <a:schemeClr val="tx1"/>
          </a:solidFill>
          <a:latin typeface="Georgia" pitchFamily="18" charset="0"/>
        </a:defRPr>
      </a:lvl5pPr>
      <a:lvl6pPr marL="403433" algn="l" defTabSz="899320" rtl="0" eaLnBrk="1" fontAlgn="base" hangingPunct="1">
        <a:spcBef>
          <a:spcPct val="0"/>
        </a:spcBef>
        <a:spcAft>
          <a:spcPct val="0"/>
        </a:spcAft>
        <a:defRPr sz="1941">
          <a:solidFill>
            <a:schemeClr val="tx1"/>
          </a:solidFill>
          <a:latin typeface="Georgia" pitchFamily="18" charset="0"/>
        </a:defRPr>
      </a:lvl6pPr>
      <a:lvl7pPr marL="806867" algn="l" defTabSz="899320" rtl="0" eaLnBrk="1" fontAlgn="base" hangingPunct="1">
        <a:spcBef>
          <a:spcPct val="0"/>
        </a:spcBef>
        <a:spcAft>
          <a:spcPct val="0"/>
        </a:spcAft>
        <a:defRPr sz="1941">
          <a:solidFill>
            <a:schemeClr val="tx1"/>
          </a:solidFill>
          <a:latin typeface="Georgia" pitchFamily="18" charset="0"/>
        </a:defRPr>
      </a:lvl7pPr>
      <a:lvl8pPr marL="1210300" algn="l" defTabSz="899320" rtl="0" eaLnBrk="1" fontAlgn="base" hangingPunct="1">
        <a:spcBef>
          <a:spcPct val="0"/>
        </a:spcBef>
        <a:spcAft>
          <a:spcPct val="0"/>
        </a:spcAft>
        <a:defRPr sz="1941">
          <a:solidFill>
            <a:schemeClr val="tx1"/>
          </a:solidFill>
          <a:latin typeface="Georgia" pitchFamily="18" charset="0"/>
        </a:defRPr>
      </a:lvl8pPr>
      <a:lvl9pPr marL="1613733" algn="l" defTabSz="899320" rtl="0" eaLnBrk="1" fontAlgn="base" hangingPunct="1">
        <a:spcBef>
          <a:spcPct val="0"/>
        </a:spcBef>
        <a:spcAft>
          <a:spcPct val="0"/>
        </a:spcAft>
        <a:defRPr sz="1941">
          <a:solidFill>
            <a:schemeClr val="tx1"/>
          </a:solidFill>
          <a:latin typeface="Georgia" pitchFamily="18" charset="0"/>
        </a:defRPr>
      </a:lvl9pPr>
    </p:titleStyle>
    <p:bodyStyle>
      <a:lvl1pPr marL="198915" indent="-198915" algn="l" defTabSz="899320" rtl="0" eaLnBrk="1" fontAlgn="base" hangingPunct="1">
        <a:spcBef>
          <a:spcPct val="0"/>
        </a:spcBef>
        <a:spcAft>
          <a:spcPts val="1059"/>
        </a:spcAft>
        <a:buClr>
          <a:schemeClr val="tx1"/>
        </a:buClr>
        <a:buFont typeface="Wingdings" pitchFamily="2" charset="2"/>
        <a:buChar char="§"/>
        <a:defRPr sz="1941" baseline="0">
          <a:solidFill>
            <a:schemeClr val="tx1"/>
          </a:solidFill>
          <a:latin typeface="+mn-lt"/>
          <a:ea typeface="+mn-ea"/>
          <a:cs typeface="+mn-cs"/>
        </a:defRPr>
      </a:lvl1pPr>
      <a:lvl2pPr marL="504292" indent="-211523"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2pPr>
      <a:lvl3pPr marL="804065" indent="-198915" algn="l" defTabSz="899320" rtl="0" eaLnBrk="1" fontAlgn="base" hangingPunct="1">
        <a:spcBef>
          <a:spcPct val="0"/>
        </a:spcBef>
        <a:spcAft>
          <a:spcPts val="1059"/>
        </a:spcAft>
        <a:buClr>
          <a:schemeClr val="tx1"/>
        </a:buClr>
        <a:buSzPct val="75000"/>
        <a:buFont typeface="Wingdings 2" panose="05020102010507070707" pitchFamily="18" charset="2"/>
        <a:buChar char=""/>
        <a:defRPr sz="1941">
          <a:solidFill>
            <a:schemeClr val="tx1"/>
          </a:solidFill>
          <a:latin typeface="+mn-lt"/>
        </a:defRPr>
      </a:lvl3pPr>
      <a:lvl4pPr marL="1109442" indent="-201717"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4pPr>
      <a:lvl5pPr marL="1364389" indent="-154089" algn="l" defTabSz="899320" rtl="0" eaLnBrk="1" fontAlgn="base" hangingPunct="1">
        <a:spcBef>
          <a:spcPct val="0"/>
        </a:spcBef>
        <a:spcAft>
          <a:spcPts val="1059"/>
        </a:spcAft>
        <a:buClr>
          <a:schemeClr val="tx1"/>
        </a:buClr>
        <a:buFont typeface="Arial" charset="0"/>
        <a:buChar char="▪"/>
        <a:defRPr sz="1941">
          <a:solidFill>
            <a:schemeClr val="tx1"/>
          </a:solidFill>
          <a:latin typeface="+mn-lt"/>
        </a:defRPr>
      </a:lvl5pPr>
      <a:lvl6pPr marL="1501668"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6pPr>
      <a:lvl7pPr marL="1905102"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7pPr>
      <a:lvl8pPr marL="2308535"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8pPr>
      <a:lvl9pPr marL="2711968" indent="-140081" algn="l" defTabSz="899320" rtl="0" eaLnBrk="1" fontAlgn="base" hangingPunct="1">
        <a:spcBef>
          <a:spcPct val="0"/>
        </a:spcBef>
        <a:spcAft>
          <a:spcPct val="50000"/>
        </a:spcAft>
        <a:buClr>
          <a:srgbClr val="66952E"/>
        </a:buClr>
        <a:buFont typeface="Arial" charset="0"/>
        <a:buChar char="▪"/>
        <a:defRPr sz="1412">
          <a:solidFill>
            <a:schemeClr val="tx1"/>
          </a:solidFill>
          <a:latin typeface="+mn-lt"/>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15"/>
            </p:custDataLst>
            <p:extLst>
              <p:ext uri="{D42A27DB-BD31-4B8C-83A1-F6EECF244321}">
                <p14:modId xmlns:p14="http://schemas.microsoft.com/office/powerpoint/2010/main" val="1834843521"/>
              </p:ext>
            </p:extLst>
          </p:nvPr>
        </p:nvGraphicFramePr>
        <p:xfrm>
          <a:off x="1591" y="1588"/>
          <a:ext cx="1588" cy="1588"/>
        </p:xfrm>
        <a:graphic>
          <a:graphicData uri="http://schemas.openxmlformats.org/presentationml/2006/ole">
            <mc:AlternateContent xmlns:mc="http://schemas.openxmlformats.org/markup-compatibility/2006">
              <mc:Choice xmlns:v="urn:schemas-microsoft-com:vml" Requires="v">
                <p:oleObj spid="_x0000_s27098" name="think-cell Slide" r:id="rId17" imgW="216" imgH="216" progId="TCLayout.ActiveDocument.1">
                  <p:embed/>
                </p:oleObj>
              </mc:Choice>
              <mc:Fallback>
                <p:oleObj name="think-cell Slide" r:id="rId17" imgW="216" imgH="216" progId="TCLayout.ActiveDocument.1">
                  <p:embed/>
                  <p:pic>
                    <p:nvPicPr>
                      <p:cNvPr id="5" name="Object 4" hidden="1"/>
                      <p:cNvPicPr/>
                      <p:nvPr/>
                    </p:nvPicPr>
                    <p:blipFill>
                      <a:blip r:embed="rId18"/>
                      <a:stretch>
                        <a:fillRect/>
                      </a:stretch>
                    </p:blipFill>
                    <p:spPr>
                      <a:xfrm>
                        <a:off x="1591" y="1588"/>
                        <a:ext cx="1588" cy="1588"/>
                      </a:xfrm>
                      <a:prstGeom prst="rect">
                        <a:avLst/>
                      </a:prstGeom>
                    </p:spPr>
                  </p:pic>
                </p:oleObj>
              </mc:Fallback>
            </mc:AlternateContent>
          </a:graphicData>
        </a:graphic>
      </p:graphicFrame>
      <p:sp>
        <p:nvSpPr>
          <p:cNvPr id="4" name="Rectangle 3" hidden="1"/>
          <p:cNvSpPr/>
          <p:nvPr userDrawn="1">
            <p:custDataLst>
              <p:tags r:id="rId16"/>
            </p:custDataLst>
          </p:nvPr>
        </p:nvSpPr>
        <p:spPr>
          <a:xfrm>
            <a:off x="0" y="1"/>
            <a:ext cx="158750" cy="158750"/>
          </a:xfrm>
          <a:prstGeom prst="rect">
            <a:avLst/>
          </a:prstGeom>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marL="0" lvl="0" indent="0" algn="ctr" eaLnBrk="1"/>
            <a:endParaRPr lang="en-US" sz="3600" b="0" i="0" baseline="0" dirty="0">
              <a:latin typeface="Calibri"/>
              <a:ea typeface="+mj-ea"/>
              <a:sym typeface="Calibri"/>
            </a:endParaRPr>
          </a:p>
        </p:txBody>
      </p:sp>
      <p:pic>
        <p:nvPicPr>
          <p:cNvPr id="7" name="Picture 6"/>
          <p:cNvPicPr>
            <a:picLocks noChangeAspect="1"/>
          </p:cNvPicPr>
          <p:nvPr userDrawn="1"/>
        </p:nvPicPr>
        <p:blipFill>
          <a:blip r:embed="rId19" cstate="hq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0886" tIns="45447" rIns="90886" bIns="45447"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0886" tIns="45447" rIns="90886" bIns="4544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72518" y="6012520"/>
            <a:ext cx="2133600" cy="365125"/>
          </a:xfrm>
          <a:prstGeom prst="rect">
            <a:avLst/>
          </a:prstGeom>
        </p:spPr>
        <p:txBody>
          <a:bodyPr vert="horz" lIns="90886" tIns="45447" rIns="90886" bIns="45447" rtlCol="0" anchor="ctr"/>
          <a:lstStyle>
            <a:lvl1pPr algn="r">
              <a:defRPr sz="1200" b="0" i="0">
                <a:solidFill>
                  <a:srgbClr val="E9674F"/>
                </a:solidFill>
                <a:latin typeface="Helvetica Neue Medium"/>
                <a:cs typeface="Helvetica Neue Medium"/>
              </a:defRPr>
            </a:lvl1pPr>
          </a:lstStyle>
          <a:p>
            <a:r>
              <a:rPr lang="en-US" dirty="0"/>
              <a:t>Page | </a:t>
            </a:r>
            <a:fld id="{55FB97A1-9E25-5140-8E20-D0104F209260}" type="slidenum">
              <a:rPr lang="en-US" smtClean="0"/>
              <a:pPr/>
              <a:t>‹#›</a:t>
            </a:fld>
            <a:endParaRPr lang="en-US" dirty="0"/>
          </a:p>
        </p:txBody>
      </p:sp>
      <p:sp>
        <p:nvSpPr>
          <p:cNvPr id="8" name="Slide Number Placeholder 5"/>
          <p:cNvSpPr txBox="1">
            <a:spLocks/>
          </p:cNvSpPr>
          <p:nvPr userDrawn="1"/>
        </p:nvSpPr>
        <p:spPr>
          <a:xfrm>
            <a:off x="457252" y="6488434"/>
            <a:ext cx="3023937" cy="444977"/>
          </a:xfrm>
          <a:prstGeom prst="rect">
            <a:avLst/>
          </a:prstGeom>
        </p:spPr>
        <p:txBody>
          <a:bodyPr vert="horz" lIns="90886" tIns="45447" rIns="90886" bIns="4544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1095737795"/>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Lst>
  <p:txStyles>
    <p:titleStyle>
      <a:lvl1pPr algn="l" defTabSz="454435" rtl="0" eaLnBrk="1" latinLnBrk="0" hangingPunct="1">
        <a:spcBef>
          <a:spcPct val="0"/>
        </a:spcBef>
        <a:buNone/>
        <a:defRPr sz="3600" b="0" i="0" kern="1200">
          <a:solidFill>
            <a:srgbClr val="E9674F"/>
          </a:solidFill>
          <a:latin typeface="+mj-lt"/>
          <a:ea typeface="+mj-ea"/>
          <a:cs typeface="Helvetica Neue Medium"/>
        </a:defRPr>
      </a:lvl1pPr>
    </p:titleStyle>
    <p:bodyStyle>
      <a:lvl1pPr marL="340820" indent="-340820" algn="l" defTabSz="454435"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38437" indent="-284015" algn="l" defTabSz="454435"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36073" indent="-227232" algn="l" defTabSz="454435"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590500" indent="-227232" algn="l" defTabSz="454435"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44928" indent="-227232" algn="l" defTabSz="454435"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499356" indent="-227232" algn="l" defTabSz="454435" rtl="0" eaLnBrk="1" latinLnBrk="0" hangingPunct="1">
        <a:spcBef>
          <a:spcPct val="20000"/>
        </a:spcBef>
        <a:buFont typeface="Arial"/>
        <a:buChar char="•"/>
        <a:defRPr sz="2000" kern="1200">
          <a:solidFill>
            <a:schemeClr val="tx1"/>
          </a:solidFill>
          <a:latin typeface="+mn-lt"/>
          <a:ea typeface="+mn-ea"/>
          <a:cs typeface="+mn-cs"/>
        </a:defRPr>
      </a:lvl6pPr>
      <a:lvl7pPr marL="2953789" indent="-227232" algn="l" defTabSz="454435" rtl="0" eaLnBrk="1" latinLnBrk="0" hangingPunct="1">
        <a:spcBef>
          <a:spcPct val="20000"/>
        </a:spcBef>
        <a:buFont typeface="Arial"/>
        <a:buChar char="•"/>
        <a:defRPr sz="2000" kern="1200">
          <a:solidFill>
            <a:schemeClr val="tx1"/>
          </a:solidFill>
          <a:latin typeface="+mn-lt"/>
          <a:ea typeface="+mn-ea"/>
          <a:cs typeface="+mn-cs"/>
        </a:defRPr>
      </a:lvl7pPr>
      <a:lvl8pPr marL="3408213" indent="-227232" algn="l" defTabSz="454435" rtl="0" eaLnBrk="1" latinLnBrk="0" hangingPunct="1">
        <a:spcBef>
          <a:spcPct val="20000"/>
        </a:spcBef>
        <a:buFont typeface="Arial"/>
        <a:buChar char="•"/>
        <a:defRPr sz="2000" kern="1200">
          <a:solidFill>
            <a:schemeClr val="tx1"/>
          </a:solidFill>
          <a:latin typeface="+mn-lt"/>
          <a:ea typeface="+mn-ea"/>
          <a:cs typeface="+mn-cs"/>
        </a:defRPr>
      </a:lvl8pPr>
      <a:lvl9pPr marL="3862641" indent="-227232" algn="l" defTabSz="454435"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4435" rtl="0" eaLnBrk="1" latinLnBrk="0" hangingPunct="1">
        <a:defRPr sz="1800" kern="1200">
          <a:solidFill>
            <a:schemeClr val="tx1"/>
          </a:solidFill>
          <a:latin typeface="+mn-lt"/>
          <a:ea typeface="+mn-ea"/>
          <a:cs typeface="+mn-cs"/>
        </a:defRPr>
      </a:lvl1pPr>
      <a:lvl2pPr marL="454435" algn="l" defTabSz="454435" rtl="0" eaLnBrk="1" latinLnBrk="0" hangingPunct="1">
        <a:defRPr sz="1800" kern="1200">
          <a:solidFill>
            <a:schemeClr val="tx1"/>
          </a:solidFill>
          <a:latin typeface="+mn-lt"/>
          <a:ea typeface="+mn-ea"/>
          <a:cs typeface="+mn-cs"/>
        </a:defRPr>
      </a:lvl2pPr>
      <a:lvl3pPr marL="908859" algn="l" defTabSz="454435" rtl="0" eaLnBrk="1" latinLnBrk="0" hangingPunct="1">
        <a:defRPr sz="1800" kern="1200">
          <a:solidFill>
            <a:schemeClr val="tx1"/>
          </a:solidFill>
          <a:latin typeface="+mn-lt"/>
          <a:ea typeface="+mn-ea"/>
          <a:cs typeface="+mn-cs"/>
        </a:defRPr>
      </a:lvl3pPr>
      <a:lvl4pPr marL="1363288" algn="l" defTabSz="454435" rtl="0" eaLnBrk="1" latinLnBrk="0" hangingPunct="1">
        <a:defRPr sz="1800" kern="1200">
          <a:solidFill>
            <a:schemeClr val="tx1"/>
          </a:solidFill>
          <a:latin typeface="+mn-lt"/>
          <a:ea typeface="+mn-ea"/>
          <a:cs typeface="+mn-cs"/>
        </a:defRPr>
      </a:lvl4pPr>
      <a:lvl5pPr marL="1817713" algn="l" defTabSz="454435" rtl="0" eaLnBrk="1" latinLnBrk="0" hangingPunct="1">
        <a:defRPr sz="1800" kern="1200">
          <a:solidFill>
            <a:schemeClr val="tx1"/>
          </a:solidFill>
          <a:latin typeface="+mn-lt"/>
          <a:ea typeface="+mn-ea"/>
          <a:cs typeface="+mn-cs"/>
        </a:defRPr>
      </a:lvl5pPr>
      <a:lvl6pPr marL="2272143" algn="l" defTabSz="454435" rtl="0" eaLnBrk="1" latinLnBrk="0" hangingPunct="1">
        <a:defRPr sz="1800" kern="1200">
          <a:solidFill>
            <a:schemeClr val="tx1"/>
          </a:solidFill>
          <a:latin typeface="+mn-lt"/>
          <a:ea typeface="+mn-ea"/>
          <a:cs typeface="+mn-cs"/>
        </a:defRPr>
      </a:lvl6pPr>
      <a:lvl7pPr marL="2726568" algn="l" defTabSz="454435" rtl="0" eaLnBrk="1" latinLnBrk="0" hangingPunct="1">
        <a:defRPr sz="1800" kern="1200">
          <a:solidFill>
            <a:schemeClr val="tx1"/>
          </a:solidFill>
          <a:latin typeface="+mn-lt"/>
          <a:ea typeface="+mn-ea"/>
          <a:cs typeface="+mn-cs"/>
        </a:defRPr>
      </a:lvl7pPr>
      <a:lvl8pPr marL="3181001" algn="l" defTabSz="454435" rtl="0" eaLnBrk="1" latinLnBrk="0" hangingPunct="1">
        <a:defRPr sz="1800" kern="1200">
          <a:solidFill>
            <a:schemeClr val="tx1"/>
          </a:solidFill>
          <a:latin typeface="+mn-lt"/>
          <a:ea typeface="+mn-ea"/>
          <a:cs typeface="+mn-cs"/>
        </a:defRPr>
      </a:lvl8pPr>
      <a:lvl9pPr marL="3635426" algn="l" defTabSz="454435"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C74E3-19F4-0141-86E7-09A63899B376}" type="datetimeFigureOut">
              <a:rPr lang="en-US" smtClean="0"/>
              <a:t>2/7/2023</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400">
                <a:solidFill>
                  <a:schemeClr val="bg1"/>
                </a:solidFill>
              </a:defRPr>
            </a:lvl1pPr>
          </a:lstStyle>
          <a:p>
            <a:r>
              <a:rPr lang="en-US" dirty="0"/>
              <a:t>www.shsvs.org</a:t>
            </a:r>
          </a:p>
        </p:txBody>
      </p:sp>
      <p:sp>
        <p:nvSpPr>
          <p:cNvPr id="9" name="Slide Number Placeholder 5"/>
          <p:cNvSpPr txBox="1">
            <a:spLocks/>
          </p:cNvSpPr>
          <p:nvPr userDrawn="1"/>
        </p:nvSpPr>
        <p:spPr>
          <a:xfrm>
            <a:off x="457200" y="6413023"/>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2044343286"/>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lnSpc>
          <a:spcPct val="90000"/>
        </a:lnSpc>
        <a:spcBef>
          <a:spcPct val="0"/>
        </a:spcBef>
        <a:buNone/>
        <a:defRPr sz="3600" b="0" i="0" kern="1200">
          <a:solidFill>
            <a:schemeClr val="bg1"/>
          </a:solidFill>
          <a:latin typeface="+mn-lt"/>
          <a:ea typeface="Helvetica Neue Medium" charset="0"/>
          <a:cs typeface="Helvetica Neue Medium" charset="0"/>
        </a:defRPr>
      </a:lvl1pPr>
    </p:titleStyle>
    <p:bodyStyle>
      <a:lvl1pPr marL="228600" indent="-228600" algn="l" defTabSz="914400" rtl="0" eaLnBrk="1" latinLnBrk="0" hangingPunct="1">
        <a:lnSpc>
          <a:spcPct val="90000"/>
        </a:lnSpc>
        <a:spcBef>
          <a:spcPts val="1000"/>
        </a:spcBef>
        <a:buClr>
          <a:schemeClr val="bg1"/>
        </a:buClr>
        <a:buFont typeface="Arial"/>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Clr>
          <a:schemeClr val="bg1"/>
        </a:buClr>
        <a:buFont typeface="Arial"/>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Clr>
          <a:schemeClr val="bg1"/>
        </a:buClr>
        <a:buFont typeface="Arial"/>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Clr>
          <a:schemeClr val="bg1"/>
        </a:buClr>
        <a:buFont typeface="Arial"/>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Clr>
          <a:schemeClr val="bg1"/>
        </a:buClr>
        <a:buFont typeface="Arial"/>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72518" y="6012516"/>
            <a:ext cx="2133600" cy="365125"/>
          </a:xfrm>
          <a:prstGeom prst="rect">
            <a:avLst/>
          </a:prstGeom>
        </p:spPr>
        <p:txBody>
          <a:bodyPr vert="horz" lIns="91440" tIns="45720" rIns="91440" bIns="45720" rtlCol="0" anchor="ctr"/>
          <a:lstStyle>
            <a:lvl1pPr algn="r">
              <a:defRPr sz="1200" b="0" i="0">
                <a:solidFill>
                  <a:srgbClr val="E9674F"/>
                </a:solidFill>
                <a:latin typeface="Helvetica Neue Medium"/>
                <a:cs typeface="Helvetica Neue Medium"/>
              </a:defRPr>
            </a:lvl1pPr>
          </a:lstStyle>
          <a:p>
            <a:r>
              <a:rPr lang="en-US" dirty="0"/>
              <a:t>Page | </a:t>
            </a:r>
            <a:fld id="{55FB97A1-9E25-5140-8E20-D0104F209260}" type="slidenum">
              <a:rPr lang="en-US" smtClean="0"/>
              <a:pPr/>
              <a:t>‹#›</a:t>
            </a:fld>
            <a:endParaRPr lang="en-US" dirty="0"/>
          </a:p>
        </p:txBody>
      </p:sp>
      <p:sp>
        <p:nvSpPr>
          <p:cNvPr id="8" name="Slide Number Placeholder 5"/>
          <p:cNvSpPr txBox="1">
            <a:spLocks/>
          </p:cNvSpPr>
          <p:nvPr userDrawn="1"/>
        </p:nvSpPr>
        <p:spPr>
          <a:xfrm>
            <a:off x="457200" y="6488382"/>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3728892747"/>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p:txStyles>
    <p:titleStyle>
      <a:lvl1pPr algn="l" defTabSz="457200" rtl="0" eaLnBrk="1" latinLnBrk="0" hangingPunct="1">
        <a:spcBef>
          <a:spcPct val="0"/>
        </a:spcBef>
        <a:buNone/>
        <a:defRPr sz="3600" b="0" i="0" kern="1200">
          <a:solidFill>
            <a:srgbClr val="E9674F"/>
          </a:solidFill>
          <a:latin typeface="+mj-lt"/>
          <a:ea typeface="+mj-ea"/>
          <a:cs typeface="Helvetica Neue Medium"/>
        </a:defRPr>
      </a:lvl1pPr>
    </p:titleStyle>
    <p:bodyStyle>
      <a:lvl1pPr marL="342900" indent="-342900" algn="l" defTabSz="45720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2950" indent="-285750" algn="l" defTabSz="45720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3000" indent="-228600" algn="l" defTabSz="45720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6002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74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830277"/>
          </a:xfrm>
          <a:prstGeom prst="rect">
            <a:avLst/>
          </a:prstGeom>
        </p:spPr>
        <p:txBody>
          <a:bodyPr vert="horz" lIns="91311" tIns="45657" rIns="91311" bIns="45657"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311" tIns="45657" rIns="91311" bIns="4565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txBox="1">
            <a:spLocks/>
          </p:cNvSpPr>
          <p:nvPr userDrawn="1"/>
        </p:nvSpPr>
        <p:spPr>
          <a:xfrm>
            <a:off x="457212" y="6488394"/>
            <a:ext cx="3023937" cy="444977"/>
          </a:xfrm>
          <a:prstGeom prst="rect">
            <a:avLst/>
          </a:prstGeom>
        </p:spPr>
        <p:txBody>
          <a:bodyPr vert="horz" lIns="91311" tIns="45657" rIns="91311" bIns="45657"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j-lt"/>
              </a:rPr>
              <a:t>State Health Value Strategies </a:t>
            </a:r>
            <a:r>
              <a:rPr lang="en-US" sz="1400" b="1" dirty="0">
                <a:solidFill>
                  <a:schemeClr val="bg1"/>
                </a:solidFill>
                <a:latin typeface="+mj-lt"/>
              </a:rPr>
              <a:t>| </a:t>
            </a:r>
            <a:fld id="{26D9845C-63AA-463A-8512-233372477E42}" type="slidenum">
              <a:rPr lang="en-US" sz="1400" smtClean="0">
                <a:solidFill>
                  <a:schemeClr val="bg1"/>
                </a:solidFill>
                <a:latin typeface="+mj-lt"/>
              </a:rPr>
              <a:t>‹#›</a:t>
            </a:fld>
            <a:endParaRPr lang="en-US" sz="1400" dirty="0">
              <a:solidFill>
                <a:schemeClr val="bg1"/>
              </a:solidFill>
              <a:latin typeface="+mj-lt"/>
            </a:endParaRPr>
          </a:p>
        </p:txBody>
      </p:sp>
    </p:spTree>
    <p:extLst>
      <p:ext uri="{BB962C8B-B14F-4D97-AF65-F5344CB8AC3E}">
        <p14:creationId xmlns:p14="http://schemas.microsoft.com/office/powerpoint/2010/main" val="316489195"/>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Lst>
  <p:hf hdr="0" dt="0"/>
  <p:txStyles>
    <p:titleStyle>
      <a:lvl1pPr algn="l" defTabSz="456560" rtl="0" eaLnBrk="1" latinLnBrk="0" hangingPunct="1">
        <a:spcBef>
          <a:spcPct val="0"/>
        </a:spcBef>
        <a:buNone/>
        <a:defRPr sz="3600" b="1" i="0" kern="1200">
          <a:solidFill>
            <a:srgbClr val="E9674F"/>
          </a:solidFill>
          <a:latin typeface="+mn-lt"/>
          <a:ea typeface="+mj-ea"/>
          <a:cs typeface="Helvetica Neue Medium"/>
        </a:defRPr>
      </a:lvl1pPr>
    </p:titleStyle>
    <p:bodyStyle>
      <a:lvl1pPr marL="342419" indent="-342419" algn="l" defTabSz="45656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1908" indent="-285348" algn="l" defTabSz="45656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1398" indent="-228282" algn="l" defTabSz="45656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597956" indent="-228282" algn="l" defTabSz="45656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4514" indent="-228282" algn="l" defTabSz="45656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1074" indent="-228282" algn="l" defTabSz="456560" rtl="0" eaLnBrk="1" latinLnBrk="0" hangingPunct="1">
        <a:spcBef>
          <a:spcPct val="20000"/>
        </a:spcBef>
        <a:buFont typeface="Arial"/>
        <a:buChar char="•"/>
        <a:defRPr sz="2000" kern="1200">
          <a:solidFill>
            <a:schemeClr val="tx1"/>
          </a:solidFill>
          <a:latin typeface="+mn-lt"/>
          <a:ea typeface="+mn-ea"/>
          <a:cs typeface="+mn-cs"/>
        </a:defRPr>
      </a:lvl6pPr>
      <a:lvl7pPr marL="2967634" indent="-228282" algn="l" defTabSz="456560" rtl="0" eaLnBrk="1" latinLnBrk="0" hangingPunct="1">
        <a:spcBef>
          <a:spcPct val="20000"/>
        </a:spcBef>
        <a:buFont typeface="Arial"/>
        <a:buChar char="•"/>
        <a:defRPr sz="2000" kern="1200">
          <a:solidFill>
            <a:schemeClr val="tx1"/>
          </a:solidFill>
          <a:latin typeface="+mn-lt"/>
          <a:ea typeface="+mn-ea"/>
          <a:cs typeface="+mn-cs"/>
        </a:defRPr>
      </a:lvl7pPr>
      <a:lvl8pPr marL="3424191" indent="-228282" algn="l" defTabSz="456560" rtl="0" eaLnBrk="1" latinLnBrk="0" hangingPunct="1">
        <a:spcBef>
          <a:spcPct val="20000"/>
        </a:spcBef>
        <a:buFont typeface="Arial"/>
        <a:buChar char="•"/>
        <a:defRPr sz="2000" kern="1200">
          <a:solidFill>
            <a:schemeClr val="tx1"/>
          </a:solidFill>
          <a:latin typeface="+mn-lt"/>
          <a:ea typeface="+mn-ea"/>
          <a:cs typeface="+mn-cs"/>
        </a:defRPr>
      </a:lvl8pPr>
      <a:lvl9pPr marL="3880748" indent="-228282" algn="l" defTabSz="45656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6560" rtl="0" eaLnBrk="1" latinLnBrk="0" hangingPunct="1">
        <a:defRPr sz="1800" kern="1200">
          <a:solidFill>
            <a:schemeClr val="tx1"/>
          </a:solidFill>
          <a:latin typeface="+mn-lt"/>
          <a:ea typeface="+mn-ea"/>
          <a:cs typeface="+mn-cs"/>
        </a:defRPr>
      </a:lvl1pPr>
      <a:lvl2pPr marL="456560" algn="l" defTabSz="456560" rtl="0" eaLnBrk="1" latinLnBrk="0" hangingPunct="1">
        <a:defRPr sz="1800" kern="1200">
          <a:solidFill>
            <a:schemeClr val="tx1"/>
          </a:solidFill>
          <a:latin typeface="+mn-lt"/>
          <a:ea typeface="+mn-ea"/>
          <a:cs typeface="+mn-cs"/>
        </a:defRPr>
      </a:lvl2pPr>
      <a:lvl3pPr marL="913117" algn="l" defTabSz="456560" rtl="0" eaLnBrk="1" latinLnBrk="0" hangingPunct="1">
        <a:defRPr sz="1800" kern="1200">
          <a:solidFill>
            <a:schemeClr val="tx1"/>
          </a:solidFill>
          <a:latin typeface="+mn-lt"/>
          <a:ea typeface="+mn-ea"/>
          <a:cs typeface="+mn-cs"/>
        </a:defRPr>
      </a:lvl3pPr>
      <a:lvl4pPr marL="1369677" algn="l" defTabSz="456560" rtl="0" eaLnBrk="1" latinLnBrk="0" hangingPunct="1">
        <a:defRPr sz="1800" kern="1200">
          <a:solidFill>
            <a:schemeClr val="tx1"/>
          </a:solidFill>
          <a:latin typeface="+mn-lt"/>
          <a:ea typeface="+mn-ea"/>
          <a:cs typeface="+mn-cs"/>
        </a:defRPr>
      </a:lvl4pPr>
      <a:lvl5pPr marL="1826235" algn="l" defTabSz="456560" rtl="0" eaLnBrk="1" latinLnBrk="0" hangingPunct="1">
        <a:defRPr sz="1800" kern="1200">
          <a:solidFill>
            <a:schemeClr val="tx1"/>
          </a:solidFill>
          <a:latin typeface="+mn-lt"/>
          <a:ea typeface="+mn-ea"/>
          <a:cs typeface="+mn-cs"/>
        </a:defRPr>
      </a:lvl5pPr>
      <a:lvl6pPr marL="2282796" algn="l" defTabSz="456560" rtl="0" eaLnBrk="1" latinLnBrk="0" hangingPunct="1">
        <a:defRPr sz="1800" kern="1200">
          <a:solidFill>
            <a:schemeClr val="tx1"/>
          </a:solidFill>
          <a:latin typeface="+mn-lt"/>
          <a:ea typeface="+mn-ea"/>
          <a:cs typeface="+mn-cs"/>
        </a:defRPr>
      </a:lvl6pPr>
      <a:lvl7pPr marL="2739352" algn="l" defTabSz="456560" rtl="0" eaLnBrk="1" latinLnBrk="0" hangingPunct="1">
        <a:defRPr sz="1800" kern="1200">
          <a:solidFill>
            <a:schemeClr val="tx1"/>
          </a:solidFill>
          <a:latin typeface="+mn-lt"/>
          <a:ea typeface="+mn-ea"/>
          <a:cs typeface="+mn-cs"/>
        </a:defRPr>
      </a:lvl7pPr>
      <a:lvl8pPr marL="3195913" algn="l" defTabSz="456560" rtl="0" eaLnBrk="1" latinLnBrk="0" hangingPunct="1">
        <a:defRPr sz="1800" kern="1200">
          <a:solidFill>
            <a:schemeClr val="tx1"/>
          </a:solidFill>
          <a:latin typeface="+mn-lt"/>
          <a:ea typeface="+mn-ea"/>
          <a:cs typeface="+mn-cs"/>
        </a:defRPr>
      </a:lvl8pPr>
      <a:lvl9pPr marL="3652470" algn="l" defTabSz="45656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54585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138076"/>
            <a:ext cx="8229600" cy="38533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472518" y="6012516"/>
            <a:ext cx="2133600" cy="365125"/>
          </a:xfrm>
          <a:prstGeom prst="rect">
            <a:avLst/>
          </a:prstGeom>
        </p:spPr>
        <p:txBody>
          <a:bodyPr vert="horz" lIns="91440" tIns="45720" rIns="91440" bIns="45720" rtlCol="0" anchor="ctr"/>
          <a:lstStyle>
            <a:lvl1pPr algn="r">
              <a:defRPr sz="1200" b="0" i="0">
                <a:solidFill>
                  <a:srgbClr val="E9674F"/>
                </a:solidFill>
                <a:latin typeface="Helvetica Neue Medium"/>
                <a:cs typeface="Helvetica Neue Medium"/>
              </a:defRPr>
            </a:lvl1pPr>
          </a:lstStyle>
          <a:p>
            <a:r>
              <a:rPr lang="en-US" dirty="0"/>
              <a:t>Page | </a:t>
            </a:r>
            <a:fld id="{55FB97A1-9E25-5140-8E20-D0104F209260}" type="slidenum">
              <a:rPr lang="en-US" smtClean="0"/>
              <a:pPr/>
              <a:t>‹#›</a:t>
            </a:fld>
            <a:endParaRPr lang="en-US" dirty="0"/>
          </a:p>
        </p:txBody>
      </p:sp>
      <p:sp>
        <p:nvSpPr>
          <p:cNvPr id="8" name="Slide Number Placeholder 5"/>
          <p:cNvSpPr txBox="1">
            <a:spLocks/>
          </p:cNvSpPr>
          <p:nvPr userDrawn="1"/>
        </p:nvSpPr>
        <p:spPr>
          <a:xfrm>
            <a:off x="457200" y="6488382"/>
            <a:ext cx="3023937" cy="44497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400" dirty="0">
                <a:solidFill>
                  <a:schemeClr val="bg1"/>
                </a:solidFill>
                <a:latin typeface="+mn-lt"/>
              </a:rPr>
              <a:t>State Health &amp; Value Strategies </a:t>
            </a:r>
            <a:r>
              <a:rPr lang="en-US" sz="1400" b="1" dirty="0">
                <a:solidFill>
                  <a:schemeClr val="bg1"/>
                </a:solidFill>
                <a:latin typeface="Helvetica Neue"/>
              </a:rPr>
              <a:t>| </a:t>
            </a:r>
            <a:fld id="{26D9845C-63AA-463A-8512-233372477E42}" type="slidenum">
              <a:rPr lang="en-US" sz="1400" smtClean="0">
                <a:solidFill>
                  <a:schemeClr val="bg1"/>
                </a:solidFill>
                <a:latin typeface="+mn-lt"/>
              </a:rPr>
              <a:t>‹#›</a:t>
            </a:fld>
            <a:endParaRPr lang="en-US" sz="1400" dirty="0">
              <a:solidFill>
                <a:schemeClr val="bg1"/>
              </a:solidFill>
              <a:latin typeface="+mn-lt"/>
            </a:endParaRPr>
          </a:p>
        </p:txBody>
      </p:sp>
    </p:spTree>
    <p:extLst>
      <p:ext uri="{BB962C8B-B14F-4D97-AF65-F5344CB8AC3E}">
        <p14:creationId xmlns:p14="http://schemas.microsoft.com/office/powerpoint/2010/main" val="419726851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l" defTabSz="457200" rtl="0" eaLnBrk="1" latinLnBrk="0" hangingPunct="1">
        <a:spcBef>
          <a:spcPct val="0"/>
        </a:spcBef>
        <a:buNone/>
        <a:defRPr sz="3600" b="0" i="0" kern="1200">
          <a:solidFill>
            <a:srgbClr val="E9674F"/>
          </a:solidFill>
          <a:latin typeface="+mj-lt"/>
          <a:ea typeface="+mj-ea"/>
          <a:cs typeface="Helvetica Neue Medium"/>
        </a:defRPr>
      </a:lvl1pPr>
    </p:titleStyle>
    <p:bodyStyle>
      <a:lvl1pPr marL="342900" indent="-342900" algn="l" defTabSz="457200" rtl="0" eaLnBrk="1" latinLnBrk="0" hangingPunct="1">
        <a:spcBef>
          <a:spcPct val="20000"/>
        </a:spcBef>
        <a:buClr>
          <a:srgbClr val="E9674F"/>
        </a:buClr>
        <a:buFont typeface="Arial"/>
        <a:buChar char="•"/>
        <a:defRPr sz="3200" b="0" i="0" kern="1200">
          <a:solidFill>
            <a:schemeClr val="tx1">
              <a:lumMod val="75000"/>
              <a:lumOff val="25000"/>
            </a:schemeClr>
          </a:solidFill>
          <a:latin typeface="+mn-lt"/>
          <a:ea typeface="+mn-ea"/>
          <a:cs typeface="Helvetica Neue"/>
        </a:defRPr>
      </a:lvl1pPr>
      <a:lvl2pPr marL="742950" indent="-285750" algn="l" defTabSz="457200" rtl="0" eaLnBrk="1" latinLnBrk="0" hangingPunct="1">
        <a:spcBef>
          <a:spcPct val="20000"/>
        </a:spcBef>
        <a:buClr>
          <a:srgbClr val="E9674F"/>
        </a:buClr>
        <a:buFont typeface="Arial"/>
        <a:buChar char="–"/>
        <a:defRPr sz="2800" b="0" i="0" kern="1200">
          <a:solidFill>
            <a:schemeClr val="tx1">
              <a:lumMod val="75000"/>
              <a:lumOff val="25000"/>
            </a:schemeClr>
          </a:solidFill>
          <a:latin typeface="+mn-lt"/>
          <a:ea typeface="+mn-ea"/>
          <a:cs typeface="Helvetica Neue"/>
        </a:defRPr>
      </a:lvl2pPr>
      <a:lvl3pPr marL="1143000" indent="-228600" algn="l" defTabSz="457200" rtl="0" eaLnBrk="1" latinLnBrk="0" hangingPunct="1">
        <a:spcBef>
          <a:spcPct val="20000"/>
        </a:spcBef>
        <a:buClr>
          <a:srgbClr val="E9674F"/>
        </a:buClr>
        <a:buFont typeface="Arial"/>
        <a:buChar char="•"/>
        <a:defRPr sz="2400" b="0" i="0" kern="1200">
          <a:solidFill>
            <a:schemeClr val="tx1">
              <a:lumMod val="75000"/>
              <a:lumOff val="25000"/>
            </a:schemeClr>
          </a:solidFill>
          <a:latin typeface="+mn-lt"/>
          <a:ea typeface="+mn-ea"/>
          <a:cs typeface="Helvetica Neue"/>
        </a:defRPr>
      </a:lvl3pPr>
      <a:lvl4pPr marL="16002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4pPr>
      <a:lvl5pPr marL="2057400" indent="-228600" algn="l" defTabSz="457200" rtl="0" eaLnBrk="1" latinLnBrk="0" hangingPunct="1">
        <a:spcBef>
          <a:spcPct val="20000"/>
        </a:spcBef>
        <a:buClr>
          <a:srgbClr val="E9674F"/>
        </a:buClr>
        <a:buFont typeface="Arial"/>
        <a:buChar char="»"/>
        <a:defRPr sz="2000" b="0" i="0" kern="1200">
          <a:solidFill>
            <a:schemeClr val="tx1">
              <a:lumMod val="75000"/>
              <a:lumOff val="25000"/>
            </a:schemeClr>
          </a:solidFill>
          <a:latin typeface="+mn-lt"/>
          <a:ea typeface="+mn-ea"/>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www.congress.gov/bill/117th-congress/house-bill/2617/text" TargetMode="External"/><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medicaiddirectors.org/wp-content/uploads/2022/12/NAMD-Press-Release-FY-2023-Omnibus.pdf" TargetMode="External"/><Relationship Id="rId11" Type="http://schemas.openxmlformats.org/officeDocument/2006/relationships/image" Target="../media/image11.png"/><Relationship Id="rId5" Type="http://schemas.openxmlformats.org/officeDocument/2006/relationships/hyperlink" Target="https://www.shvs.org/resource/omnibus-unwinding-provisions-and-implications-for-states/" TargetMode="External"/><Relationship Id="rId10" Type="http://schemas.microsoft.com/office/2007/relationships/hdphoto" Target="../media/hdphoto1.wdp"/><Relationship Id="rId4" Type="http://schemas.openxmlformats.org/officeDocument/2006/relationships/hyperlink" Target="https://www.medicaid.gov/federal-policy-guidance/downloads/cib010523.pdf" TargetMode="External"/><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hyperlink" Target="https://www.shvs.org/unwinding-provisions-in-the-2023-consolidated-appropriations-ac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medicaid.gov/federal-policy-guidance/downloads/cib01052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a:extLst>
              <a:ext uri="{FF2B5EF4-FFF2-40B4-BE49-F238E27FC236}">
                <a16:creationId xmlns:a16="http://schemas.microsoft.com/office/drawing/2014/main" id="{308E44C9-ED46-454D-8104-FCF4896A4F4E}"/>
              </a:ext>
            </a:extLst>
          </p:cNvPr>
          <p:cNvSpPr txBox="1">
            <a:spLocks/>
          </p:cNvSpPr>
          <p:nvPr/>
        </p:nvSpPr>
        <p:spPr>
          <a:xfrm>
            <a:off x="457200" y="446124"/>
            <a:ext cx="855052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EB684F"/>
                </a:solidFill>
                <a:effectLst/>
                <a:uLnTx/>
                <a:uFillTx/>
                <a:latin typeface="Calibri" panose="020F0502020204030204" pitchFamily="34" charset="0"/>
                <a:ea typeface="Calibri" panose="020F0502020204030204" pitchFamily="34" charset="0"/>
              </a:rPr>
              <a:t>Consolidated Appropriations Act, 2023 (CAA) Changes to Unwinding Parameters </a:t>
            </a:r>
          </a:p>
        </p:txBody>
      </p:sp>
      <p:sp>
        <p:nvSpPr>
          <p:cNvPr id="35" name="Rectangle 34">
            <a:extLst>
              <a:ext uri="{FF2B5EF4-FFF2-40B4-BE49-F238E27FC236}">
                <a16:creationId xmlns:a16="http://schemas.microsoft.com/office/drawing/2014/main" id="{9886280F-DAF4-4293-B269-490258158A3C}"/>
              </a:ext>
            </a:extLst>
          </p:cNvPr>
          <p:cNvSpPr/>
          <p:nvPr/>
        </p:nvSpPr>
        <p:spPr>
          <a:xfrm>
            <a:off x="106766" y="1571337"/>
            <a:ext cx="8930468" cy="802014"/>
          </a:xfrm>
          <a:prstGeom prst="rect">
            <a:avLst/>
          </a:prstGeom>
          <a:solidFill>
            <a:srgbClr val="612A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4435"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Arial"/>
              </a:rPr>
              <a:t>Section 5131 </a:t>
            </a:r>
            <a:r>
              <a:rPr lang="en-US" sz="1600" b="1" dirty="0">
                <a:solidFill>
                  <a:prstClr val="white"/>
                </a:solidFill>
                <a:latin typeface="Calibri" panose="020F0502020204030204" pitchFamily="34" charset="0"/>
                <a:ea typeface="Calibri" panose="020F0502020204030204" pitchFamily="34" charset="0"/>
                <a:cs typeface="Arial"/>
              </a:rPr>
              <a:t>of the recently enacted CAA </a:t>
            </a: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Arial"/>
              </a:rPr>
              <a:t>makes key changes to the parameters for unwinding that will ultimately support coverage retention for eligible individuals among states that are able to comply.</a:t>
            </a:r>
          </a:p>
        </p:txBody>
      </p:sp>
      <p:sp>
        <p:nvSpPr>
          <p:cNvPr id="4" name="Footer Placeholder 2">
            <a:extLst>
              <a:ext uri="{FF2B5EF4-FFF2-40B4-BE49-F238E27FC236}">
                <a16:creationId xmlns:a16="http://schemas.microsoft.com/office/drawing/2014/main" id="{3E048C97-9BDE-41BC-B7C5-CA1353DF29F3}"/>
              </a:ext>
            </a:extLst>
          </p:cNvPr>
          <p:cNvSpPr txBox="1">
            <a:spLocks/>
          </p:cNvSpPr>
          <p:nvPr/>
        </p:nvSpPr>
        <p:spPr>
          <a:xfrm>
            <a:off x="121523" y="6225766"/>
            <a:ext cx="8900954" cy="344242"/>
          </a:xfrm>
          <a:prstGeom prst="rect">
            <a:avLst/>
          </a:prstGeom>
        </p:spPr>
        <p:txBody>
          <a:bodyPr/>
          <a:lstStyle>
            <a:defPPr>
              <a:defRPr lang="en-US"/>
            </a:defPPr>
            <a:lvl1pPr algn="l" rtl="0" eaLnBrk="0" fontAlgn="base" hangingPunct="0">
              <a:spcBef>
                <a:spcPct val="0"/>
              </a:spcBef>
              <a:spcAft>
                <a:spcPct val="0"/>
              </a:spcAft>
              <a:defRPr sz="2200" kern="1200">
                <a:solidFill>
                  <a:schemeClr val="tx1"/>
                </a:solidFill>
                <a:latin typeface="Georgia" pitchFamily="18" charset="0"/>
                <a:ea typeface="+mn-ea"/>
                <a:cs typeface="+mn-cs"/>
              </a:defRPr>
            </a:lvl1pPr>
            <a:lvl2pPr marL="457200" algn="l" rtl="0" eaLnBrk="0" fontAlgn="base" hangingPunct="0">
              <a:spcBef>
                <a:spcPct val="0"/>
              </a:spcBef>
              <a:spcAft>
                <a:spcPct val="0"/>
              </a:spcAft>
              <a:defRPr sz="2200" kern="1200">
                <a:solidFill>
                  <a:schemeClr val="tx1"/>
                </a:solidFill>
                <a:latin typeface="Georgia" pitchFamily="18" charset="0"/>
                <a:ea typeface="+mn-ea"/>
                <a:cs typeface="+mn-cs"/>
              </a:defRPr>
            </a:lvl2pPr>
            <a:lvl3pPr marL="914400" algn="l" rtl="0" eaLnBrk="0" fontAlgn="base" hangingPunct="0">
              <a:spcBef>
                <a:spcPct val="0"/>
              </a:spcBef>
              <a:spcAft>
                <a:spcPct val="0"/>
              </a:spcAft>
              <a:defRPr sz="2200" kern="1200">
                <a:solidFill>
                  <a:schemeClr val="tx1"/>
                </a:solidFill>
                <a:latin typeface="Georgia"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Georgia"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Georgia" pitchFamily="18" charset="0"/>
                <a:ea typeface="+mn-ea"/>
                <a:cs typeface="+mn-cs"/>
              </a:defRPr>
            </a:lvl5pPr>
            <a:lvl6pPr marL="2286000" algn="l" defTabSz="914400" rtl="0" eaLnBrk="1" latinLnBrk="0" hangingPunct="1">
              <a:defRPr sz="2200" kern="1200">
                <a:solidFill>
                  <a:schemeClr val="tx1"/>
                </a:solidFill>
                <a:latin typeface="Georgia" pitchFamily="18" charset="0"/>
                <a:ea typeface="+mn-ea"/>
                <a:cs typeface="+mn-cs"/>
              </a:defRPr>
            </a:lvl6pPr>
            <a:lvl7pPr marL="2743200" algn="l" defTabSz="914400" rtl="0" eaLnBrk="1" latinLnBrk="0" hangingPunct="1">
              <a:defRPr sz="2200" kern="1200">
                <a:solidFill>
                  <a:schemeClr val="tx1"/>
                </a:solidFill>
                <a:latin typeface="Georgia" pitchFamily="18" charset="0"/>
                <a:ea typeface="+mn-ea"/>
                <a:cs typeface="+mn-cs"/>
              </a:defRPr>
            </a:lvl7pPr>
            <a:lvl8pPr marL="3200400" algn="l" defTabSz="914400" rtl="0" eaLnBrk="1" latinLnBrk="0" hangingPunct="1">
              <a:defRPr sz="2200" kern="1200">
                <a:solidFill>
                  <a:schemeClr val="tx1"/>
                </a:solidFill>
                <a:latin typeface="Georgia" pitchFamily="18" charset="0"/>
                <a:ea typeface="+mn-ea"/>
                <a:cs typeface="+mn-cs"/>
              </a:defRPr>
            </a:lvl8pPr>
            <a:lvl9pPr marL="3657600" algn="l" defTabSz="914400" rtl="0" eaLnBrk="1" latinLnBrk="0" hangingPunct="1">
              <a:defRPr sz="2200" kern="1200">
                <a:solidFill>
                  <a:schemeClr val="tx1"/>
                </a:solidFill>
                <a:latin typeface="Georgia" pitchFamily="18" charset="0"/>
                <a:ea typeface="+mn-ea"/>
                <a:cs typeface="+mn-cs"/>
              </a:defRPr>
            </a:lvl9pPr>
          </a:lstStyle>
          <a:p>
            <a:pPr marL="0" marR="0" lvl="0" indent="0" algn="l" defTabSz="806867" rtl="0" eaLnBrk="0" fontAlgn="base" latinLnBrk="0" hangingPunct="0">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prstClr val="white">
                    <a:lumMod val="50000"/>
                  </a:prstClr>
                </a:solidFill>
                <a:effectLst/>
                <a:uLnTx/>
                <a:uFillTx/>
                <a:latin typeface="Calibri"/>
                <a:ea typeface="+mn-ea"/>
                <a:cs typeface="Arial"/>
              </a:rPr>
              <a:t>Source:</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ea typeface="+mn-ea"/>
                <a:cs typeface="Arial"/>
              </a:rPr>
              <a:t> </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ea typeface="+mn-ea"/>
                <a:cs typeface="Arial"/>
                <a:hlinkClick r:id="rId3">
                  <a:extLst>
                    <a:ext uri="{A12FA001-AC4F-418D-AE19-62706E023703}">
                      <ahyp:hlinkClr xmlns:ahyp="http://schemas.microsoft.com/office/drawing/2018/hyperlinkcolor" val="tx"/>
                    </a:ext>
                  </a:extLst>
                </a:hlinkClick>
              </a:rPr>
              <a:t>CAA Section 5131</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rPr>
              <a:t>; CMCS Informational Bulletin, </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hlinkClick r:id="rId4">
                  <a:extLst>
                    <a:ext uri="{A12FA001-AC4F-418D-AE19-62706E023703}">
                      <ahyp:hlinkClr xmlns:ahyp="http://schemas.microsoft.com/office/drawing/2018/hyperlinkcolor" val="tx"/>
                    </a:ext>
                  </a:extLst>
                </a:hlinkClick>
              </a:rPr>
              <a:t>Key Dates Related to the Medicaid Continuous Enrollment Condition Provisions in the CAA</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rPr>
              <a:t>; SHVS, </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hlinkClick r:id="rId5">
                  <a:extLst>
                    <a:ext uri="{A12FA001-AC4F-418D-AE19-62706E023703}">
                      <ahyp:hlinkClr xmlns:ahyp="http://schemas.microsoft.com/office/drawing/2018/hyperlinkcolor" val="tx"/>
                    </a:ext>
                  </a:extLst>
                </a:hlinkClick>
              </a:rPr>
              <a:t>Omnibus Unwinding Provisions and Implications for States</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rPr>
              <a:t>; and National Association of State Medicaid Directors (NAMD), </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hlinkClick r:id="rId6">
                  <a:extLst>
                    <a:ext uri="{A12FA001-AC4F-418D-AE19-62706E023703}">
                      <ahyp:hlinkClr xmlns:ahyp="http://schemas.microsoft.com/office/drawing/2018/hyperlinkcolor" val="tx"/>
                    </a:ext>
                  </a:extLst>
                </a:hlinkClick>
              </a:rPr>
              <a:t>NAMD Supports Redetermination Certainty in FY 2023 Omnibus Release</a:t>
            </a:r>
            <a:r>
              <a:rPr kumimoji="0" lang="en-US" sz="900" b="0" i="0" u="none" strike="noStrike" kern="1200" cap="none" spc="0" normalizeH="0" baseline="0" noProof="0" dirty="0">
                <a:ln>
                  <a:noFill/>
                </a:ln>
                <a:solidFill>
                  <a:prstClr val="white">
                    <a:lumMod val="50000"/>
                  </a:prstClr>
                </a:solidFill>
                <a:effectLst/>
                <a:uLnTx/>
                <a:uFillTx/>
                <a:latin typeface="Calibri" panose="020F0502020204030204"/>
                <a:cs typeface="Arial"/>
              </a:rPr>
              <a:t>. </a:t>
            </a:r>
            <a:endParaRPr kumimoji="0" lang="en-US" sz="900" b="0" i="0" u="none" strike="noStrike" kern="1200" cap="none" spc="0" normalizeH="0" baseline="0" noProof="0" dirty="0">
              <a:ln>
                <a:noFill/>
              </a:ln>
              <a:solidFill>
                <a:prstClr val="white">
                  <a:lumMod val="50000"/>
                </a:prstClr>
              </a:solidFill>
              <a:effectLst/>
              <a:uLnTx/>
              <a:uFillTx/>
              <a:latin typeface="Calibri" panose="020F0502020204030204"/>
              <a:ea typeface="+mn-ea"/>
              <a:cs typeface="Arial"/>
            </a:endParaRPr>
          </a:p>
        </p:txBody>
      </p:sp>
      <p:graphicFrame>
        <p:nvGraphicFramePr>
          <p:cNvPr id="7" name="Table 10">
            <a:extLst>
              <a:ext uri="{FF2B5EF4-FFF2-40B4-BE49-F238E27FC236}">
                <a16:creationId xmlns:a16="http://schemas.microsoft.com/office/drawing/2014/main" id="{97C093D8-FB63-49E7-9F7D-B70715E78051}"/>
              </a:ext>
            </a:extLst>
          </p:cNvPr>
          <p:cNvGraphicFramePr>
            <a:graphicFrameLocks noGrp="1"/>
          </p:cNvGraphicFramePr>
          <p:nvPr>
            <p:extLst>
              <p:ext uri="{D42A27DB-BD31-4B8C-83A1-F6EECF244321}">
                <p14:modId xmlns:p14="http://schemas.microsoft.com/office/powerpoint/2010/main" val="3695938514"/>
              </p:ext>
            </p:extLst>
          </p:nvPr>
        </p:nvGraphicFramePr>
        <p:xfrm>
          <a:off x="246754" y="2892569"/>
          <a:ext cx="8650492" cy="3063240"/>
        </p:xfrm>
        <a:graphic>
          <a:graphicData uri="http://schemas.openxmlformats.org/drawingml/2006/table">
            <a:tbl>
              <a:tblPr firstRow="1" bandRow="1">
                <a:tableStyleId>{5C22544A-7EE6-4342-B048-85BDC9FD1C3A}</a:tableStyleId>
              </a:tblPr>
              <a:tblGrid>
                <a:gridCol w="2162623">
                  <a:extLst>
                    <a:ext uri="{9D8B030D-6E8A-4147-A177-3AD203B41FA5}">
                      <a16:colId xmlns:a16="http://schemas.microsoft.com/office/drawing/2014/main" val="3872484276"/>
                    </a:ext>
                  </a:extLst>
                </a:gridCol>
                <a:gridCol w="2162623">
                  <a:extLst>
                    <a:ext uri="{9D8B030D-6E8A-4147-A177-3AD203B41FA5}">
                      <a16:colId xmlns:a16="http://schemas.microsoft.com/office/drawing/2014/main" val="1907872912"/>
                    </a:ext>
                  </a:extLst>
                </a:gridCol>
                <a:gridCol w="2162623">
                  <a:extLst>
                    <a:ext uri="{9D8B030D-6E8A-4147-A177-3AD203B41FA5}">
                      <a16:colId xmlns:a16="http://schemas.microsoft.com/office/drawing/2014/main" val="127093372"/>
                    </a:ext>
                  </a:extLst>
                </a:gridCol>
                <a:gridCol w="2162623">
                  <a:extLst>
                    <a:ext uri="{9D8B030D-6E8A-4147-A177-3AD203B41FA5}">
                      <a16:colId xmlns:a16="http://schemas.microsoft.com/office/drawing/2014/main" val="1709252090"/>
                    </a:ext>
                  </a:extLst>
                </a:gridCol>
              </a:tblGrid>
              <a:tr h="2783779">
                <a:tc>
                  <a:txBody>
                    <a:bodyPr/>
                    <a:lstStyle/>
                    <a:p>
                      <a:pPr algn="ctr"/>
                      <a:endParaRPr lang="en-US" sz="1350" b="0" dirty="0">
                        <a:solidFill>
                          <a:schemeClr val="tx1"/>
                        </a:solidFill>
                      </a:endParaRPr>
                    </a:p>
                    <a:p>
                      <a:pPr algn="ctr"/>
                      <a:endParaRPr lang="en-US" sz="1350" b="0" dirty="0">
                        <a:solidFill>
                          <a:schemeClr val="tx1"/>
                        </a:solidFill>
                      </a:endParaRPr>
                    </a:p>
                    <a:p>
                      <a:pPr algn="ctr"/>
                      <a:r>
                        <a:rPr lang="en-US" sz="1350" b="0" dirty="0">
                          <a:solidFill>
                            <a:schemeClr val="tx1"/>
                          </a:solidFill>
                        </a:rPr>
                        <a:t>Decouples the Medicaid continuous coverage requirement from the end of the COVID-19 PHE, and sets a new statutory end date of March 31, 2023, enabling states to initiate renewals as early as February 1, 2023 (though  states may not terminate Medicaid enrollment until  April 1, 2023).</a:t>
                      </a:r>
                    </a:p>
                    <a:p>
                      <a:pPr algn="ctr"/>
                      <a:endParaRPr lang="en-US" sz="600" b="0" dirty="0">
                        <a:solidFill>
                          <a:schemeClr val="tx1"/>
                        </a:solidFill>
                      </a:endParaRPr>
                    </a:p>
                  </a:txBody>
                  <a:tcPr>
                    <a:lnL w="381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AC090"/>
                    </a:solidFill>
                  </a:tcPr>
                </a:tc>
                <a:tc>
                  <a:txBody>
                    <a:bodyPr/>
                    <a:lstStyle/>
                    <a:p>
                      <a:pPr algn="ctr"/>
                      <a:endParaRPr lang="en-US" sz="1350" b="0" dirty="0">
                        <a:solidFill>
                          <a:schemeClr val="tx1"/>
                        </a:solidFill>
                      </a:endParaRPr>
                    </a:p>
                    <a:p>
                      <a:pPr algn="ctr"/>
                      <a:endParaRPr lang="en-US" sz="1350" b="0" dirty="0">
                        <a:solidFill>
                          <a:schemeClr val="tx1"/>
                        </a:solidFill>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350" b="0" dirty="0">
                          <a:solidFill>
                            <a:schemeClr val="tx1"/>
                          </a:solidFill>
                        </a:rPr>
                        <a:t>Provides for extended enhanced federal medical assistance percentage (eFMAP) to support unwinding during a nine-month phase-down from April 1, 2023, through December 31, 2023, and establishes conditions for claiming eFMAP.</a:t>
                      </a: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F5E7F3"/>
                    </a:solidFill>
                  </a:tcPr>
                </a:tc>
                <a:tc>
                  <a:txBody>
                    <a:bodyPr/>
                    <a:lstStyle/>
                    <a:p>
                      <a:pPr algn="ctr"/>
                      <a:endParaRPr lang="en-US" sz="1350" b="0" dirty="0">
                        <a:solidFill>
                          <a:schemeClr val="tx1"/>
                        </a:solidFill>
                      </a:endParaRPr>
                    </a:p>
                    <a:p>
                      <a:pPr algn="ctr"/>
                      <a:endParaRPr lang="en-US" sz="1350" b="0" dirty="0">
                        <a:solidFill>
                          <a:schemeClr val="tx1"/>
                        </a:solidFill>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350" b="0" dirty="0">
                          <a:solidFill>
                            <a:schemeClr val="tx1"/>
                          </a:solidFill>
                        </a:rPr>
                        <a:t>Institutes new Medicaid, CHIP, and marketplace reporting requirements to enable oversight of unwinding and improve transparency.</a:t>
                      </a: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rgbClr val="C5D5E9"/>
                    </a:solidFill>
                  </a:tcPr>
                </a:tc>
                <a:tc>
                  <a:txBody>
                    <a:bodyPr/>
                    <a:lstStyle/>
                    <a:p>
                      <a:pPr algn="ctr"/>
                      <a:endParaRPr lang="en-US" sz="1350" b="0" dirty="0">
                        <a:solidFill>
                          <a:schemeClr val="tx1"/>
                        </a:solidFill>
                      </a:endParaRPr>
                    </a:p>
                    <a:p>
                      <a:pPr algn="ctr"/>
                      <a:endParaRPr lang="en-US" sz="1350" b="0" dirty="0">
                        <a:solidFill>
                          <a:schemeClr val="tx1"/>
                        </a:solidFill>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350" b="0" dirty="0">
                          <a:solidFill>
                            <a:schemeClr val="tx1"/>
                          </a:solidFill>
                        </a:rPr>
                        <a:t>Gives CMS targeted enforcement powers to reduce states’ </a:t>
                      </a:r>
                      <a:r>
                        <a:rPr lang="en-US" sz="1350" b="0" i="1" dirty="0">
                          <a:solidFill>
                            <a:schemeClr val="tx1"/>
                          </a:solidFill>
                        </a:rPr>
                        <a:t>regular</a:t>
                      </a:r>
                      <a:r>
                        <a:rPr lang="en-US" sz="1350" b="0" dirty="0">
                          <a:solidFill>
                            <a:schemeClr val="tx1"/>
                          </a:solidFill>
                        </a:rPr>
                        <a:t> FMAP, require corrective action, suspend procedural terminations, and impose civil monetary penalties as a result of non-compliance with federal renewal and CAA reporting requirements.</a:t>
                      </a:r>
                    </a:p>
                    <a:p>
                      <a:pPr algn="ctr"/>
                      <a:endParaRPr lang="en-US" sz="1350" b="0" dirty="0">
                        <a:solidFill>
                          <a:schemeClr val="tx1"/>
                        </a:solidFill>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845385524"/>
                  </a:ext>
                </a:extLst>
              </a:tr>
            </a:tbl>
          </a:graphicData>
        </a:graphic>
      </p:graphicFrame>
      <p:grpSp>
        <p:nvGrpSpPr>
          <p:cNvPr id="26" name="Group 25">
            <a:extLst>
              <a:ext uri="{FF2B5EF4-FFF2-40B4-BE49-F238E27FC236}">
                <a16:creationId xmlns:a16="http://schemas.microsoft.com/office/drawing/2014/main" id="{E0DC6138-D43D-4F71-A5B8-ADCFEDB11F51}"/>
              </a:ext>
            </a:extLst>
          </p:cNvPr>
          <p:cNvGrpSpPr/>
          <p:nvPr/>
        </p:nvGrpSpPr>
        <p:grpSpPr>
          <a:xfrm>
            <a:off x="984514" y="2590386"/>
            <a:ext cx="600868" cy="604366"/>
            <a:chOff x="1370945" y="3211521"/>
            <a:chExt cx="914398" cy="919722"/>
          </a:xfrm>
        </p:grpSpPr>
        <p:sp>
          <p:nvSpPr>
            <p:cNvPr id="27" name="Oval 26">
              <a:extLst>
                <a:ext uri="{FF2B5EF4-FFF2-40B4-BE49-F238E27FC236}">
                  <a16:creationId xmlns:a16="http://schemas.microsoft.com/office/drawing/2014/main" id="{8E6F4666-8DA3-41B5-A04C-9C7714439CEF}"/>
                </a:ext>
              </a:extLst>
            </p:cNvPr>
            <p:cNvSpPr/>
            <p:nvPr/>
          </p:nvSpPr>
          <p:spPr>
            <a:xfrm>
              <a:off x="1370945" y="3211521"/>
              <a:ext cx="914398" cy="919722"/>
            </a:xfrm>
            <a:prstGeom prst="ellipse">
              <a:avLst/>
            </a:prstGeom>
            <a:solidFill>
              <a:schemeClr val="bg1"/>
            </a:solidFill>
            <a:ln w="38100">
              <a:solidFill>
                <a:srgbClr val="EB684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cs typeface="Arial"/>
              </a:endParaRPr>
            </a:p>
          </p:txBody>
        </p:sp>
        <p:pic>
          <p:nvPicPr>
            <p:cNvPr id="28" name="Picture 2" descr="Split - Free arrows icons">
              <a:extLst>
                <a:ext uri="{FF2B5EF4-FFF2-40B4-BE49-F238E27FC236}">
                  <a16:creationId xmlns:a16="http://schemas.microsoft.com/office/drawing/2014/main" id="{DEC2A264-F942-440A-B1C5-E12F5C4E0C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69541" y="3411630"/>
              <a:ext cx="519504" cy="519503"/>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30" name="Oval 29">
            <a:extLst>
              <a:ext uri="{FF2B5EF4-FFF2-40B4-BE49-F238E27FC236}">
                <a16:creationId xmlns:a16="http://schemas.microsoft.com/office/drawing/2014/main" id="{AA609ABC-7699-4D47-8928-9BFBFB12296F}"/>
              </a:ext>
            </a:extLst>
          </p:cNvPr>
          <p:cNvSpPr/>
          <p:nvPr/>
        </p:nvSpPr>
        <p:spPr>
          <a:xfrm>
            <a:off x="5334453" y="2605517"/>
            <a:ext cx="600868" cy="604366"/>
          </a:xfrm>
          <a:prstGeom prst="ellipse">
            <a:avLst/>
          </a:prstGeom>
          <a:solidFill>
            <a:schemeClr val="bg1"/>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cs typeface="Arial"/>
            </a:endParaRPr>
          </a:p>
        </p:txBody>
      </p:sp>
      <p:sp>
        <p:nvSpPr>
          <p:cNvPr id="33" name="Oval 32">
            <a:extLst>
              <a:ext uri="{FF2B5EF4-FFF2-40B4-BE49-F238E27FC236}">
                <a16:creationId xmlns:a16="http://schemas.microsoft.com/office/drawing/2014/main" id="{46EB604B-585A-415C-99E9-7344C88C852E}"/>
              </a:ext>
            </a:extLst>
          </p:cNvPr>
          <p:cNvSpPr/>
          <p:nvPr/>
        </p:nvSpPr>
        <p:spPr>
          <a:xfrm>
            <a:off x="7495118" y="2590385"/>
            <a:ext cx="600868" cy="604366"/>
          </a:xfrm>
          <a:prstGeom prst="ellipse">
            <a:avLst/>
          </a:prstGeom>
          <a:solidFill>
            <a:schemeClr val="bg1"/>
          </a:solidFill>
          <a:ln w="38100">
            <a:solidFill>
              <a:schemeClr val="tx1">
                <a:lumMod val="50000"/>
                <a:lumOff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cs typeface="Arial"/>
            </a:endParaRPr>
          </a:p>
        </p:txBody>
      </p:sp>
      <p:pic>
        <p:nvPicPr>
          <p:cNvPr id="44" name="Picture 14" descr="Data - Free business icons">
            <a:extLst>
              <a:ext uri="{FF2B5EF4-FFF2-40B4-BE49-F238E27FC236}">
                <a16:creationId xmlns:a16="http://schemas.microsoft.com/office/drawing/2014/main" id="{4E003376-2F72-4D38-8CCE-FC1615B81AD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49624" y="2719833"/>
            <a:ext cx="373627" cy="373627"/>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16" descr="Auction, verdict, judge Icon in PixelPerfect">
            <a:extLst>
              <a:ext uri="{FF2B5EF4-FFF2-40B4-BE49-F238E27FC236}">
                <a16:creationId xmlns:a16="http://schemas.microsoft.com/office/drawing/2014/main" id="{9FEF100D-26A6-4762-AAA4-7CEBB2C13941}"/>
              </a:ext>
            </a:extLst>
          </p:cNvPr>
          <p:cNvPicPr>
            <a:picLocks noChangeAspect="1" noChangeArrowheads="1"/>
          </p:cNvPicPr>
          <p:nvPr/>
        </p:nvPicPr>
        <p:blipFill>
          <a:blip r:embed="rId9">
            <a:extLst>
              <a:ext uri="{BEBA8EAE-BF5A-486C-A8C5-ECC9F3942E4B}">
                <a14:imgProps xmlns:a14="http://schemas.microsoft.com/office/drawing/2010/main">
                  <a14:imgLayer r:embed="rId10">
                    <a14:imgEffect>
                      <a14:backgroundRemoval t="10000" b="90000" l="10000" r="90000">
                        <a14:foregroundMark x1="52889" y1="28444" x2="52889" y2="28444"/>
                        <a14:foregroundMark x1="36889" y1="59111" x2="36889" y2="59111"/>
                        <a14:foregroundMark x1="37333" y1="76889" x2="37333" y2="76889"/>
                      </a14:backgroundRemoval>
                    </a14:imgEffect>
                  </a14:imgLayer>
                </a14:imgProps>
              </a:ext>
              <a:ext uri="{28A0092B-C50C-407E-A947-70E740481C1C}">
                <a14:useLocalDpi xmlns:a14="http://schemas.microsoft.com/office/drawing/2010/main" val="0"/>
              </a:ext>
            </a:extLst>
          </a:blip>
          <a:srcRect/>
          <a:stretch>
            <a:fillRect/>
          </a:stretch>
        </p:blipFill>
        <p:spPr bwMode="auto">
          <a:xfrm>
            <a:off x="7560692" y="2586774"/>
            <a:ext cx="535294" cy="535292"/>
          </a:xfrm>
          <a:prstGeom prst="rect">
            <a:avLst/>
          </a:prstGeom>
          <a:noFill/>
          <a:extLst>
            <a:ext uri="{909E8E84-426E-40DD-AFC4-6F175D3DCCD1}">
              <a14:hiddenFill xmlns:a14="http://schemas.microsoft.com/office/drawing/2010/main">
                <a:solidFill>
                  <a:srgbClr val="FFFFFF"/>
                </a:solidFill>
              </a14:hiddenFill>
            </a:ext>
          </a:extLst>
        </p:spPr>
      </p:pic>
      <p:sp>
        <p:nvSpPr>
          <p:cNvPr id="48" name="Oval 47">
            <a:extLst>
              <a:ext uri="{FF2B5EF4-FFF2-40B4-BE49-F238E27FC236}">
                <a16:creationId xmlns:a16="http://schemas.microsoft.com/office/drawing/2014/main" id="{01D73AFF-4A5D-4235-8185-75EAD36FF38B}"/>
              </a:ext>
            </a:extLst>
          </p:cNvPr>
          <p:cNvSpPr/>
          <p:nvPr/>
        </p:nvSpPr>
        <p:spPr>
          <a:xfrm>
            <a:off x="3134032" y="2596752"/>
            <a:ext cx="600868" cy="604366"/>
          </a:xfrm>
          <a:prstGeom prst="ellipse">
            <a:avLst/>
          </a:prstGeom>
          <a:solidFill>
            <a:schemeClr val="bg1"/>
          </a:solidFill>
          <a:ln w="38100">
            <a:solidFill>
              <a:srgbClr val="612A5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cs typeface="Arial"/>
            </a:endParaRPr>
          </a:p>
        </p:txBody>
      </p:sp>
      <p:pic>
        <p:nvPicPr>
          <p:cNvPr id="49" name="Picture 10" descr="funding Icon - Free PNG &amp; SVG 2763958 - Noun Project">
            <a:extLst>
              <a:ext uri="{FF2B5EF4-FFF2-40B4-BE49-F238E27FC236}">
                <a16:creationId xmlns:a16="http://schemas.microsoft.com/office/drawing/2014/main" id="{0B9C0904-3136-49F2-82FF-CC485058938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84104" y="2621342"/>
            <a:ext cx="500724" cy="500724"/>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55543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D457215-DC8F-4677-A814-3AD6F72FDA6D}"/>
              </a:ext>
            </a:extLst>
          </p:cNvPr>
          <p:cNvSpPr/>
          <p:nvPr/>
        </p:nvSpPr>
        <p:spPr bwMode="auto">
          <a:xfrm rot="16200000">
            <a:off x="-22092" y="2141349"/>
            <a:ext cx="968568" cy="580574"/>
          </a:xfrm>
          <a:prstGeom prst="rect">
            <a:avLst/>
          </a:prstGeom>
          <a:solidFill>
            <a:srgbClr val="EB684F"/>
          </a:solidFill>
          <a:ln>
            <a:noFill/>
          </a:ln>
          <a:effectLst/>
        </p:spPr>
        <p:txBody>
          <a:bodyPr lIns="182880" tIns="182880" rIns="182880" bIns="182880" rtlCol="0" anchor="ctr" anchorCtr="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prstClr val="white"/>
                </a:solidFill>
                <a:effectLst/>
                <a:uLnTx/>
                <a:uFillTx/>
                <a:latin typeface="Calibri" panose="020F0502020204030204"/>
                <a:cs typeface="Arial"/>
              </a:rPr>
              <a:t>Continuous Coverage/ </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prstClr val="white"/>
                </a:solidFill>
                <a:effectLst/>
                <a:uLnTx/>
                <a:uFillTx/>
                <a:latin typeface="Calibri" panose="020F0502020204030204"/>
                <a:cs typeface="Arial"/>
              </a:rPr>
              <a:t>E&amp;E Actions </a:t>
            </a:r>
          </a:p>
        </p:txBody>
      </p:sp>
      <p:cxnSp>
        <p:nvCxnSpPr>
          <p:cNvPr id="13" name="Straight Connector 12">
            <a:extLst>
              <a:ext uri="{FF2B5EF4-FFF2-40B4-BE49-F238E27FC236}">
                <a16:creationId xmlns:a16="http://schemas.microsoft.com/office/drawing/2014/main" id="{5116BBAA-FE3E-4EDB-B471-178B395663F1}"/>
              </a:ext>
            </a:extLst>
          </p:cNvPr>
          <p:cNvCxnSpPr>
            <a:cxnSpLocks/>
            <a:stCxn id="14" idx="4"/>
          </p:cNvCxnSpPr>
          <p:nvPr/>
        </p:nvCxnSpPr>
        <p:spPr>
          <a:xfrm flipV="1">
            <a:off x="2140748" y="1951321"/>
            <a:ext cx="297" cy="293092"/>
          </a:xfrm>
          <a:prstGeom prst="line">
            <a:avLst/>
          </a:prstGeom>
          <a:noFill/>
          <a:ln w="28575" cap="flat" cmpd="sng" algn="ctr">
            <a:solidFill>
              <a:srgbClr val="EB684F"/>
            </a:solidFill>
            <a:prstDash val="sysDot"/>
          </a:ln>
          <a:effectLst/>
        </p:spPr>
      </p:cxnSp>
      <p:sp>
        <p:nvSpPr>
          <p:cNvPr id="9" name="Title 5">
            <a:extLst>
              <a:ext uri="{FF2B5EF4-FFF2-40B4-BE49-F238E27FC236}">
                <a16:creationId xmlns:a16="http://schemas.microsoft.com/office/drawing/2014/main" id="{308E44C9-ED46-454D-8104-FCF4896A4F4E}"/>
              </a:ext>
            </a:extLst>
          </p:cNvPr>
          <p:cNvSpPr txBox="1">
            <a:spLocks/>
          </p:cNvSpPr>
          <p:nvPr/>
        </p:nvSpPr>
        <p:spPr>
          <a:xfrm>
            <a:off x="457200" y="446124"/>
            <a:ext cx="855052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b="0" i="0" kern="1200">
                <a:solidFill>
                  <a:srgbClr val="E9674F"/>
                </a:solidFill>
                <a:latin typeface="+mj-lt"/>
                <a:ea typeface="+mj-ea"/>
                <a:cs typeface="Helvetica Neue Medium" charset="0"/>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EB684F"/>
                </a:solidFill>
                <a:effectLst/>
                <a:uLnTx/>
                <a:uFillTx/>
                <a:latin typeface="Calibri" panose="020F0502020204030204" pitchFamily="34" charset="0"/>
                <a:ea typeface="Calibri" panose="020F0502020204030204" pitchFamily="34" charset="0"/>
              </a:rPr>
              <a:t>Medicaid Continuous Coverage Timeline </a:t>
            </a:r>
          </a:p>
        </p:txBody>
      </p:sp>
      <p:sp>
        <p:nvSpPr>
          <p:cNvPr id="4" name="Footer Placeholder 2">
            <a:extLst>
              <a:ext uri="{FF2B5EF4-FFF2-40B4-BE49-F238E27FC236}">
                <a16:creationId xmlns:a16="http://schemas.microsoft.com/office/drawing/2014/main" id="{3E048C97-9BDE-41BC-B7C5-CA1353DF29F3}"/>
              </a:ext>
            </a:extLst>
          </p:cNvPr>
          <p:cNvSpPr txBox="1">
            <a:spLocks/>
          </p:cNvSpPr>
          <p:nvPr/>
        </p:nvSpPr>
        <p:spPr>
          <a:xfrm>
            <a:off x="112267" y="6241793"/>
            <a:ext cx="8900954" cy="344242"/>
          </a:xfrm>
          <a:prstGeom prst="rect">
            <a:avLst/>
          </a:prstGeom>
        </p:spPr>
        <p:txBody>
          <a:bodyPr/>
          <a:lstStyle>
            <a:defPPr>
              <a:defRPr lang="en-US"/>
            </a:defPPr>
            <a:lvl1pPr algn="l" rtl="0" eaLnBrk="0" fontAlgn="base" hangingPunct="0">
              <a:spcBef>
                <a:spcPct val="0"/>
              </a:spcBef>
              <a:spcAft>
                <a:spcPct val="0"/>
              </a:spcAft>
              <a:defRPr sz="2200" kern="1200">
                <a:solidFill>
                  <a:schemeClr val="tx1"/>
                </a:solidFill>
                <a:latin typeface="Georgia" pitchFamily="18" charset="0"/>
                <a:ea typeface="+mn-ea"/>
                <a:cs typeface="+mn-cs"/>
              </a:defRPr>
            </a:lvl1pPr>
            <a:lvl2pPr marL="457200" algn="l" rtl="0" eaLnBrk="0" fontAlgn="base" hangingPunct="0">
              <a:spcBef>
                <a:spcPct val="0"/>
              </a:spcBef>
              <a:spcAft>
                <a:spcPct val="0"/>
              </a:spcAft>
              <a:defRPr sz="2200" kern="1200">
                <a:solidFill>
                  <a:schemeClr val="tx1"/>
                </a:solidFill>
                <a:latin typeface="Georgia" pitchFamily="18" charset="0"/>
                <a:ea typeface="+mn-ea"/>
                <a:cs typeface="+mn-cs"/>
              </a:defRPr>
            </a:lvl2pPr>
            <a:lvl3pPr marL="914400" algn="l" rtl="0" eaLnBrk="0" fontAlgn="base" hangingPunct="0">
              <a:spcBef>
                <a:spcPct val="0"/>
              </a:spcBef>
              <a:spcAft>
                <a:spcPct val="0"/>
              </a:spcAft>
              <a:defRPr sz="2200" kern="1200">
                <a:solidFill>
                  <a:schemeClr val="tx1"/>
                </a:solidFill>
                <a:latin typeface="Georgia"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Georgia"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Georgia" pitchFamily="18" charset="0"/>
                <a:ea typeface="+mn-ea"/>
                <a:cs typeface="+mn-cs"/>
              </a:defRPr>
            </a:lvl5pPr>
            <a:lvl6pPr marL="2286000" algn="l" defTabSz="914400" rtl="0" eaLnBrk="1" latinLnBrk="0" hangingPunct="1">
              <a:defRPr sz="2200" kern="1200">
                <a:solidFill>
                  <a:schemeClr val="tx1"/>
                </a:solidFill>
                <a:latin typeface="Georgia" pitchFamily="18" charset="0"/>
                <a:ea typeface="+mn-ea"/>
                <a:cs typeface="+mn-cs"/>
              </a:defRPr>
            </a:lvl6pPr>
            <a:lvl7pPr marL="2743200" algn="l" defTabSz="914400" rtl="0" eaLnBrk="1" latinLnBrk="0" hangingPunct="1">
              <a:defRPr sz="2200" kern="1200">
                <a:solidFill>
                  <a:schemeClr val="tx1"/>
                </a:solidFill>
                <a:latin typeface="Georgia" pitchFamily="18" charset="0"/>
                <a:ea typeface="+mn-ea"/>
                <a:cs typeface="+mn-cs"/>
              </a:defRPr>
            </a:lvl7pPr>
            <a:lvl8pPr marL="3200400" algn="l" defTabSz="914400" rtl="0" eaLnBrk="1" latinLnBrk="0" hangingPunct="1">
              <a:defRPr sz="2200" kern="1200">
                <a:solidFill>
                  <a:schemeClr val="tx1"/>
                </a:solidFill>
                <a:latin typeface="Georgia" pitchFamily="18" charset="0"/>
                <a:ea typeface="+mn-ea"/>
                <a:cs typeface="+mn-cs"/>
              </a:defRPr>
            </a:lvl8pPr>
            <a:lvl9pPr marL="3657600" algn="l" defTabSz="914400" rtl="0" eaLnBrk="1" latinLnBrk="0" hangingPunct="1">
              <a:defRPr sz="2200" kern="1200">
                <a:solidFill>
                  <a:schemeClr val="tx1"/>
                </a:solidFill>
                <a:latin typeface="Georgia" pitchFamily="18" charset="0"/>
                <a:ea typeface="+mn-ea"/>
                <a:cs typeface="+mn-cs"/>
              </a:defRPr>
            </a:lvl9pPr>
          </a:lstStyle>
          <a:p>
            <a:pPr marL="0" marR="0" lvl="0" indent="0" algn="l" defTabSz="806867" rtl="0" eaLnBrk="0" fontAlgn="base" latinLnBrk="0" hangingPunct="0">
              <a:lnSpc>
                <a:spcPct val="100000"/>
              </a:lnSpc>
              <a:spcBef>
                <a:spcPct val="0"/>
              </a:spcBef>
              <a:spcAft>
                <a:spcPct val="0"/>
              </a:spcAft>
              <a:buClrTx/>
              <a:buSzTx/>
              <a:buFontTx/>
              <a:buNone/>
              <a:tabLst/>
              <a:defRPr/>
            </a:pPr>
            <a:r>
              <a:rPr kumimoji="0" lang="en-US" sz="900" b="1" i="0" u="none" strike="noStrike" kern="1200" cap="none" spc="0" normalizeH="0" baseline="0" noProof="0" dirty="0">
                <a:ln>
                  <a:noFill/>
                </a:ln>
                <a:solidFill>
                  <a:prstClr val="black">
                    <a:lumMod val="50000"/>
                    <a:lumOff val="50000"/>
                  </a:prstClr>
                </a:solidFill>
                <a:effectLst/>
                <a:uLnTx/>
                <a:uFillTx/>
                <a:latin typeface="Calibri"/>
                <a:ea typeface="+mn-ea"/>
                <a:cs typeface="Arial"/>
              </a:rPr>
              <a:t>Source:</a:t>
            </a:r>
            <a:r>
              <a:rPr kumimoji="0" lang="en-US" sz="900" b="0"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Arial"/>
              </a:rPr>
              <a:t> </a:t>
            </a:r>
            <a:r>
              <a:rPr kumimoji="0" lang="en-US" sz="9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SHVS, </a:t>
            </a:r>
            <a:r>
              <a:rPr kumimoji="0" lang="en-US" sz="9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hlinkClick r:id="rId3">
                  <a:extLst>
                    <a:ext uri="{A12FA001-AC4F-418D-AE19-62706E023703}">
                      <ahyp:hlinkClr xmlns:ahyp="http://schemas.microsoft.com/office/drawing/2018/hyperlinkcolor" val="tx"/>
                    </a:ext>
                  </a:extLst>
                </a:hlinkClick>
              </a:rPr>
              <a:t>Unwinding Provisions in the 2023 Consolidated Appropriations Act</a:t>
            </a:r>
            <a:r>
              <a:rPr kumimoji="0" lang="en-US" sz="9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 and CMCS Informational Bulletin, </a:t>
            </a:r>
            <a:r>
              <a:rPr kumimoji="0" lang="en-US" sz="9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hlinkClick r:id="rId4">
                  <a:extLst>
                    <a:ext uri="{A12FA001-AC4F-418D-AE19-62706E023703}">
                      <ahyp:hlinkClr xmlns:ahyp="http://schemas.microsoft.com/office/drawing/2018/hyperlinkcolor" val="tx"/>
                    </a:ext>
                  </a:extLst>
                </a:hlinkClick>
              </a:rPr>
              <a:t>Key Dates Related to the Medicaid Continuous Enrollment Condition Provisions in the CAA</a:t>
            </a:r>
            <a:r>
              <a:rPr kumimoji="0" lang="en-US" sz="900" b="0" i="0" u="none" strike="noStrike" kern="1200" cap="none" spc="0" normalizeH="0" baseline="0" noProof="0" dirty="0">
                <a:ln>
                  <a:noFill/>
                </a:ln>
                <a:solidFill>
                  <a:srgbClr val="000000">
                    <a:lumMod val="50000"/>
                    <a:lumOff val="50000"/>
                  </a:srgbClr>
                </a:solidFill>
                <a:effectLst/>
                <a:uLnTx/>
                <a:uFillTx/>
                <a:latin typeface="Calibri" panose="020F0502020204030204"/>
                <a:ea typeface="+mn-ea"/>
                <a:cs typeface="Arial"/>
              </a:rPr>
              <a:t>. </a:t>
            </a:r>
            <a:endParaRPr kumimoji="0" lang="en-US" sz="900" b="0"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Arial"/>
            </a:endParaRPr>
          </a:p>
        </p:txBody>
      </p:sp>
      <p:graphicFrame>
        <p:nvGraphicFramePr>
          <p:cNvPr id="6" name="Table 5">
            <a:extLst>
              <a:ext uri="{FF2B5EF4-FFF2-40B4-BE49-F238E27FC236}">
                <a16:creationId xmlns:a16="http://schemas.microsoft.com/office/drawing/2014/main" id="{64CC612E-0B08-4C8F-8641-CE7D443E05DD}"/>
              </a:ext>
            </a:extLst>
          </p:cNvPr>
          <p:cNvGraphicFramePr>
            <a:graphicFrameLocks noGrp="1"/>
          </p:cNvGraphicFramePr>
          <p:nvPr/>
        </p:nvGraphicFramePr>
        <p:xfrm>
          <a:off x="164126" y="1393190"/>
          <a:ext cx="8834057" cy="510540"/>
        </p:xfrm>
        <a:graphic>
          <a:graphicData uri="http://schemas.openxmlformats.org/drawingml/2006/table">
            <a:tbl>
              <a:tblPr firstRow="1" bandRow="1"/>
              <a:tblGrid>
                <a:gridCol w="610325">
                  <a:extLst>
                    <a:ext uri="{9D8B030D-6E8A-4147-A177-3AD203B41FA5}">
                      <a16:colId xmlns:a16="http://schemas.microsoft.com/office/drawing/2014/main" val="3673239393"/>
                    </a:ext>
                  </a:extLst>
                </a:gridCol>
                <a:gridCol w="456874">
                  <a:extLst>
                    <a:ext uri="{9D8B030D-6E8A-4147-A177-3AD203B41FA5}">
                      <a16:colId xmlns:a16="http://schemas.microsoft.com/office/drawing/2014/main" val="1635750107"/>
                    </a:ext>
                  </a:extLst>
                </a:gridCol>
                <a:gridCol w="456874">
                  <a:extLst>
                    <a:ext uri="{9D8B030D-6E8A-4147-A177-3AD203B41FA5}">
                      <a16:colId xmlns:a16="http://schemas.microsoft.com/office/drawing/2014/main" val="2557281824"/>
                    </a:ext>
                  </a:extLst>
                </a:gridCol>
                <a:gridCol w="456874">
                  <a:extLst>
                    <a:ext uri="{9D8B030D-6E8A-4147-A177-3AD203B41FA5}">
                      <a16:colId xmlns:a16="http://schemas.microsoft.com/office/drawing/2014/main" val="1033397888"/>
                    </a:ext>
                  </a:extLst>
                </a:gridCol>
                <a:gridCol w="456874">
                  <a:extLst>
                    <a:ext uri="{9D8B030D-6E8A-4147-A177-3AD203B41FA5}">
                      <a16:colId xmlns:a16="http://schemas.microsoft.com/office/drawing/2014/main" val="2709449063"/>
                    </a:ext>
                  </a:extLst>
                </a:gridCol>
                <a:gridCol w="456874">
                  <a:extLst>
                    <a:ext uri="{9D8B030D-6E8A-4147-A177-3AD203B41FA5}">
                      <a16:colId xmlns:a16="http://schemas.microsoft.com/office/drawing/2014/main" val="1802809030"/>
                    </a:ext>
                  </a:extLst>
                </a:gridCol>
                <a:gridCol w="456874">
                  <a:extLst>
                    <a:ext uri="{9D8B030D-6E8A-4147-A177-3AD203B41FA5}">
                      <a16:colId xmlns:a16="http://schemas.microsoft.com/office/drawing/2014/main" val="1591667943"/>
                    </a:ext>
                  </a:extLst>
                </a:gridCol>
                <a:gridCol w="456874">
                  <a:extLst>
                    <a:ext uri="{9D8B030D-6E8A-4147-A177-3AD203B41FA5}">
                      <a16:colId xmlns:a16="http://schemas.microsoft.com/office/drawing/2014/main" val="116780919"/>
                    </a:ext>
                  </a:extLst>
                </a:gridCol>
                <a:gridCol w="456874">
                  <a:extLst>
                    <a:ext uri="{9D8B030D-6E8A-4147-A177-3AD203B41FA5}">
                      <a16:colId xmlns:a16="http://schemas.microsoft.com/office/drawing/2014/main" val="3824497871"/>
                    </a:ext>
                  </a:extLst>
                </a:gridCol>
                <a:gridCol w="456874">
                  <a:extLst>
                    <a:ext uri="{9D8B030D-6E8A-4147-A177-3AD203B41FA5}">
                      <a16:colId xmlns:a16="http://schemas.microsoft.com/office/drawing/2014/main" val="4214101996"/>
                    </a:ext>
                  </a:extLst>
                </a:gridCol>
                <a:gridCol w="456874">
                  <a:extLst>
                    <a:ext uri="{9D8B030D-6E8A-4147-A177-3AD203B41FA5}">
                      <a16:colId xmlns:a16="http://schemas.microsoft.com/office/drawing/2014/main" val="1171965147"/>
                    </a:ext>
                  </a:extLst>
                </a:gridCol>
                <a:gridCol w="456874">
                  <a:extLst>
                    <a:ext uri="{9D8B030D-6E8A-4147-A177-3AD203B41FA5}">
                      <a16:colId xmlns:a16="http://schemas.microsoft.com/office/drawing/2014/main" val="696405118"/>
                    </a:ext>
                  </a:extLst>
                </a:gridCol>
                <a:gridCol w="456874">
                  <a:extLst>
                    <a:ext uri="{9D8B030D-6E8A-4147-A177-3AD203B41FA5}">
                      <a16:colId xmlns:a16="http://schemas.microsoft.com/office/drawing/2014/main" val="421815596"/>
                    </a:ext>
                  </a:extLst>
                </a:gridCol>
                <a:gridCol w="456874">
                  <a:extLst>
                    <a:ext uri="{9D8B030D-6E8A-4147-A177-3AD203B41FA5}">
                      <a16:colId xmlns:a16="http://schemas.microsoft.com/office/drawing/2014/main" val="21467802"/>
                    </a:ext>
                  </a:extLst>
                </a:gridCol>
                <a:gridCol w="456874">
                  <a:extLst>
                    <a:ext uri="{9D8B030D-6E8A-4147-A177-3AD203B41FA5}">
                      <a16:colId xmlns:a16="http://schemas.microsoft.com/office/drawing/2014/main" val="2289943345"/>
                    </a:ext>
                  </a:extLst>
                </a:gridCol>
                <a:gridCol w="456874">
                  <a:extLst>
                    <a:ext uri="{9D8B030D-6E8A-4147-A177-3AD203B41FA5}">
                      <a16:colId xmlns:a16="http://schemas.microsoft.com/office/drawing/2014/main" val="917271089"/>
                    </a:ext>
                  </a:extLst>
                </a:gridCol>
                <a:gridCol w="456874">
                  <a:extLst>
                    <a:ext uri="{9D8B030D-6E8A-4147-A177-3AD203B41FA5}">
                      <a16:colId xmlns:a16="http://schemas.microsoft.com/office/drawing/2014/main" val="3616920835"/>
                    </a:ext>
                  </a:extLst>
                </a:gridCol>
                <a:gridCol w="456874">
                  <a:extLst>
                    <a:ext uri="{9D8B030D-6E8A-4147-A177-3AD203B41FA5}">
                      <a16:colId xmlns:a16="http://schemas.microsoft.com/office/drawing/2014/main" val="2422478049"/>
                    </a:ext>
                  </a:extLst>
                </a:gridCol>
                <a:gridCol w="456874">
                  <a:extLst>
                    <a:ext uri="{9D8B030D-6E8A-4147-A177-3AD203B41FA5}">
                      <a16:colId xmlns:a16="http://schemas.microsoft.com/office/drawing/2014/main" val="2717106438"/>
                    </a:ext>
                  </a:extLst>
                </a:gridCol>
              </a:tblGrid>
              <a:tr h="0">
                <a:tc>
                  <a:txBody>
                    <a:bodyPr/>
                    <a:lstStyle>
                      <a:lvl1pPr marL="0" algn="l" defTabSz="914400" rtl="0" eaLnBrk="1" latinLnBrk="0" hangingPunct="1">
                        <a:defRPr sz="1800" b="1" kern="1200">
                          <a:solidFill>
                            <a:schemeClr val="lt1"/>
                          </a:solidFill>
                          <a:latin typeface="Calibri" panose="020F0502020204030204"/>
                          <a:ea typeface="Arial"/>
                          <a:cs typeface="Arial"/>
                        </a:defRPr>
                      </a:lvl1pPr>
                      <a:lvl2pPr marL="457200" algn="l" defTabSz="914400" rtl="0" eaLnBrk="1" latinLnBrk="0" hangingPunct="1">
                        <a:defRPr sz="1800" b="1" kern="1200">
                          <a:solidFill>
                            <a:schemeClr val="lt1"/>
                          </a:solidFill>
                          <a:latin typeface="Calibri" panose="020F0502020204030204"/>
                          <a:ea typeface="Arial"/>
                          <a:cs typeface="Arial"/>
                        </a:defRPr>
                      </a:lvl2pPr>
                      <a:lvl3pPr marL="914400" algn="l" defTabSz="914400" rtl="0" eaLnBrk="1" latinLnBrk="0" hangingPunct="1">
                        <a:defRPr sz="1800" b="1" kern="1200">
                          <a:solidFill>
                            <a:schemeClr val="lt1"/>
                          </a:solidFill>
                          <a:latin typeface="Calibri" panose="020F0502020204030204"/>
                          <a:ea typeface="Arial"/>
                          <a:cs typeface="Arial"/>
                        </a:defRPr>
                      </a:lvl3pPr>
                      <a:lvl4pPr marL="1371600" algn="l" defTabSz="914400" rtl="0" eaLnBrk="1" latinLnBrk="0" hangingPunct="1">
                        <a:defRPr sz="1800" b="1" kern="1200">
                          <a:solidFill>
                            <a:schemeClr val="lt1"/>
                          </a:solidFill>
                          <a:latin typeface="Calibri" panose="020F0502020204030204"/>
                          <a:ea typeface="Arial"/>
                          <a:cs typeface="Arial"/>
                        </a:defRPr>
                      </a:lvl4pPr>
                      <a:lvl5pPr marL="1828800" algn="l" defTabSz="914400" rtl="0" eaLnBrk="1" latinLnBrk="0" hangingPunct="1">
                        <a:defRPr sz="1800" b="1" kern="1200">
                          <a:solidFill>
                            <a:schemeClr val="lt1"/>
                          </a:solidFill>
                          <a:latin typeface="Calibri" panose="020F0502020204030204"/>
                          <a:ea typeface="Arial"/>
                          <a:cs typeface="Arial"/>
                        </a:defRPr>
                      </a:lvl5pPr>
                      <a:lvl6pPr marL="2286000" algn="l" defTabSz="914400" rtl="0" eaLnBrk="1" latinLnBrk="0" hangingPunct="1">
                        <a:defRPr sz="1800" b="1" kern="1200">
                          <a:solidFill>
                            <a:schemeClr val="lt1"/>
                          </a:solidFill>
                          <a:latin typeface="Calibri" panose="020F0502020204030204"/>
                          <a:ea typeface="Arial"/>
                          <a:cs typeface="Arial"/>
                        </a:defRPr>
                      </a:lvl6pPr>
                      <a:lvl7pPr marL="2743200" algn="l" defTabSz="914400" rtl="0" eaLnBrk="1" latinLnBrk="0" hangingPunct="1">
                        <a:defRPr sz="1800" b="1" kern="1200">
                          <a:solidFill>
                            <a:schemeClr val="lt1"/>
                          </a:solidFill>
                          <a:latin typeface="Calibri" panose="020F0502020204030204"/>
                          <a:ea typeface="Arial"/>
                          <a:cs typeface="Arial"/>
                        </a:defRPr>
                      </a:lvl7pPr>
                      <a:lvl8pPr marL="3200400" algn="l" defTabSz="914400" rtl="0" eaLnBrk="1" latinLnBrk="0" hangingPunct="1">
                        <a:defRPr sz="1800" b="1" kern="1200">
                          <a:solidFill>
                            <a:schemeClr val="lt1"/>
                          </a:solidFill>
                          <a:latin typeface="Calibri" panose="020F0502020204030204"/>
                          <a:ea typeface="Arial"/>
                          <a:cs typeface="Arial"/>
                        </a:defRPr>
                      </a:lvl8pPr>
                      <a:lvl9pPr marL="3657600" algn="l" defTabSz="914400" rtl="0" eaLnBrk="1" latinLnBrk="0" hangingPunct="1">
                        <a:defRPr sz="1800" b="1" kern="1200">
                          <a:solidFill>
                            <a:schemeClr val="lt1"/>
                          </a:solidFill>
                          <a:latin typeface="Calibri" panose="020F0502020204030204"/>
                          <a:ea typeface="Arial"/>
                          <a:cs typeface="Arial"/>
                        </a:defRPr>
                      </a:lvl9pPr>
                    </a:lstStyle>
                    <a:p>
                      <a:pPr algn="r"/>
                      <a:r>
                        <a:rPr lang="en-US" sz="1100" b="1" i="1" dirty="0">
                          <a:solidFill>
                            <a:schemeClr val="bg1"/>
                          </a:solidFill>
                          <a:latin typeface="+mn-lt"/>
                        </a:rPr>
                        <a:t>Year</a:t>
                      </a:r>
                    </a:p>
                  </a:txBody>
                  <a:tcPr>
                    <a:lnL w="12700" cmpd="sng">
                      <a:solidFill>
                        <a:sysClr val="window" lastClr="FFFFFF"/>
                      </a:solidFill>
                    </a:lnL>
                    <a:lnR w="12700" cap="flat" cmpd="sng" algn="ctr">
                      <a:solidFill>
                        <a:schemeClr val="bg1"/>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ysClr val="windowText" lastClr="000000">
                        <a:lumMod val="50000"/>
                        <a:lumOff val="50000"/>
                      </a:sysClr>
                    </a:solidFill>
                  </a:tcPr>
                </a:tc>
                <a:tc gridSpan="12">
                  <a:txBody>
                    <a:bodyPr/>
                    <a:lstStyle>
                      <a:lvl1pPr marL="0" algn="l" defTabSz="914400" rtl="0" eaLnBrk="1" latinLnBrk="0" hangingPunct="1">
                        <a:defRPr sz="1800" b="1" kern="1200">
                          <a:solidFill>
                            <a:schemeClr val="lt1"/>
                          </a:solidFill>
                          <a:latin typeface="Calibri" panose="020F0502020204030204"/>
                          <a:ea typeface="Arial"/>
                          <a:cs typeface="Arial"/>
                        </a:defRPr>
                      </a:lvl1pPr>
                      <a:lvl2pPr marL="457200" algn="l" defTabSz="914400" rtl="0" eaLnBrk="1" latinLnBrk="0" hangingPunct="1">
                        <a:defRPr sz="1800" b="1" kern="1200">
                          <a:solidFill>
                            <a:schemeClr val="lt1"/>
                          </a:solidFill>
                          <a:latin typeface="Calibri" panose="020F0502020204030204"/>
                          <a:ea typeface="Arial"/>
                          <a:cs typeface="Arial"/>
                        </a:defRPr>
                      </a:lvl2pPr>
                      <a:lvl3pPr marL="914400" algn="l" defTabSz="914400" rtl="0" eaLnBrk="1" latinLnBrk="0" hangingPunct="1">
                        <a:defRPr sz="1800" b="1" kern="1200">
                          <a:solidFill>
                            <a:schemeClr val="lt1"/>
                          </a:solidFill>
                          <a:latin typeface="Calibri" panose="020F0502020204030204"/>
                          <a:ea typeface="Arial"/>
                          <a:cs typeface="Arial"/>
                        </a:defRPr>
                      </a:lvl3pPr>
                      <a:lvl4pPr marL="1371600" algn="l" defTabSz="914400" rtl="0" eaLnBrk="1" latinLnBrk="0" hangingPunct="1">
                        <a:defRPr sz="1800" b="1" kern="1200">
                          <a:solidFill>
                            <a:schemeClr val="lt1"/>
                          </a:solidFill>
                          <a:latin typeface="Calibri" panose="020F0502020204030204"/>
                          <a:ea typeface="Arial"/>
                          <a:cs typeface="Arial"/>
                        </a:defRPr>
                      </a:lvl4pPr>
                      <a:lvl5pPr marL="1828800" algn="l" defTabSz="914400" rtl="0" eaLnBrk="1" latinLnBrk="0" hangingPunct="1">
                        <a:defRPr sz="1800" b="1" kern="1200">
                          <a:solidFill>
                            <a:schemeClr val="lt1"/>
                          </a:solidFill>
                          <a:latin typeface="Calibri" panose="020F0502020204030204"/>
                          <a:ea typeface="Arial"/>
                          <a:cs typeface="Arial"/>
                        </a:defRPr>
                      </a:lvl5pPr>
                      <a:lvl6pPr marL="2286000" algn="l" defTabSz="914400" rtl="0" eaLnBrk="1" latinLnBrk="0" hangingPunct="1">
                        <a:defRPr sz="1800" b="1" kern="1200">
                          <a:solidFill>
                            <a:schemeClr val="lt1"/>
                          </a:solidFill>
                          <a:latin typeface="Calibri" panose="020F0502020204030204"/>
                          <a:ea typeface="Arial"/>
                          <a:cs typeface="Arial"/>
                        </a:defRPr>
                      </a:lvl6pPr>
                      <a:lvl7pPr marL="2743200" algn="l" defTabSz="914400" rtl="0" eaLnBrk="1" latinLnBrk="0" hangingPunct="1">
                        <a:defRPr sz="1800" b="1" kern="1200">
                          <a:solidFill>
                            <a:schemeClr val="lt1"/>
                          </a:solidFill>
                          <a:latin typeface="Calibri" panose="020F0502020204030204"/>
                          <a:ea typeface="Arial"/>
                          <a:cs typeface="Arial"/>
                        </a:defRPr>
                      </a:lvl7pPr>
                      <a:lvl8pPr marL="3200400" algn="l" defTabSz="914400" rtl="0" eaLnBrk="1" latinLnBrk="0" hangingPunct="1">
                        <a:defRPr sz="1800" b="1" kern="1200">
                          <a:solidFill>
                            <a:schemeClr val="lt1"/>
                          </a:solidFill>
                          <a:latin typeface="Calibri" panose="020F0502020204030204"/>
                          <a:ea typeface="Arial"/>
                          <a:cs typeface="Arial"/>
                        </a:defRPr>
                      </a:lvl8pPr>
                      <a:lvl9pPr marL="3657600" algn="l" defTabSz="914400" rtl="0" eaLnBrk="1" latinLnBrk="0" hangingPunct="1">
                        <a:defRPr sz="1800" b="1" kern="1200">
                          <a:solidFill>
                            <a:schemeClr val="lt1"/>
                          </a:solidFill>
                          <a:latin typeface="Calibri" panose="020F0502020204030204"/>
                          <a:ea typeface="Arial"/>
                          <a:cs typeface="Arial"/>
                        </a:defRPr>
                      </a:lvl9pPr>
                    </a:lstStyle>
                    <a:p>
                      <a:pPr algn="ctr"/>
                      <a:r>
                        <a:rPr lang="en-US" sz="1100" b="1" dirty="0">
                          <a:solidFill>
                            <a:schemeClr val="bg1"/>
                          </a:solidFill>
                          <a:latin typeface="+mn-lt"/>
                        </a:rPr>
                        <a:t>2023</a:t>
                      </a:r>
                    </a:p>
                  </a:txBody>
                  <a:tcPr>
                    <a:lnL w="12700" cap="flat" cmpd="sng" algn="ctr">
                      <a:solidFill>
                        <a:schemeClr val="bg1"/>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200" b="1" dirty="0">
                        <a:solidFill>
                          <a:schemeClr val="tx1"/>
                        </a:solidFill>
                      </a:endParaRPr>
                    </a:p>
                  </a:txBody>
                  <a:tcPr/>
                </a:tc>
                <a:tc hMerge="1">
                  <a:txBody>
                    <a:bodyPr/>
                    <a:lstStyle/>
                    <a:p>
                      <a:pPr algn="ctr"/>
                      <a:endParaRPr lang="en-US" sz="1200" b="1" dirty="0">
                        <a:solidFill>
                          <a:schemeClr val="tx1"/>
                        </a:solidFill>
                      </a:endParaRPr>
                    </a:p>
                  </a:txBody>
                  <a:tcPr/>
                </a:tc>
                <a:tc hMerge="1">
                  <a:txBody>
                    <a:bodyPr/>
                    <a:lstStyle/>
                    <a:p>
                      <a:pPr algn="ctr"/>
                      <a:endParaRPr lang="en-US" sz="1200" b="1" dirty="0">
                        <a:solidFill>
                          <a:schemeClr val="tx1"/>
                        </a:solidFill>
                      </a:endParaRPr>
                    </a:p>
                  </a:txBody>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gridSpan="6">
                  <a:txBody>
                    <a:bodyPr/>
                    <a:lstStyle/>
                    <a:p>
                      <a:pPr algn="ctr"/>
                      <a:r>
                        <a:rPr lang="en-US" sz="1100" b="1" dirty="0">
                          <a:solidFill>
                            <a:schemeClr val="bg1"/>
                          </a:solidFill>
                          <a:latin typeface="+mn-lt"/>
                        </a:rPr>
                        <a:t>2024</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300" b="1" dirty="0">
                        <a:solidFill>
                          <a:schemeClr val="bg1"/>
                        </a:solidFill>
                        <a:latin typeface="+mn-lt"/>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tc hMerge="1">
                  <a:txBody>
                    <a:bodyPr/>
                    <a:lstStyle/>
                    <a:p>
                      <a:pPr algn="ctr"/>
                      <a:endParaRPr lang="en-US" sz="1400" b="1" dirty="0">
                        <a:solidFill>
                          <a:schemeClr val="bg1"/>
                        </a:solidFill>
                        <a:latin typeface="+mn-lt"/>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Text" lastClr="000000">
                        <a:lumMod val="50000"/>
                        <a:lumOff val="50000"/>
                      </a:sysClr>
                    </a:solidFill>
                  </a:tcPr>
                </a:tc>
                <a:extLst>
                  <a:ext uri="{0D108BD9-81ED-4DB2-BD59-A6C34878D82A}">
                    <a16:rowId xmlns:a16="http://schemas.microsoft.com/office/drawing/2014/main" val="3760781407"/>
                  </a:ext>
                </a:extLst>
              </a:tr>
              <a:tr h="0">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r"/>
                      <a:r>
                        <a:rPr lang="en-US" sz="1050" b="0" i="1" dirty="0">
                          <a:solidFill>
                            <a:schemeClr val="tx1"/>
                          </a:solidFill>
                        </a:rPr>
                        <a:t>Month</a:t>
                      </a: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Jan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Feb</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Mar</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Apr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May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June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July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Aug</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Sept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Oct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Nov</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Dec</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Jan</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Feb</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Mar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lvl1pPr marL="0" algn="l" defTabSz="914400" rtl="0" eaLnBrk="1" latinLnBrk="0" hangingPunct="1">
                        <a:defRPr sz="1800" kern="1200">
                          <a:solidFill>
                            <a:schemeClr val="dk1"/>
                          </a:solidFill>
                          <a:latin typeface="Calibri" panose="020F0502020204030204"/>
                          <a:ea typeface="Arial"/>
                          <a:cs typeface="Arial"/>
                        </a:defRPr>
                      </a:lvl1pPr>
                      <a:lvl2pPr marL="457200" algn="l" defTabSz="914400" rtl="0" eaLnBrk="1" latinLnBrk="0" hangingPunct="1">
                        <a:defRPr sz="1800" kern="1200">
                          <a:solidFill>
                            <a:schemeClr val="dk1"/>
                          </a:solidFill>
                          <a:latin typeface="Calibri" panose="020F0502020204030204"/>
                          <a:ea typeface="Arial"/>
                          <a:cs typeface="Arial"/>
                        </a:defRPr>
                      </a:lvl2pPr>
                      <a:lvl3pPr marL="914400" algn="l" defTabSz="914400" rtl="0" eaLnBrk="1" latinLnBrk="0" hangingPunct="1">
                        <a:defRPr sz="1800" kern="1200">
                          <a:solidFill>
                            <a:schemeClr val="dk1"/>
                          </a:solidFill>
                          <a:latin typeface="Calibri" panose="020F0502020204030204"/>
                          <a:ea typeface="Arial"/>
                          <a:cs typeface="Arial"/>
                        </a:defRPr>
                      </a:lvl3pPr>
                      <a:lvl4pPr marL="1371600" algn="l" defTabSz="914400" rtl="0" eaLnBrk="1" latinLnBrk="0" hangingPunct="1">
                        <a:defRPr sz="1800" kern="1200">
                          <a:solidFill>
                            <a:schemeClr val="dk1"/>
                          </a:solidFill>
                          <a:latin typeface="Calibri" panose="020F0502020204030204"/>
                          <a:ea typeface="Arial"/>
                          <a:cs typeface="Arial"/>
                        </a:defRPr>
                      </a:lvl4pPr>
                      <a:lvl5pPr marL="1828800" algn="l" defTabSz="914400" rtl="0" eaLnBrk="1" latinLnBrk="0" hangingPunct="1">
                        <a:defRPr sz="1800" kern="1200">
                          <a:solidFill>
                            <a:schemeClr val="dk1"/>
                          </a:solidFill>
                          <a:latin typeface="Calibri" panose="020F0502020204030204"/>
                          <a:ea typeface="Arial"/>
                          <a:cs typeface="Arial"/>
                        </a:defRPr>
                      </a:lvl5pPr>
                      <a:lvl6pPr marL="2286000" algn="l" defTabSz="914400" rtl="0" eaLnBrk="1" latinLnBrk="0" hangingPunct="1">
                        <a:defRPr sz="1800" kern="1200">
                          <a:solidFill>
                            <a:schemeClr val="dk1"/>
                          </a:solidFill>
                          <a:latin typeface="Calibri" panose="020F0502020204030204"/>
                          <a:ea typeface="Arial"/>
                          <a:cs typeface="Arial"/>
                        </a:defRPr>
                      </a:lvl6pPr>
                      <a:lvl7pPr marL="2743200" algn="l" defTabSz="914400" rtl="0" eaLnBrk="1" latinLnBrk="0" hangingPunct="1">
                        <a:defRPr sz="1800" kern="1200">
                          <a:solidFill>
                            <a:schemeClr val="dk1"/>
                          </a:solidFill>
                          <a:latin typeface="Calibri" panose="020F0502020204030204"/>
                          <a:ea typeface="Arial"/>
                          <a:cs typeface="Arial"/>
                        </a:defRPr>
                      </a:lvl7pPr>
                      <a:lvl8pPr marL="3200400" algn="l" defTabSz="914400" rtl="0" eaLnBrk="1" latinLnBrk="0" hangingPunct="1">
                        <a:defRPr sz="1800" kern="1200">
                          <a:solidFill>
                            <a:schemeClr val="dk1"/>
                          </a:solidFill>
                          <a:latin typeface="Calibri" panose="020F0502020204030204"/>
                          <a:ea typeface="Arial"/>
                          <a:cs typeface="Arial"/>
                        </a:defRPr>
                      </a:lvl8pPr>
                      <a:lvl9pPr marL="3657600" algn="l" defTabSz="914400" rtl="0" eaLnBrk="1" latinLnBrk="0" hangingPunct="1">
                        <a:defRPr sz="1800" kern="1200">
                          <a:solidFill>
                            <a:schemeClr val="dk1"/>
                          </a:solidFill>
                          <a:latin typeface="Calibri" panose="020F0502020204030204"/>
                          <a:ea typeface="Arial"/>
                          <a:cs typeface="Arial"/>
                        </a:defRPr>
                      </a:lvl9pPr>
                    </a:lstStyle>
                    <a:p>
                      <a:pPr algn="ctr"/>
                      <a:r>
                        <a:rPr lang="en-US" sz="1050" b="0" dirty="0">
                          <a:solidFill>
                            <a:schemeClr val="tx1"/>
                          </a:solidFill>
                        </a:rPr>
                        <a:t>Apr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May</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tc>
                  <a:txBody>
                    <a:bodyPr/>
                    <a:lstStyle/>
                    <a:p>
                      <a:pPr algn="ctr"/>
                      <a:r>
                        <a:rPr lang="en-US" sz="1050" b="0" dirty="0">
                          <a:solidFill>
                            <a:schemeClr val="tx1"/>
                          </a:solidFill>
                        </a:rPr>
                        <a:t>June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lumMod val="85000"/>
                      </a:sysClr>
                    </a:solidFill>
                  </a:tcPr>
                </a:tc>
                <a:extLst>
                  <a:ext uri="{0D108BD9-81ED-4DB2-BD59-A6C34878D82A}">
                    <a16:rowId xmlns:a16="http://schemas.microsoft.com/office/drawing/2014/main" val="2467366256"/>
                  </a:ext>
                </a:extLst>
              </a:tr>
            </a:tbl>
          </a:graphicData>
        </a:graphic>
      </p:graphicFrame>
      <p:sp>
        <p:nvSpPr>
          <p:cNvPr id="7" name="Rectangle 6">
            <a:extLst>
              <a:ext uri="{FF2B5EF4-FFF2-40B4-BE49-F238E27FC236}">
                <a16:creationId xmlns:a16="http://schemas.microsoft.com/office/drawing/2014/main" id="{04004A23-3062-4C94-A338-D6C53C40F799}"/>
              </a:ext>
            </a:extLst>
          </p:cNvPr>
          <p:cNvSpPr/>
          <p:nvPr/>
        </p:nvSpPr>
        <p:spPr>
          <a:xfrm>
            <a:off x="164126" y="1947351"/>
            <a:ext cx="8834057" cy="4321369"/>
          </a:xfrm>
          <a:prstGeom prst="rect">
            <a:avLst/>
          </a:prstGeom>
          <a:noFill/>
          <a:ln w="19050">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alibri" panose="020F0502020204030204"/>
              <a:cs typeface="Arial"/>
            </a:endParaRPr>
          </a:p>
        </p:txBody>
      </p:sp>
      <p:graphicFrame>
        <p:nvGraphicFramePr>
          <p:cNvPr id="8" name="Table 3">
            <a:extLst>
              <a:ext uri="{FF2B5EF4-FFF2-40B4-BE49-F238E27FC236}">
                <a16:creationId xmlns:a16="http://schemas.microsoft.com/office/drawing/2014/main" id="{63FB23AE-84EB-47EF-8FCE-FA1B7596B691}"/>
              </a:ext>
            </a:extLst>
          </p:cNvPr>
          <p:cNvGraphicFramePr>
            <a:graphicFrameLocks noGrp="1"/>
          </p:cNvGraphicFramePr>
          <p:nvPr/>
        </p:nvGraphicFramePr>
        <p:xfrm>
          <a:off x="643095" y="1865839"/>
          <a:ext cx="8336779" cy="3350051"/>
        </p:xfrm>
        <a:graphic>
          <a:graphicData uri="http://schemas.openxmlformats.org/drawingml/2006/table">
            <a:tbl>
              <a:tblPr firstRow="1" bandRow="1">
                <a:tableStyleId>{5C22544A-7EE6-4342-B048-85BDC9FD1C3A}</a:tableStyleId>
              </a:tblPr>
              <a:tblGrid>
                <a:gridCol w="8336779">
                  <a:extLst>
                    <a:ext uri="{9D8B030D-6E8A-4147-A177-3AD203B41FA5}">
                      <a16:colId xmlns:a16="http://schemas.microsoft.com/office/drawing/2014/main" val="2976352312"/>
                    </a:ext>
                  </a:extLst>
                </a:gridCol>
              </a:tblGrid>
              <a:tr h="877220">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rgbClr val="EB684F"/>
                      </a:solidFill>
                      <a:prstDash val="solid"/>
                      <a:round/>
                      <a:headEnd type="none" w="med" len="med"/>
                      <a:tailEnd type="none" w="med" len="med"/>
                    </a:lnB>
                    <a:noFill/>
                  </a:tcPr>
                </a:tc>
                <a:extLst>
                  <a:ext uri="{0D108BD9-81ED-4DB2-BD59-A6C34878D82A}">
                    <a16:rowId xmlns:a16="http://schemas.microsoft.com/office/drawing/2014/main" val="1174859517"/>
                  </a:ext>
                </a:extLst>
              </a:tr>
              <a:tr h="1274586">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rgbClr val="EB684F"/>
                      </a:solidFill>
                      <a:prstDash val="solid"/>
                      <a:round/>
                      <a:headEnd type="none" w="med" len="med"/>
                      <a:tailEnd type="none" w="med" len="med"/>
                    </a:lnT>
                    <a:lnB w="12700" cap="flat" cmpd="sng" algn="ctr">
                      <a:solidFill>
                        <a:srgbClr val="612A5C"/>
                      </a:solidFill>
                      <a:prstDash val="solid"/>
                      <a:round/>
                      <a:headEnd type="none" w="med" len="med"/>
                      <a:tailEnd type="none" w="med" len="med"/>
                    </a:lnB>
                    <a:noFill/>
                  </a:tcPr>
                </a:tc>
                <a:extLst>
                  <a:ext uri="{0D108BD9-81ED-4DB2-BD59-A6C34878D82A}">
                    <a16:rowId xmlns:a16="http://schemas.microsoft.com/office/drawing/2014/main" val="3031093155"/>
                  </a:ext>
                </a:extLst>
              </a:tr>
              <a:tr h="1198245">
                <a:tc>
                  <a:txBody>
                    <a:bodyPr/>
                    <a:lstStyle/>
                    <a:p>
                      <a:endParaRPr lang="en-US" dirty="0"/>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rgbClr val="612A5C"/>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724429349"/>
                  </a:ext>
                </a:extLst>
              </a:tr>
            </a:tbl>
          </a:graphicData>
        </a:graphic>
      </p:graphicFrame>
      <p:sp>
        <p:nvSpPr>
          <p:cNvPr id="14" name="Oval 13">
            <a:extLst>
              <a:ext uri="{FF2B5EF4-FFF2-40B4-BE49-F238E27FC236}">
                <a16:creationId xmlns:a16="http://schemas.microsoft.com/office/drawing/2014/main" id="{A43FDBAB-BB6D-4F27-AEF4-C48B9A00197D}"/>
              </a:ext>
            </a:extLst>
          </p:cNvPr>
          <p:cNvSpPr/>
          <p:nvPr/>
        </p:nvSpPr>
        <p:spPr>
          <a:xfrm>
            <a:off x="2074070" y="2111057"/>
            <a:ext cx="133356" cy="133356"/>
          </a:xfrm>
          <a:prstGeom prst="ellipse">
            <a:avLst/>
          </a:prstGeom>
          <a:solidFill>
            <a:srgbClr val="FAC090"/>
          </a:solidFill>
          <a:ln w="25400" cap="flat" cmpd="sng" algn="ctr">
            <a:solidFill>
              <a:srgbClr val="EB684F"/>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15" name="Rectangle 14">
            <a:extLst>
              <a:ext uri="{FF2B5EF4-FFF2-40B4-BE49-F238E27FC236}">
                <a16:creationId xmlns:a16="http://schemas.microsoft.com/office/drawing/2014/main" id="{56EB2A17-B07A-49C2-8578-43C42C7EF6ED}"/>
              </a:ext>
            </a:extLst>
          </p:cNvPr>
          <p:cNvSpPr/>
          <p:nvPr/>
        </p:nvSpPr>
        <p:spPr>
          <a:xfrm>
            <a:off x="2171545" y="2029495"/>
            <a:ext cx="4624899" cy="293017"/>
          </a:xfrm>
          <a:prstGeom prst="rect">
            <a:avLst/>
          </a:prstGeom>
          <a:noFill/>
          <a:ln w="25400" cap="flat" cmpd="sng" algn="ctr">
            <a:noFill/>
            <a:prstDash val="solid"/>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a:ln>
                  <a:noFill/>
                </a:ln>
                <a:solidFill>
                  <a:prstClr val="black"/>
                </a:solidFill>
                <a:effectLst/>
                <a:uLnTx/>
                <a:uFillTx/>
                <a:latin typeface="Calibri" panose="020F0502020204030204"/>
                <a:cs typeface="Arial"/>
              </a:rPr>
              <a:t>End of the Medicaid continuous coverage requirement (3/31/2023) </a:t>
            </a:r>
            <a:endParaRPr kumimoji="0" lang="en-US" sz="1000" b="1" i="0" u="none" strike="noStrike" kern="0" cap="none" spc="0" normalizeH="0" baseline="30000" noProof="0" dirty="0">
              <a:ln>
                <a:noFill/>
              </a:ln>
              <a:solidFill>
                <a:prstClr val="black"/>
              </a:solidFill>
              <a:effectLst/>
              <a:uLnTx/>
              <a:uFillTx/>
              <a:latin typeface="Calibri" panose="020F0502020204030204"/>
              <a:cs typeface="Arial"/>
            </a:endParaRPr>
          </a:p>
        </p:txBody>
      </p:sp>
      <p:sp>
        <p:nvSpPr>
          <p:cNvPr id="16" name="Rectangle 15">
            <a:extLst>
              <a:ext uri="{FF2B5EF4-FFF2-40B4-BE49-F238E27FC236}">
                <a16:creationId xmlns:a16="http://schemas.microsoft.com/office/drawing/2014/main" id="{A6F2C324-8573-40EE-9DA2-471F732661D0}"/>
              </a:ext>
            </a:extLst>
          </p:cNvPr>
          <p:cNvSpPr/>
          <p:nvPr/>
        </p:nvSpPr>
        <p:spPr>
          <a:xfrm>
            <a:off x="1223669" y="2320485"/>
            <a:ext cx="7313111" cy="339071"/>
          </a:xfrm>
          <a:prstGeom prst="rect">
            <a:avLst/>
          </a:prstGeom>
          <a:solidFill>
            <a:srgbClr val="FAC0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18145" rtl="0" eaLnBrk="1" fontAlgn="auto" latinLnBrk="0" hangingPunct="1">
              <a:lnSpc>
                <a:spcPct val="100000"/>
              </a:lnSpc>
              <a:spcBef>
                <a:spcPts val="0"/>
              </a:spcBef>
              <a:spcAft>
                <a:spcPts val="0"/>
              </a:spcAft>
              <a:buClrTx/>
              <a:buSzTx/>
              <a:buFontTx/>
              <a:buNone/>
              <a:tabLst/>
              <a:defRPr/>
            </a:pPr>
            <a:r>
              <a:rPr kumimoji="0" lang="en-US" sz="1000" b="0" i="1" u="none" strike="noStrike" kern="0" cap="none" spc="0" normalizeH="0" baseline="0" noProof="0" dirty="0">
                <a:ln>
                  <a:noFill/>
                </a:ln>
                <a:solidFill>
                  <a:prstClr val="black"/>
                </a:solidFill>
                <a:effectLst/>
                <a:uLnTx/>
                <a:uFillTx/>
                <a:latin typeface="Calibri" panose="020F0502020204030204"/>
                <a:cs typeface="Arial"/>
              </a:rPr>
              <a:t>States may</a:t>
            </a:r>
            <a:r>
              <a:rPr kumimoji="0" lang="en-US" sz="1000" b="0" i="1" u="none" strike="noStrike" kern="0" cap="none" spc="0" normalizeH="0" baseline="0" noProof="0" dirty="0">
                <a:ln>
                  <a:noFill/>
                </a:ln>
                <a:solidFill>
                  <a:srgbClr val="FF0000"/>
                </a:solidFill>
                <a:effectLst/>
                <a:uLnTx/>
                <a:uFillTx/>
                <a:latin typeface="Calibri" panose="020F0502020204030204"/>
                <a:cs typeface="Arial"/>
              </a:rPr>
              <a:t> </a:t>
            </a:r>
            <a:r>
              <a:rPr kumimoji="0" lang="en-US" sz="1000" b="0" i="1" u="none" strike="noStrike" kern="0" cap="none" spc="0" normalizeH="0" baseline="0" noProof="0" dirty="0">
                <a:ln>
                  <a:noFill/>
                </a:ln>
                <a:solidFill>
                  <a:prstClr val="black"/>
                </a:solidFill>
                <a:effectLst/>
                <a:uLnTx/>
                <a:uFillTx/>
                <a:latin typeface="Calibri" panose="020F0502020204030204"/>
                <a:cs typeface="Arial"/>
              </a:rPr>
              <a:t>restart Medicaid redetermination process as early as 2/1/2023 for terminations beginning 4/1/2023; </a:t>
            </a:r>
          </a:p>
          <a:p>
            <a:pPr marL="0" marR="0" lvl="0" indent="0" algn="ctr" defTabSz="518145" rtl="0" eaLnBrk="1" fontAlgn="auto" latinLnBrk="0" hangingPunct="1">
              <a:lnSpc>
                <a:spcPct val="100000"/>
              </a:lnSpc>
              <a:spcBef>
                <a:spcPts val="0"/>
              </a:spcBef>
              <a:spcAft>
                <a:spcPts val="0"/>
              </a:spcAft>
              <a:buClrTx/>
              <a:buSzTx/>
              <a:buFontTx/>
              <a:buNone/>
              <a:tabLst/>
              <a:defRPr/>
            </a:pPr>
            <a:r>
              <a:rPr kumimoji="0" lang="en-US" sz="1000" b="0" i="1" u="none" strike="noStrike" kern="0" cap="none" spc="0" normalizeH="0" baseline="0" noProof="0" dirty="0">
                <a:ln>
                  <a:noFill/>
                </a:ln>
                <a:solidFill>
                  <a:prstClr val="black"/>
                </a:solidFill>
                <a:effectLst/>
                <a:uLnTx/>
                <a:uFillTx/>
                <a:latin typeface="Calibri" panose="020F0502020204030204"/>
                <a:cs typeface="Arial"/>
              </a:rPr>
              <a:t>12 months to initiate and 14 months to complete all post-enrollment verifications, redeterminations, and renewals</a:t>
            </a:r>
            <a:endParaRPr kumimoji="0" lang="en-US" sz="1000" b="0" i="1" u="none" strike="noStrike" kern="0" cap="none" spc="0" normalizeH="0" baseline="30000" noProof="0" dirty="0">
              <a:ln>
                <a:noFill/>
              </a:ln>
              <a:solidFill>
                <a:prstClr val="black"/>
              </a:solidFill>
              <a:effectLst/>
              <a:uLnTx/>
              <a:uFillTx/>
              <a:latin typeface="Calibri" panose="020F0502020204030204"/>
              <a:cs typeface="Arial"/>
            </a:endParaRPr>
          </a:p>
        </p:txBody>
      </p:sp>
      <p:cxnSp>
        <p:nvCxnSpPr>
          <p:cNvPr id="17" name="Connector: Elbow 16">
            <a:extLst>
              <a:ext uri="{FF2B5EF4-FFF2-40B4-BE49-F238E27FC236}">
                <a16:creationId xmlns:a16="http://schemas.microsoft.com/office/drawing/2014/main" id="{194D1651-B429-4736-849E-719E58D1FA3A}"/>
              </a:ext>
            </a:extLst>
          </p:cNvPr>
          <p:cNvCxnSpPr>
            <a:cxnSpLocks/>
          </p:cNvCxnSpPr>
          <p:nvPr/>
        </p:nvCxnSpPr>
        <p:spPr bwMode="auto">
          <a:xfrm>
            <a:off x="2524125" y="3225645"/>
            <a:ext cx="997497" cy="183028"/>
          </a:xfrm>
          <a:prstGeom prst="bentConnector3">
            <a:avLst>
              <a:gd name="adj1" fmla="val 31857"/>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Connector: Elbow 17">
            <a:extLst>
              <a:ext uri="{FF2B5EF4-FFF2-40B4-BE49-F238E27FC236}">
                <a16:creationId xmlns:a16="http://schemas.microsoft.com/office/drawing/2014/main" id="{07115DFE-7D67-4AAF-93BF-8624D65142E4}"/>
              </a:ext>
            </a:extLst>
          </p:cNvPr>
          <p:cNvCxnSpPr>
            <a:cxnSpLocks/>
          </p:cNvCxnSpPr>
          <p:nvPr/>
        </p:nvCxnSpPr>
        <p:spPr bwMode="auto">
          <a:xfrm>
            <a:off x="3929334" y="3361438"/>
            <a:ext cx="960337" cy="157735"/>
          </a:xfrm>
          <a:prstGeom prst="bentConnector3">
            <a:avLst>
              <a:gd name="adj1" fmla="val 29915"/>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nector: Elbow 18">
            <a:extLst>
              <a:ext uri="{FF2B5EF4-FFF2-40B4-BE49-F238E27FC236}">
                <a16:creationId xmlns:a16="http://schemas.microsoft.com/office/drawing/2014/main" id="{ABD22B66-FDC5-43D8-891F-C2A6800AB932}"/>
              </a:ext>
            </a:extLst>
          </p:cNvPr>
          <p:cNvCxnSpPr>
            <a:cxnSpLocks/>
          </p:cNvCxnSpPr>
          <p:nvPr/>
        </p:nvCxnSpPr>
        <p:spPr bwMode="auto">
          <a:xfrm>
            <a:off x="926307" y="3098994"/>
            <a:ext cx="1236422" cy="197368"/>
          </a:xfrm>
          <a:prstGeom prst="bentConnector3">
            <a:avLst>
              <a:gd name="adj1" fmla="val 50000"/>
            </a:avLst>
          </a:prstGeom>
          <a:noFill/>
          <a:ln w="28575" cap="flat" cmpd="sng" algn="ctr">
            <a:solidFill>
              <a:schemeClr val="bg1">
                <a:lumMod val="65000"/>
              </a:schemeClr>
            </a:solidFill>
            <a:prstDash val="solid"/>
            <a:miter lim="800000"/>
            <a:headEnd type="none" w="med" len="med"/>
            <a:tailEnd type="triangle"/>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a:extLst>
              <a:ext uri="{FF2B5EF4-FFF2-40B4-BE49-F238E27FC236}">
                <a16:creationId xmlns:a16="http://schemas.microsoft.com/office/drawing/2014/main" id="{DBE1C509-816D-4F96-B71F-80CCE8C9FD88}"/>
              </a:ext>
            </a:extLst>
          </p:cNvPr>
          <p:cNvSpPr/>
          <p:nvPr/>
        </p:nvSpPr>
        <p:spPr bwMode="auto">
          <a:xfrm>
            <a:off x="2171545" y="3060474"/>
            <a:ext cx="1340553" cy="266670"/>
          </a:xfrm>
          <a:prstGeom prst="rect">
            <a:avLst/>
          </a:prstGeom>
          <a:solidFill>
            <a:srgbClr val="E5C1E1"/>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Calibri" panose="020F0502020204030204"/>
                <a:cs typeface="Arial"/>
              </a:rPr>
              <a:t>5.0% Medicaid eFMAP</a:t>
            </a:r>
            <a:br>
              <a:rPr kumimoji="0" lang="en-US" sz="900" b="0" i="0" u="none" strike="noStrike" kern="0" cap="none" spc="0" normalizeH="0" baseline="0" noProof="0" dirty="0">
                <a:ln>
                  <a:noFill/>
                </a:ln>
                <a:solidFill>
                  <a:prstClr val="black"/>
                </a:solidFill>
                <a:effectLst/>
                <a:uLnTx/>
                <a:uFillTx/>
                <a:latin typeface="Calibri" panose="020F0502020204030204"/>
                <a:cs typeface="Arial"/>
              </a:rPr>
            </a:br>
            <a:r>
              <a:rPr kumimoji="0" lang="en-US" sz="900" b="0" i="0" u="none" strike="noStrike" kern="0" cap="none" spc="0" normalizeH="0" baseline="0" noProof="0" dirty="0">
                <a:ln>
                  <a:noFill/>
                </a:ln>
                <a:solidFill>
                  <a:prstClr val="black"/>
                </a:solidFill>
                <a:effectLst/>
                <a:uLnTx/>
                <a:uFillTx/>
                <a:latin typeface="Calibri" panose="020F0502020204030204"/>
                <a:cs typeface="Arial"/>
              </a:rPr>
              <a:t>3.5% CHIP eFMAP</a:t>
            </a:r>
            <a:endParaRPr kumimoji="0" lang="en-US" sz="900" b="0" i="0" u="none" strike="sngStrike" kern="0" cap="none" spc="0" normalizeH="0" baseline="0" noProof="0" dirty="0">
              <a:ln>
                <a:noFill/>
              </a:ln>
              <a:solidFill>
                <a:srgbClr val="FF0000"/>
              </a:solidFill>
              <a:effectLst/>
              <a:uLnTx/>
              <a:uFillTx/>
              <a:latin typeface="Calibri" panose="020F0502020204030204"/>
              <a:cs typeface="Arial"/>
            </a:endParaRPr>
          </a:p>
        </p:txBody>
      </p:sp>
      <p:sp>
        <p:nvSpPr>
          <p:cNvPr id="21" name="Rectangle 20">
            <a:extLst>
              <a:ext uri="{FF2B5EF4-FFF2-40B4-BE49-F238E27FC236}">
                <a16:creationId xmlns:a16="http://schemas.microsoft.com/office/drawing/2014/main" id="{9776307D-6CDF-4657-B865-B95E026E07B3}"/>
              </a:ext>
            </a:extLst>
          </p:cNvPr>
          <p:cNvSpPr/>
          <p:nvPr/>
        </p:nvSpPr>
        <p:spPr bwMode="auto">
          <a:xfrm>
            <a:off x="3541420" y="3193129"/>
            <a:ext cx="1338804" cy="254040"/>
          </a:xfrm>
          <a:prstGeom prst="rect">
            <a:avLst/>
          </a:prstGeom>
          <a:solidFill>
            <a:srgbClr val="E5C1E1"/>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Calibri" panose="020F0502020204030204"/>
                <a:cs typeface="Arial"/>
              </a:rPr>
              <a:t>2.5% Medicaid eFMAP</a:t>
            </a:r>
            <a:br>
              <a:rPr kumimoji="0" lang="en-US" sz="900" b="0" i="0" u="none" strike="noStrike" kern="0" cap="none" spc="0" normalizeH="0" baseline="0" noProof="0" dirty="0">
                <a:ln>
                  <a:noFill/>
                </a:ln>
                <a:solidFill>
                  <a:prstClr val="black"/>
                </a:solidFill>
                <a:effectLst/>
                <a:uLnTx/>
                <a:uFillTx/>
                <a:latin typeface="Calibri" panose="020F0502020204030204"/>
                <a:cs typeface="Arial"/>
              </a:rPr>
            </a:br>
            <a:r>
              <a:rPr kumimoji="0" lang="en-US" sz="900" b="0" i="0" u="none" strike="noStrike" kern="0" cap="none" spc="0" normalizeH="0" baseline="0" noProof="0" dirty="0">
                <a:ln>
                  <a:noFill/>
                </a:ln>
                <a:solidFill>
                  <a:prstClr val="black"/>
                </a:solidFill>
                <a:effectLst/>
                <a:uLnTx/>
                <a:uFillTx/>
                <a:latin typeface="Calibri" panose="020F0502020204030204"/>
                <a:cs typeface="Arial"/>
              </a:rPr>
              <a:t>1.75% CHIP eFMAP</a:t>
            </a:r>
            <a:endParaRPr kumimoji="0" lang="en-US" sz="900" b="0" i="0" u="none" strike="sngStrike" kern="0" cap="none" spc="0" normalizeH="0" baseline="0" noProof="0" dirty="0">
              <a:ln>
                <a:noFill/>
              </a:ln>
              <a:solidFill>
                <a:srgbClr val="FF0000"/>
              </a:solidFill>
              <a:effectLst/>
              <a:uLnTx/>
              <a:uFillTx/>
              <a:latin typeface="Calibri" panose="020F0502020204030204"/>
              <a:cs typeface="Arial"/>
            </a:endParaRPr>
          </a:p>
        </p:txBody>
      </p:sp>
      <p:sp>
        <p:nvSpPr>
          <p:cNvPr id="22" name="Rectangle 21">
            <a:extLst>
              <a:ext uri="{FF2B5EF4-FFF2-40B4-BE49-F238E27FC236}">
                <a16:creationId xmlns:a16="http://schemas.microsoft.com/office/drawing/2014/main" id="{127F3095-F3EB-4A7A-BF01-134FB200ABAF}"/>
              </a:ext>
            </a:extLst>
          </p:cNvPr>
          <p:cNvSpPr/>
          <p:nvPr/>
        </p:nvSpPr>
        <p:spPr bwMode="auto">
          <a:xfrm>
            <a:off x="4907980" y="3308400"/>
            <a:ext cx="1338803" cy="254040"/>
          </a:xfrm>
          <a:prstGeom prst="rect">
            <a:avLst/>
          </a:prstGeom>
          <a:solidFill>
            <a:srgbClr val="E5C1E1"/>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Calibri" panose="020F0502020204030204"/>
                <a:cs typeface="Arial"/>
              </a:rPr>
              <a:t>1.5% Medicaid eFMAP</a:t>
            </a:r>
            <a:br>
              <a:rPr kumimoji="0" lang="en-US" sz="900" b="0" i="0" u="none" strike="noStrike" kern="0" cap="none" spc="0" normalizeH="0" baseline="0" noProof="0" dirty="0">
                <a:ln>
                  <a:noFill/>
                </a:ln>
                <a:solidFill>
                  <a:prstClr val="black"/>
                </a:solidFill>
                <a:effectLst/>
                <a:uLnTx/>
                <a:uFillTx/>
                <a:latin typeface="Calibri" panose="020F0502020204030204"/>
                <a:cs typeface="Arial"/>
              </a:rPr>
            </a:br>
            <a:r>
              <a:rPr kumimoji="0" lang="en-US" sz="900" b="0" i="0" u="none" strike="noStrike" kern="0" cap="none" spc="0" normalizeH="0" baseline="0" noProof="0" dirty="0">
                <a:ln>
                  <a:noFill/>
                </a:ln>
                <a:solidFill>
                  <a:prstClr val="black"/>
                </a:solidFill>
                <a:effectLst/>
                <a:uLnTx/>
                <a:uFillTx/>
                <a:latin typeface="Calibri" panose="020F0502020204030204"/>
                <a:cs typeface="Arial"/>
              </a:rPr>
              <a:t>1.05% CHIP eFMAP</a:t>
            </a:r>
            <a:endParaRPr kumimoji="0" lang="en-US" sz="900" b="0" i="0" u="none" strike="sngStrike" kern="0" cap="none" spc="0" normalizeH="0" baseline="0" noProof="0" dirty="0">
              <a:ln>
                <a:noFill/>
              </a:ln>
              <a:solidFill>
                <a:srgbClr val="FF0000"/>
              </a:solidFill>
              <a:effectLst/>
              <a:uLnTx/>
              <a:uFillTx/>
              <a:latin typeface="Calibri" panose="020F0502020204030204"/>
              <a:cs typeface="Arial"/>
            </a:endParaRPr>
          </a:p>
        </p:txBody>
      </p:sp>
      <p:sp>
        <p:nvSpPr>
          <p:cNvPr id="23" name="Arrow: Left 22">
            <a:extLst>
              <a:ext uri="{FF2B5EF4-FFF2-40B4-BE49-F238E27FC236}">
                <a16:creationId xmlns:a16="http://schemas.microsoft.com/office/drawing/2014/main" id="{0CAE8B5E-27B9-4632-B235-1CD59FEE736E}"/>
              </a:ext>
            </a:extLst>
          </p:cNvPr>
          <p:cNvSpPr/>
          <p:nvPr/>
        </p:nvSpPr>
        <p:spPr bwMode="auto">
          <a:xfrm>
            <a:off x="752475" y="2807921"/>
            <a:ext cx="1387679" cy="506986"/>
          </a:xfrm>
          <a:prstGeom prst="leftArrow">
            <a:avLst/>
          </a:prstGeom>
          <a:solidFill>
            <a:srgbClr val="E5C1E1"/>
          </a:solidFill>
          <a:ln w="25400" cap="flat" cmpd="sng" algn="ctr">
            <a:no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prstClr val="black"/>
                </a:solidFill>
                <a:effectLst/>
                <a:uLnTx/>
                <a:uFillTx/>
                <a:latin typeface="Calibri" panose="020F0502020204030204"/>
                <a:cs typeface="Arial"/>
              </a:rPr>
              <a:t>6.2% Medicaid eFMAP</a:t>
            </a:r>
            <a:br>
              <a:rPr kumimoji="0" lang="en-US" sz="900" b="0" i="0" u="none" strike="noStrike" kern="0" cap="none" spc="0" normalizeH="0" baseline="0" noProof="0" dirty="0">
                <a:ln>
                  <a:noFill/>
                </a:ln>
                <a:solidFill>
                  <a:prstClr val="black"/>
                </a:solidFill>
                <a:effectLst/>
                <a:uLnTx/>
                <a:uFillTx/>
                <a:latin typeface="Calibri" panose="020F0502020204030204"/>
                <a:cs typeface="Arial"/>
              </a:rPr>
            </a:br>
            <a:r>
              <a:rPr kumimoji="0" lang="en-US" sz="900" b="0" i="0" u="none" strike="noStrike" kern="0" cap="none" spc="0" normalizeH="0" baseline="0" noProof="0" dirty="0">
                <a:ln>
                  <a:noFill/>
                </a:ln>
                <a:solidFill>
                  <a:prstClr val="black"/>
                </a:solidFill>
                <a:effectLst/>
                <a:uLnTx/>
                <a:uFillTx/>
                <a:latin typeface="Calibri" panose="020F0502020204030204"/>
                <a:cs typeface="Arial"/>
              </a:rPr>
              <a:t>4.34% CHIP eFMAP</a:t>
            </a:r>
          </a:p>
        </p:txBody>
      </p:sp>
      <p:sp>
        <p:nvSpPr>
          <p:cNvPr id="30" name="Rectangle: Rounded Corners 29">
            <a:extLst>
              <a:ext uri="{FF2B5EF4-FFF2-40B4-BE49-F238E27FC236}">
                <a16:creationId xmlns:a16="http://schemas.microsoft.com/office/drawing/2014/main" id="{168BA4B9-C7C0-40A8-A7C3-2FFBF10BFDFC}"/>
              </a:ext>
            </a:extLst>
          </p:cNvPr>
          <p:cNvSpPr/>
          <p:nvPr/>
        </p:nvSpPr>
        <p:spPr bwMode="auto">
          <a:xfrm>
            <a:off x="2171545" y="3642819"/>
            <a:ext cx="4075238" cy="274320"/>
          </a:xfrm>
          <a:prstGeom prst="roundRect">
            <a:avLst/>
          </a:prstGeom>
          <a:solidFill>
            <a:srgbClr val="F5E7F3"/>
          </a:solidFill>
          <a:ln w="19050">
            <a:solidFill>
              <a:srgbClr val="CD8DC7"/>
            </a:solid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Calibri" panose="020F0502020204030204"/>
                <a:cs typeface="Arial"/>
              </a:rPr>
              <a:t>CAA conditions on eFMAP in effect from 4/1/2023 – 12/31/2023</a:t>
            </a:r>
          </a:p>
        </p:txBody>
      </p:sp>
      <p:sp>
        <p:nvSpPr>
          <p:cNvPr id="31" name="Rectangle 30">
            <a:extLst>
              <a:ext uri="{FF2B5EF4-FFF2-40B4-BE49-F238E27FC236}">
                <a16:creationId xmlns:a16="http://schemas.microsoft.com/office/drawing/2014/main" id="{E3EDE3C0-F091-44AF-9BAD-FEFF40688DF7}"/>
              </a:ext>
            </a:extLst>
          </p:cNvPr>
          <p:cNvSpPr/>
          <p:nvPr/>
        </p:nvSpPr>
        <p:spPr>
          <a:xfrm>
            <a:off x="1560473" y="4052467"/>
            <a:ext cx="7411622" cy="276145"/>
          </a:xfrm>
          <a:prstGeom prst="rect">
            <a:avLst/>
          </a:prstGeom>
          <a:noFill/>
          <a:ln w="25400" cap="flat" cmpd="sng" algn="ctr">
            <a:noFill/>
            <a:prstDash val="solid"/>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cs typeface="Arial"/>
              </a:rPr>
              <a:t>Renewal Redistribution Plan and Systems Readiness Artifacts due 2/1/2023 for states initiating renewals in February, or 2/15 for after</a:t>
            </a:r>
            <a:endParaRPr kumimoji="0" lang="en-US" sz="1000" b="0" i="0" u="none" strike="noStrike" kern="0" cap="none" spc="0" normalizeH="0" baseline="30000" noProof="0" dirty="0">
              <a:ln>
                <a:noFill/>
              </a:ln>
              <a:solidFill>
                <a:prstClr val="black"/>
              </a:solidFill>
              <a:effectLst/>
              <a:uLnTx/>
              <a:uFillTx/>
              <a:latin typeface="Calibri" panose="020F0502020204030204"/>
              <a:cs typeface="Arial"/>
            </a:endParaRPr>
          </a:p>
        </p:txBody>
      </p:sp>
      <p:cxnSp>
        <p:nvCxnSpPr>
          <p:cNvPr id="32" name="Straight Connector 31">
            <a:extLst>
              <a:ext uri="{FF2B5EF4-FFF2-40B4-BE49-F238E27FC236}">
                <a16:creationId xmlns:a16="http://schemas.microsoft.com/office/drawing/2014/main" id="{8A9B8238-3366-4C3B-903A-17F4E3CFF9B1}"/>
              </a:ext>
            </a:extLst>
          </p:cNvPr>
          <p:cNvCxnSpPr>
            <a:cxnSpLocks/>
          </p:cNvCxnSpPr>
          <p:nvPr/>
        </p:nvCxnSpPr>
        <p:spPr bwMode="auto">
          <a:xfrm>
            <a:off x="1300204" y="4187775"/>
            <a:ext cx="278856" cy="0"/>
          </a:xfrm>
          <a:prstGeom prst="line">
            <a:avLst/>
          </a:prstGeom>
          <a:noFill/>
          <a:ln w="12700" cap="flat" cmpd="sng" algn="ctr">
            <a:solidFill>
              <a:schemeClr val="accent1"/>
            </a:solidFill>
            <a:prstDash val="sysDash"/>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Oval 32">
            <a:extLst>
              <a:ext uri="{FF2B5EF4-FFF2-40B4-BE49-F238E27FC236}">
                <a16:creationId xmlns:a16="http://schemas.microsoft.com/office/drawing/2014/main" id="{DA38C7AA-7BD4-4C00-AFF2-236CEB8E7202}"/>
              </a:ext>
            </a:extLst>
          </p:cNvPr>
          <p:cNvSpPr/>
          <p:nvPr/>
        </p:nvSpPr>
        <p:spPr>
          <a:xfrm>
            <a:off x="1231448" y="4121097"/>
            <a:ext cx="133356" cy="133356"/>
          </a:xfrm>
          <a:prstGeom prst="ellipse">
            <a:avLst/>
          </a:prstGeom>
          <a:solidFill>
            <a:srgbClr val="C5D5E9"/>
          </a:solidFill>
          <a:ln w="25400" cap="flat" cmpd="sng" algn="ctr">
            <a:solidFill>
              <a:schemeClr val="accent1"/>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34" name="Oval 33">
            <a:extLst>
              <a:ext uri="{FF2B5EF4-FFF2-40B4-BE49-F238E27FC236}">
                <a16:creationId xmlns:a16="http://schemas.microsoft.com/office/drawing/2014/main" id="{3D6BDF27-CDA0-438D-8BAF-29139F5B07A5}"/>
              </a:ext>
            </a:extLst>
          </p:cNvPr>
          <p:cNvSpPr/>
          <p:nvPr/>
        </p:nvSpPr>
        <p:spPr>
          <a:xfrm>
            <a:off x="1433199" y="4121097"/>
            <a:ext cx="133356" cy="133356"/>
          </a:xfrm>
          <a:prstGeom prst="ellipse">
            <a:avLst/>
          </a:prstGeom>
          <a:solidFill>
            <a:srgbClr val="C5D5E9"/>
          </a:solidFill>
          <a:ln w="25400" cap="flat" cmpd="sng" algn="ctr">
            <a:solidFill>
              <a:schemeClr val="accent1"/>
            </a:solidFill>
            <a:prstDash val="solid"/>
          </a:ln>
          <a:effectLst/>
        </p:spPr>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36" name="Rectangle 35">
            <a:extLst>
              <a:ext uri="{FF2B5EF4-FFF2-40B4-BE49-F238E27FC236}">
                <a16:creationId xmlns:a16="http://schemas.microsoft.com/office/drawing/2014/main" id="{E7729DC1-07E7-44DD-AFFB-EFF45BDED995}"/>
              </a:ext>
            </a:extLst>
          </p:cNvPr>
          <p:cNvSpPr/>
          <p:nvPr/>
        </p:nvSpPr>
        <p:spPr>
          <a:xfrm>
            <a:off x="2247935" y="4367535"/>
            <a:ext cx="6579976" cy="324010"/>
          </a:xfrm>
          <a:prstGeom prst="rect">
            <a:avLst/>
          </a:prstGeom>
          <a:noFill/>
          <a:ln w="25400" cap="flat" cmpd="sng" algn="ctr">
            <a:no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0" cap="none" spc="0" normalizeH="0" baseline="0" noProof="0" dirty="0">
                <a:ln>
                  <a:noFill/>
                </a:ln>
                <a:solidFill>
                  <a:prstClr val="black"/>
                </a:solidFill>
                <a:effectLst/>
                <a:uLnTx/>
                <a:uFillTx/>
                <a:latin typeface="Calibri" panose="020F0502020204030204"/>
                <a:cs typeface="Arial"/>
              </a:rPr>
              <a:t>Baseline Unwinding Data Report due 8</a:t>
            </a:r>
            <a:r>
              <a:rPr kumimoji="0" lang="en-US" sz="1000" b="0" i="0" u="none" strike="noStrike" kern="0" cap="none" spc="0" normalizeH="0" baseline="30000" noProof="0" dirty="0">
                <a:ln>
                  <a:noFill/>
                </a:ln>
                <a:solidFill>
                  <a:prstClr val="black"/>
                </a:solidFill>
                <a:effectLst/>
                <a:uLnTx/>
                <a:uFillTx/>
                <a:latin typeface="Calibri" panose="020F0502020204030204"/>
                <a:cs typeface="Arial"/>
              </a:rPr>
              <a:t>th</a:t>
            </a:r>
            <a:r>
              <a:rPr kumimoji="0" lang="en-US" sz="1000" b="0" i="0" u="none" strike="noStrike" kern="0" cap="none" spc="0" normalizeH="0" baseline="0" noProof="0" dirty="0">
                <a:ln>
                  <a:noFill/>
                </a:ln>
                <a:solidFill>
                  <a:prstClr val="black"/>
                </a:solidFill>
                <a:effectLst/>
                <a:uLnTx/>
                <a:uFillTx/>
                <a:latin typeface="Calibri" panose="020F0502020204030204"/>
                <a:cs typeface="Arial"/>
              </a:rPr>
              <a:t> day of the month in which renewals begin (2/8/2023, 3/8/2023, or 4/8/2023); </a:t>
            </a:r>
            <a:br>
              <a:rPr kumimoji="0" lang="en-US" sz="1000" b="0" i="0" u="none" strike="noStrike" kern="0" cap="none" spc="0" normalizeH="0" baseline="0" noProof="0" dirty="0">
                <a:ln>
                  <a:noFill/>
                </a:ln>
                <a:solidFill>
                  <a:prstClr val="black"/>
                </a:solidFill>
                <a:effectLst/>
                <a:uLnTx/>
                <a:uFillTx/>
                <a:latin typeface="Calibri" panose="020F0502020204030204"/>
                <a:cs typeface="Arial"/>
              </a:rPr>
            </a:br>
            <a:r>
              <a:rPr kumimoji="0" lang="en-US" sz="1000" b="0" i="0" u="none" strike="noStrike" kern="0" cap="none" spc="0" normalizeH="0" baseline="0" noProof="0" dirty="0">
                <a:ln>
                  <a:noFill/>
                </a:ln>
                <a:solidFill>
                  <a:prstClr val="black"/>
                </a:solidFill>
                <a:effectLst/>
                <a:uLnTx/>
                <a:uFillTx/>
                <a:latin typeface="Calibri" panose="020F0502020204030204"/>
                <a:cs typeface="Arial"/>
              </a:rPr>
              <a:t>Monthly Unwinding Data Report due to CMS the 8</a:t>
            </a:r>
            <a:r>
              <a:rPr kumimoji="0" lang="en-US" sz="1000" b="0" i="0" u="none" strike="noStrike" kern="0" cap="none" spc="0" normalizeH="0" baseline="30000" noProof="0" dirty="0">
                <a:ln>
                  <a:noFill/>
                </a:ln>
                <a:solidFill>
                  <a:prstClr val="black"/>
                </a:solidFill>
                <a:effectLst/>
                <a:uLnTx/>
                <a:uFillTx/>
                <a:latin typeface="Calibri" panose="020F0502020204030204"/>
                <a:cs typeface="Arial"/>
              </a:rPr>
              <a:t>th</a:t>
            </a:r>
            <a:r>
              <a:rPr kumimoji="0" lang="en-US" sz="1000" b="0" i="0" u="none" strike="noStrike" kern="0" cap="none" spc="0" normalizeH="0" baseline="0" noProof="0" dirty="0">
                <a:ln>
                  <a:noFill/>
                </a:ln>
                <a:solidFill>
                  <a:prstClr val="black"/>
                </a:solidFill>
                <a:effectLst/>
                <a:uLnTx/>
                <a:uFillTx/>
                <a:latin typeface="Calibri" panose="020F0502020204030204"/>
                <a:cs typeface="Arial"/>
              </a:rPr>
              <a:t> day of each month thereafter through 6/30/2024</a:t>
            </a:r>
          </a:p>
        </p:txBody>
      </p:sp>
      <p:cxnSp>
        <p:nvCxnSpPr>
          <p:cNvPr id="37" name="Straight Connector 36">
            <a:extLst>
              <a:ext uri="{FF2B5EF4-FFF2-40B4-BE49-F238E27FC236}">
                <a16:creationId xmlns:a16="http://schemas.microsoft.com/office/drawing/2014/main" id="{DFFFE1EB-D1F0-4DBE-AF97-B4608F6D3F3A}"/>
              </a:ext>
            </a:extLst>
          </p:cNvPr>
          <p:cNvCxnSpPr>
            <a:cxnSpLocks/>
            <a:endCxn id="39" idx="6"/>
          </p:cNvCxnSpPr>
          <p:nvPr/>
        </p:nvCxnSpPr>
        <p:spPr bwMode="auto">
          <a:xfrm flipV="1">
            <a:off x="1279738" y="4536786"/>
            <a:ext cx="1016802" cy="1019"/>
          </a:xfrm>
          <a:prstGeom prst="line">
            <a:avLst/>
          </a:prstGeom>
          <a:noFill/>
          <a:ln w="12700" cap="flat" cmpd="sng" algn="ctr">
            <a:solidFill>
              <a:schemeClr val="accent1"/>
            </a:solidFill>
            <a:prstDash val="sysDash"/>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8" name="Oval 37">
            <a:extLst>
              <a:ext uri="{FF2B5EF4-FFF2-40B4-BE49-F238E27FC236}">
                <a16:creationId xmlns:a16="http://schemas.microsoft.com/office/drawing/2014/main" id="{9CA9A294-B803-4A4D-A00A-0B930FE48DA3}"/>
              </a:ext>
            </a:extLst>
          </p:cNvPr>
          <p:cNvSpPr/>
          <p:nvPr/>
        </p:nvSpPr>
        <p:spPr>
          <a:xfrm>
            <a:off x="1240129" y="4470108"/>
            <a:ext cx="133356" cy="133356"/>
          </a:xfrm>
          <a:prstGeom prst="ellipse">
            <a:avLst/>
          </a:prstGeom>
          <a:solidFill>
            <a:srgbClr val="C5D5E9"/>
          </a:solidFill>
          <a:ln w="25400" cap="flat" cmpd="sng" algn="ctr">
            <a:solidFill>
              <a:schemeClr val="accent1"/>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39" name="Oval 38">
            <a:extLst>
              <a:ext uri="{FF2B5EF4-FFF2-40B4-BE49-F238E27FC236}">
                <a16:creationId xmlns:a16="http://schemas.microsoft.com/office/drawing/2014/main" id="{3078C71F-D8B5-4AE6-B37C-59C9FFD7D8DC}"/>
              </a:ext>
            </a:extLst>
          </p:cNvPr>
          <p:cNvSpPr/>
          <p:nvPr/>
        </p:nvSpPr>
        <p:spPr>
          <a:xfrm>
            <a:off x="2163184" y="4470108"/>
            <a:ext cx="133356" cy="133356"/>
          </a:xfrm>
          <a:prstGeom prst="ellipse">
            <a:avLst/>
          </a:prstGeom>
          <a:solidFill>
            <a:srgbClr val="C5D5E9"/>
          </a:solidFill>
          <a:ln w="25400" cap="flat" cmpd="sng" algn="ctr">
            <a:solidFill>
              <a:schemeClr val="accent1"/>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40" name="Oval 39">
            <a:extLst>
              <a:ext uri="{FF2B5EF4-FFF2-40B4-BE49-F238E27FC236}">
                <a16:creationId xmlns:a16="http://schemas.microsoft.com/office/drawing/2014/main" id="{DBC3932F-4BE0-4D47-B8D6-92F53CBF5ADC}"/>
              </a:ext>
            </a:extLst>
          </p:cNvPr>
          <p:cNvSpPr/>
          <p:nvPr/>
        </p:nvSpPr>
        <p:spPr>
          <a:xfrm>
            <a:off x="1704433" y="4470108"/>
            <a:ext cx="133356" cy="133356"/>
          </a:xfrm>
          <a:prstGeom prst="ellipse">
            <a:avLst/>
          </a:prstGeom>
          <a:solidFill>
            <a:srgbClr val="C5D5E9"/>
          </a:solidFill>
          <a:ln w="25400" cap="flat" cmpd="sng" algn="ctr">
            <a:solidFill>
              <a:schemeClr val="accent1"/>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0" cap="none" spc="0" normalizeH="0" baseline="0" noProof="0" dirty="0">
              <a:ln>
                <a:noFill/>
              </a:ln>
              <a:solidFill>
                <a:prstClr val="white"/>
              </a:solidFill>
              <a:effectLst/>
              <a:uLnTx/>
              <a:uFillTx/>
              <a:latin typeface="Calibri" panose="020F0502020204030204"/>
              <a:cs typeface="Arial"/>
            </a:endParaRPr>
          </a:p>
        </p:txBody>
      </p:sp>
      <p:sp>
        <p:nvSpPr>
          <p:cNvPr id="11" name="Rectangle 10">
            <a:extLst>
              <a:ext uri="{FF2B5EF4-FFF2-40B4-BE49-F238E27FC236}">
                <a16:creationId xmlns:a16="http://schemas.microsoft.com/office/drawing/2014/main" id="{2D26C322-2DAF-482C-A53A-D3BDEA8E23BB}"/>
              </a:ext>
            </a:extLst>
          </p:cNvPr>
          <p:cNvSpPr/>
          <p:nvPr/>
        </p:nvSpPr>
        <p:spPr bwMode="auto">
          <a:xfrm rot="16200000">
            <a:off x="-179161" y="3101882"/>
            <a:ext cx="1282700" cy="580574"/>
          </a:xfrm>
          <a:prstGeom prst="rect">
            <a:avLst/>
          </a:prstGeom>
          <a:solidFill>
            <a:srgbClr val="612A5C"/>
          </a:solidFill>
          <a:ln>
            <a:no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a:cs typeface="Arial"/>
              </a:rPr>
              <a:t>eFMAP Phase-Out/ Conditions</a:t>
            </a:r>
          </a:p>
        </p:txBody>
      </p:sp>
      <p:sp>
        <p:nvSpPr>
          <p:cNvPr id="53" name="Rectangle: Rounded Corners 52">
            <a:extLst>
              <a:ext uri="{FF2B5EF4-FFF2-40B4-BE49-F238E27FC236}">
                <a16:creationId xmlns:a16="http://schemas.microsoft.com/office/drawing/2014/main" id="{35CA8AA3-F5F0-48FC-BFAD-04869CB6CC27}"/>
              </a:ext>
            </a:extLst>
          </p:cNvPr>
          <p:cNvSpPr/>
          <p:nvPr/>
        </p:nvSpPr>
        <p:spPr bwMode="auto">
          <a:xfrm>
            <a:off x="781049" y="3642820"/>
            <a:ext cx="1352755" cy="274320"/>
          </a:xfrm>
          <a:prstGeom prst="roundRect">
            <a:avLst/>
          </a:prstGeom>
          <a:solidFill>
            <a:srgbClr val="F5E7F3"/>
          </a:solidFill>
          <a:ln w="19050">
            <a:solidFill>
              <a:srgbClr val="CD8DC7"/>
            </a:solid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900" b="0" i="1" u="none" strike="noStrike" kern="1200" cap="none" spc="0" normalizeH="0" baseline="0" noProof="0" dirty="0">
                <a:ln>
                  <a:noFill/>
                </a:ln>
                <a:solidFill>
                  <a:prstClr val="black"/>
                </a:solidFill>
                <a:effectLst/>
                <a:uLnTx/>
                <a:uFillTx/>
                <a:latin typeface="Calibri" panose="020F0502020204030204"/>
                <a:cs typeface="Arial"/>
              </a:rPr>
              <a:t>FFCRA eFMAP conditions until 3/31</a:t>
            </a:r>
          </a:p>
        </p:txBody>
      </p:sp>
      <p:sp>
        <p:nvSpPr>
          <p:cNvPr id="54" name="Rectangle 53">
            <a:extLst>
              <a:ext uri="{FF2B5EF4-FFF2-40B4-BE49-F238E27FC236}">
                <a16:creationId xmlns:a16="http://schemas.microsoft.com/office/drawing/2014/main" id="{9C9133E9-EF9C-401B-8EEA-12A5C175D43D}"/>
              </a:ext>
            </a:extLst>
          </p:cNvPr>
          <p:cNvSpPr/>
          <p:nvPr/>
        </p:nvSpPr>
        <p:spPr>
          <a:xfrm>
            <a:off x="2140154" y="4796255"/>
            <a:ext cx="6808584" cy="324011"/>
          </a:xfrm>
          <a:prstGeom prst="rect">
            <a:avLst/>
          </a:prstGeom>
          <a:solidFill>
            <a:srgbClr val="C5D5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518145" rtl="0" eaLnBrk="1" fontAlgn="auto" latinLnBrk="0" hangingPunct="1">
              <a:lnSpc>
                <a:spcPct val="100000"/>
              </a:lnSpc>
              <a:spcBef>
                <a:spcPts val="0"/>
              </a:spcBef>
              <a:spcAft>
                <a:spcPts val="0"/>
              </a:spcAft>
              <a:buClrTx/>
              <a:buSzTx/>
              <a:buFontTx/>
              <a:buNone/>
              <a:tabLst/>
              <a:defRPr/>
            </a:pPr>
            <a:r>
              <a:rPr kumimoji="0" lang="en-US" sz="1000" b="0" i="1" u="none" strike="noStrike" kern="0" cap="none" spc="0" normalizeH="0" baseline="0" noProof="0" dirty="0">
                <a:ln>
                  <a:noFill/>
                </a:ln>
                <a:solidFill>
                  <a:prstClr val="black"/>
                </a:solidFill>
                <a:effectLst/>
                <a:uLnTx/>
                <a:uFillTx/>
                <a:latin typeface="Calibri" panose="020F0502020204030204"/>
                <a:cs typeface="Arial"/>
              </a:rPr>
              <a:t>CAA monthly reporting requirements in effect 4/1/2023 – 6/30/2024</a:t>
            </a:r>
          </a:p>
        </p:txBody>
      </p:sp>
      <p:sp>
        <p:nvSpPr>
          <p:cNvPr id="55" name="Rectangle 54">
            <a:extLst>
              <a:ext uri="{FF2B5EF4-FFF2-40B4-BE49-F238E27FC236}">
                <a16:creationId xmlns:a16="http://schemas.microsoft.com/office/drawing/2014/main" id="{93079E5E-7C14-4779-83EE-2804F3461373}"/>
              </a:ext>
            </a:extLst>
          </p:cNvPr>
          <p:cNvSpPr/>
          <p:nvPr/>
        </p:nvSpPr>
        <p:spPr bwMode="auto">
          <a:xfrm rot="16200000">
            <a:off x="-69216" y="5452017"/>
            <a:ext cx="1052831" cy="580573"/>
          </a:xfrm>
          <a:prstGeom prst="rect">
            <a:avLst/>
          </a:prstGeom>
          <a:solidFill>
            <a:schemeClr val="tx1">
              <a:lumMod val="50000"/>
              <a:lumOff val="50000"/>
            </a:schemeClr>
          </a:solidFill>
          <a:ln>
            <a:no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a:cs typeface="Arial"/>
              </a:rPr>
              <a:t>Monitoring/ Enforcement</a:t>
            </a:r>
          </a:p>
        </p:txBody>
      </p:sp>
      <p:sp>
        <p:nvSpPr>
          <p:cNvPr id="10" name="Rectangle 9">
            <a:extLst>
              <a:ext uri="{FF2B5EF4-FFF2-40B4-BE49-F238E27FC236}">
                <a16:creationId xmlns:a16="http://schemas.microsoft.com/office/drawing/2014/main" id="{A8A1DBBE-95BA-480E-81CB-9080A47E84E6}"/>
              </a:ext>
            </a:extLst>
          </p:cNvPr>
          <p:cNvSpPr/>
          <p:nvPr/>
        </p:nvSpPr>
        <p:spPr bwMode="auto">
          <a:xfrm rot="16200000">
            <a:off x="-138518" y="4324893"/>
            <a:ext cx="1201424" cy="580573"/>
          </a:xfrm>
          <a:prstGeom prst="rect">
            <a:avLst/>
          </a:prstGeom>
          <a:solidFill>
            <a:schemeClr val="accent1"/>
          </a:solidFill>
          <a:ln>
            <a:no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white"/>
                </a:solidFill>
                <a:effectLst/>
                <a:uLnTx/>
                <a:uFillTx/>
                <a:latin typeface="Calibri" panose="020F0502020204030204"/>
                <a:cs typeface="Arial"/>
              </a:rPr>
              <a:t>Unwinding Reporting</a:t>
            </a:r>
          </a:p>
        </p:txBody>
      </p:sp>
      <p:sp>
        <p:nvSpPr>
          <p:cNvPr id="56" name="Rectangle: Rounded Corners 55">
            <a:extLst>
              <a:ext uri="{FF2B5EF4-FFF2-40B4-BE49-F238E27FC236}">
                <a16:creationId xmlns:a16="http://schemas.microsoft.com/office/drawing/2014/main" id="{6662A702-75B1-4A08-8811-782FC549FB39}"/>
              </a:ext>
            </a:extLst>
          </p:cNvPr>
          <p:cNvSpPr/>
          <p:nvPr/>
        </p:nvSpPr>
        <p:spPr bwMode="auto">
          <a:xfrm>
            <a:off x="2130106" y="5337931"/>
            <a:ext cx="6831942" cy="357507"/>
          </a:xfrm>
          <a:prstGeom prst="roundRect">
            <a:avLst/>
          </a:prstGeom>
          <a:solidFill>
            <a:schemeClr val="bg1">
              <a:lumMod val="95000"/>
            </a:schemeClr>
          </a:solidFill>
          <a:ln w="19050">
            <a:solidFill>
              <a:schemeClr val="tx1">
                <a:lumMod val="50000"/>
                <a:lumOff val="50000"/>
              </a:schemeClr>
            </a:solid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a:ln>
                  <a:noFill/>
                </a:ln>
                <a:solidFill>
                  <a:prstClr val="black"/>
                </a:solidFill>
                <a:effectLst/>
                <a:uLnTx/>
                <a:uFillTx/>
                <a:latin typeface="Calibri" panose="020F0502020204030204"/>
                <a:cs typeface="Arial"/>
              </a:rPr>
              <a:t>States subject to corrective action/other penalties for failure to comply with reporting requirements or any “federal requirements applicable to eligibility redeterminations” from 4/1/2023 – 6/30/2024 </a:t>
            </a:r>
          </a:p>
        </p:txBody>
      </p:sp>
      <p:sp>
        <p:nvSpPr>
          <p:cNvPr id="57" name="Rectangle: Rounded Corners 56">
            <a:extLst>
              <a:ext uri="{FF2B5EF4-FFF2-40B4-BE49-F238E27FC236}">
                <a16:creationId xmlns:a16="http://schemas.microsoft.com/office/drawing/2014/main" id="{9582B24C-40B8-4A2E-A555-ADA2862B8E19}"/>
              </a:ext>
            </a:extLst>
          </p:cNvPr>
          <p:cNvSpPr/>
          <p:nvPr/>
        </p:nvSpPr>
        <p:spPr bwMode="auto">
          <a:xfrm>
            <a:off x="3512098" y="5799971"/>
            <a:ext cx="5449950" cy="336380"/>
          </a:xfrm>
          <a:prstGeom prst="roundRect">
            <a:avLst/>
          </a:prstGeom>
          <a:solidFill>
            <a:schemeClr val="bg1">
              <a:lumMod val="95000"/>
            </a:schemeClr>
          </a:solidFill>
          <a:ln w="19050">
            <a:solidFill>
              <a:schemeClr val="tx1">
                <a:lumMod val="50000"/>
                <a:lumOff val="50000"/>
              </a:schemeClr>
            </a:solidFill>
          </a:ln>
          <a:effectLst/>
        </p:spPr>
        <p:txBody>
          <a:bodyPr lIns="182880" tIns="182880" rIns="182880" bIns="182880"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a:ln>
                  <a:noFill/>
                </a:ln>
                <a:solidFill>
                  <a:prstClr val="black"/>
                </a:solidFill>
                <a:effectLst/>
                <a:uLnTx/>
                <a:uFillTx/>
                <a:latin typeface="Calibri" panose="020F0502020204030204"/>
                <a:cs typeface="Arial"/>
              </a:rPr>
              <a:t>States subject to </a:t>
            </a:r>
            <a:r>
              <a:rPr kumimoji="0" lang="en-US" sz="1000" b="0" i="1" u="sng" strike="noStrike" kern="1200" cap="none" spc="0" normalizeH="0" baseline="0" noProof="0" dirty="0">
                <a:ln>
                  <a:noFill/>
                </a:ln>
                <a:solidFill>
                  <a:prstClr val="black"/>
                </a:solidFill>
                <a:effectLst/>
                <a:uLnTx/>
                <a:uFillTx/>
                <a:latin typeface="Calibri" panose="020F0502020204030204"/>
                <a:cs typeface="Arial"/>
              </a:rPr>
              <a:t>regular</a:t>
            </a:r>
            <a:r>
              <a:rPr kumimoji="0" lang="en-US" sz="1000" b="0" i="1" u="none" strike="noStrike" kern="1200" cap="none" spc="0" normalizeH="0" baseline="0" noProof="0" dirty="0">
                <a:ln>
                  <a:noFill/>
                </a:ln>
                <a:solidFill>
                  <a:prstClr val="black"/>
                </a:solidFill>
                <a:effectLst/>
                <a:uLnTx/>
                <a:uFillTx/>
                <a:latin typeface="Calibri" panose="020F0502020204030204"/>
                <a:cs typeface="Arial"/>
              </a:rPr>
              <a:t> FMAP reduction for failure to report required information from </a:t>
            </a:r>
            <a:br>
              <a:rPr kumimoji="0" lang="en-US" sz="1000" b="0" i="1" u="none" strike="noStrike" kern="1200" cap="none" spc="0" normalizeH="0" baseline="0" noProof="0" dirty="0">
                <a:ln>
                  <a:noFill/>
                </a:ln>
                <a:solidFill>
                  <a:prstClr val="black"/>
                </a:solidFill>
                <a:effectLst/>
                <a:uLnTx/>
                <a:uFillTx/>
                <a:latin typeface="Calibri" panose="020F0502020204030204"/>
                <a:cs typeface="Arial"/>
              </a:rPr>
            </a:br>
            <a:r>
              <a:rPr kumimoji="0" lang="en-US" sz="1000" b="0" i="1" u="none" strike="noStrike" kern="1200" cap="none" spc="0" normalizeH="0" baseline="0" noProof="0" dirty="0">
                <a:ln>
                  <a:noFill/>
                </a:ln>
                <a:solidFill>
                  <a:prstClr val="black"/>
                </a:solidFill>
                <a:effectLst/>
                <a:uLnTx/>
                <a:uFillTx/>
                <a:latin typeface="Calibri" panose="020F0502020204030204"/>
                <a:cs typeface="Arial"/>
              </a:rPr>
              <a:t>7/1/2023 – 6/30/2024</a:t>
            </a:r>
          </a:p>
        </p:txBody>
      </p:sp>
    </p:spTree>
    <p:extLst>
      <p:ext uri="{BB962C8B-B14F-4D97-AF65-F5344CB8AC3E}">
        <p14:creationId xmlns:p14="http://schemas.microsoft.com/office/powerpoint/2010/main" val="755273637"/>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19.02.14"/>
  <p:tag name="AS_TITLE" val="Aspose.Slides for .NET 4.0 Client Profile"/>
  <p:tag name="AS_VERSION" val="19.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s_mlMyo69YlyMQh2mywKx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fZaiH9feTJnxH4uPlNvXD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5tHfVDaqSaf3WYhmnWeTd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X_uFfSNw6qAHHRKJqb322g"/>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anatt Health">
  <a:themeElements>
    <a:clrScheme name="Manatt Health">
      <a:dk1>
        <a:srgbClr val="000000"/>
      </a:dk1>
      <a:lt1>
        <a:srgbClr val="FFFFFF"/>
      </a:lt1>
      <a:dk2>
        <a:srgbClr val="5C5E66"/>
      </a:dk2>
      <a:lt2>
        <a:srgbClr val="386794"/>
      </a:lt2>
      <a:accent1>
        <a:srgbClr val="F0AB00"/>
      </a:accent1>
      <a:accent2>
        <a:srgbClr val="386794"/>
      </a:accent2>
      <a:accent3>
        <a:srgbClr val="7AB800"/>
      </a:accent3>
      <a:accent4>
        <a:srgbClr val="C50084"/>
      </a:accent4>
      <a:accent5>
        <a:srgbClr val="FA6F00"/>
      </a:accent5>
      <a:accent6>
        <a:srgbClr val="0039A6"/>
      </a:accent6>
      <a:hlink>
        <a:srgbClr val="5C5E66"/>
      </a:hlink>
      <a:folHlink>
        <a:srgbClr val="808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solidFill>
        <a:ln>
          <a:noFill/>
        </a:ln>
        <a:effectLst/>
      </a:spPr>
      <a:bodyPr lIns="91440" tIns="91440" rIns="91440" bIns="91440" rtlCol="0" anchor="ctr" anchorCtr="0">
        <a:noAutofit/>
      </a:bodyPr>
      <a:lstStyle>
        <a:defPPr algn="ctr" eaLnBrk="1" hangingPunct="1">
          <a:defRPr sz="1600" b="1" dirty="0">
            <a:solidFill>
              <a:schemeClr val="bg1"/>
            </a:solidFill>
            <a:latin typeface="+mn-lt"/>
          </a:defRPr>
        </a:defPPr>
      </a:lstStyle>
    </a:spDef>
    <a:lnDef>
      <a:spPr bwMode="auto">
        <a:noFill/>
        <a:ln w="12700" cap="flat" cmpd="sng" algn="ctr">
          <a:solidFill>
            <a:schemeClr val="tx1"/>
          </a:solidFill>
          <a:prstDash val="solid"/>
          <a:miter lim="800000"/>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a:spPr>
      <a:bodyPr/>
      <a:lstStyle/>
    </a:lnDef>
    <a:txDef>
      <a:spPr>
        <a:noFill/>
      </a:spPr>
      <a:bodyPr wrap="none" rtlCol="0">
        <a:spAutoFit/>
      </a:bodyPr>
      <a:lstStyle>
        <a:defPPr>
          <a:defRPr dirty="0" smtClean="0">
            <a:latin typeface="+mn-lt"/>
          </a:defRPr>
        </a:defPPr>
      </a:lstStyle>
    </a:txDef>
  </a:objectDefaults>
  <a:extraClrSchemeLst>
    <a:extraClrScheme>
      <a:clrScheme name="Title Page - Internal Presentation 1">
        <a:dk1>
          <a:srgbClr val="000000"/>
        </a:dk1>
        <a:lt1>
          <a:srgbClr val="FFFFFF"/>
        </a:lt1>
        <a:dk2>
          <a:srgbClr val="F0AB00"/>
        </a:dk2>
        <a:lt2>
          <a:srgbClr val="00A8B4"/>
        </a:lt2>
        <a:accent1>
          <a:srgbClr val="7AB800"/>
        </a:accent1>
        <a:accent2>
          <a:srgbClr val="D52B1E"/>
        </a:accent2>
        <a:accent3>
          <a:srgbClr val="FFFFFF"/>
        </a:accent3>
        <a:accent4>
          <a:srgbClr val="000000"/>
        </a:accent4>
        <a:accent5>
          <a:srgbClr val="BED8AA"/>
        </a:accent5>
        <a:accent6>
          <a:srgbClr val="C1261A"/>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2">
        <a:dk1>
          <a:srgbClr val="000000"/>
        </a:dk1>
        <a:lt1>
          <a:srgbClr val="FFFFFF"/>
        </a:lt1>
        <a:dk2>
          <a:srgbClr val="F0AB00"/>
        </a:dk2>
        <a:lt2>
          <a:srgbClr val="00A8B4"/>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3">
        <a:dk1>
          <a:srgbClr val="000000"/>
        </a:dk1>
        <a:lt1>
          <a:srgbClr val="FFFFFF"/>
        </a:lt1>
        <a:dk2>
          <a:srgbClr val="F0AB00"/>
        </a:dk2>
        <a:lt2>
          <a:srgbClr val="215C6E"/>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4">
        <a:dk1>
          <a:srgbClr val="000000"/>
        </a:dk1>
        <a:lt1>
          <a:srgbClr val="FFFFFF"/>
        </a:lt1>
        <a:dk2>
          <a:srgbClr val="F0AB00"/>
        </a:dk2>
        <a:lt2>
          <a:srgbClr val="004157"/>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
      <a:clrScheme name="Title Page - Internal Presentation 5">
        <a:dk1>
          <a:srgbClr val="000000"/>
        </a:dk1>
        <a:lt1>
          <a:srgbClr val="FFFFFF"/>
        </a:lt1>
        <a:dk2>
          <a:srgbClr val="F0AB00"/>
        </a:dk2>
        <a:lt2>
          <a:srgbClr val="0099A5"/>
        </a:lt2>
        <a:accent1>
          <a:srgbClr val="77A140"/>
        </a:accent1>
        <a:accent2>
          <a:srgbClr val="C0311A"/>
        </a:accent2>
        <a:accent3>
          <a:srgbClr val="FFFFFF"/>
        </a:accent3>
        <a:accent4>
          <a:srgbClr val="000000"/>
        </a:accent4>
        <a:accent5>
          <a:srgbClr val="BDCDAF"/>
        </a:accent5>
        <a:accent6>
          <a:srgbClr val="AE2B16"/>
        </a:accent6>
        <a:hlink>
          <a:srgbClr val="666666"/>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p r o p e r t i e s   x m l n s = " h t t p : / / w w w . i m a n a g e . c o m / w o r k / x m l s c h e m a " >  
     < d o c u m e n t i d > M a n a t t ! 4 0 1 9 5 5 0 3 0 . 1 < / d o c u m e n t i d >  
     < s e n d e r i d > K O C O N N O R < / s e n d e r i d >  
     < s e n d e r e m a i l > K O C O N N O R @ M A N A T T . C O M < / s e n d e r e m a i l >  
     < l a s t m o d i f i e d > 2 0 2 3 - 0 2 - 0 6 T 1 1 : 4 0 : 5 3 . 0 0 0 0 0 0 0 - 0 5 : 0 0 < / l a s t m o d i f i e d >  
     < d a t a b a s e > M a n a t t < / d a t a b a s e >  
 < / p r o p e r t i e s > 
</file>

<file path=customXml/itemProps1.xml><?xml version="1.0" encoding="utf-8"?>
<ds:datastoreItem xmlns:ds="http://schemas.openxmlformats.org/officeDocument/2006/customXml" ds:itemID="{68A1F9C2-D972-41F6-9139-2D838AEB7490}">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927</Words>
  <Application>Microsoft Office PowerPoint</Application>
  <PresentationFormat>On-screen Show (4:3)</PresentationFormat>
  <Paragraphs>82</Paragraphs>
  <Slides>2</Slides>
  <Notes>2</Notes>
  <HiddenSlides>0</HiddenSlides>
  <MMClips>0</MMClips>
  <ScaleCrop>false</ScaleCrop>
  <HeadingPairs>
    <vt:vector size="8" baseType="variant">
      <vt:variant>
        <vt:lpstr>Fonts Used</vt:lpstr>
      </vt:variant>
      <vt:variant>
        <vt:i4>12</vt:i4>
      </vt:variant>
      <vt:variant>
        <vt:lpstr>Theme</vt:lpstr>
      </vt:variant>
      <vt:variant>
        <vt:i4>8</vt:i4>
      </vt:variant>
      <vt:variant>
        <vt:lpstr>Embedded OLE Servers</vt:lpstr>
      </vt:variant>
      <vt:variant>
        <vt:i4>1</vt:i4>
      </vt:variant>
      <vt:variant>
        <vt:lpstr>Slide Titles</vt:lpstr>
      </vt:variant>
      <vt:variant>
        <vt:i4>2</vt:i4>
      </vt:variant>
    </vt:vector>
  </HeadingPairs>
  <TitlesOfParts>
    <vt:vector size="23" baseType="lpstr">
      <vt:lpstr>ＭＳ Ｐゴシック</vt:lpstr>
      <vt:lpstr>ＭＳ Ｐゴシック</vt:lpstr>
      <vt:lpstr>Arial</vt:lpstr>
      <vt:lpstr>Arial Unicode MS</vt:lpstr>
      <vt:lpstr>Calibri</vt:lpstr>
      <vt:lpstr>Georgia</vt:lpstr>
      <vt:lpstr>Helvetica Neue</vt:lpstr>
      <vt:lpstr>Helvetica Neue Medium</vt:lpstr>
      <vt:lpstr>Open Sans</vt:lpstr>
      <vt:lpstr>Times New Roman</vt:lpstr>
      <vt:lpstr>Wingdings</vt:lpstr>
      <vt:lpstr>Wingdings 2</vt:lpstr>
      <vt:lpstr>Custom Design</vt:lpstr>
      <vt:lpstr>3_Custom Design</vt:lpstr>
      <vt:lpstr>Manatt Health</vt:lpstr>
      <vt:lpstr>1_Custom Design</vt:lpstr>
      <vt:lpstr>2_Custom Design</vt:lpstr>
      <vt:lpstr>4_Custom Design</vt:lpstr>
      <vt:lpstr>6_Custom Design</vt:lpstr>
      <vt:lpstr>7_Custom Design</vt:lpstr>
      <vt:lpstr>think-cell Slide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1601-01-01T00:00:00Z</dcterms:created>
  <dcterms:modified xsi:type="dcterms:W3CDTF">2023-02-07T21:58:56Z</dcterms:modified>
</cp:coreProperties>
</file>