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93" r:id="rId4"/>
    <p:sldMasterId id="2147483705" r:id="rId5"/>
  </p:sldMasterIdLst>
  <p:notesMasterIdLst>
    <p:notesMasterId r:id="rId14"/>
  </p:notesMasterIdLst>
  <p:sldIdLst>
    <p:sldId id="271" r:id="rId6"/>
    <p:sldId id="258" r:id="rId7"/>
    <p:sldId id="259" r:id="rId8"/>
    <p:sldId id="262" r:id="rId9"/>
    <p:sldId id="265"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766C29-4899-90CE-F4F4-1ED0FCE20BE4}" name="Melissa Morales (GMMB)" initials="" userId="S::Melissa.Morales@gmmb.com::52247f1e-da62-4a9a-8a1f-5b990b7af448" providerId="AD"/>
  <p188:author id="{8210863E-9879-3079-F22D-2DD5986D42FC}" name="Savuto, Michelle" initials="MS" userId="S::MSavuto@manatt.com::5ac92772-8e91-4c0d-a31d-8ab66f6ade11" providerId="AD"/>
  <p188:author id="{75D383D4-EF6B-28EE-8CD8-BE534EE37D52}" name="Gabriela Gomez (GMMB)" initials="GG" userId="S::gabriela.gomez@gmmb.com::bcedb35c-25d5-432c-8652-157a7700fb9a" providerId="AD"/>
  <p188:author id="{C6BEC9FB-ADDF-4E34-0E35-A786E0DC5627}" name="Boozang, Patricia" initials="BP" userId="S::pboozang@manatt.com::dee96ed9-a1e6-44a5-9cc7-ab4ccd763c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95B"/>
    <a:srgbClr val="FFFFFF"/>
    <a:srgbClr val="60280B"/>
    <a:srgbClr val="E9674F"/>
    <a:srgbClr val="215F9A"/>
    <a:srgbClr val="3A3A3A"/>
    <a:srgbClr val="F9C2C2"/>
    <a:srgbClr val="FEF7F7"/>
    <a:srgbClr val="109088"/>
    <a:srgbClr val="18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70" autoAdjust="0"/>
    <p:restoredTop sz="94618"/>
  </p:normalViewPr>
  <p:slideViewPr>
    <p:cSldViewPr snapToGrid="0">
      <p:cViewPr varScale="1">
        <p:scale>
          <a:sx n="70" d="100"/>
          <a:sy n="70"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4B335-337B-4F72-A507-00E3067CEA99}" type="datetimeFigureOut">
              <a:rPr lang="en-US" smtClean="0"/>
              <a:t>10/7/2024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53D85-9BAC-43B8-B1E3-75D1A0EBAF2E}" type="slidenum">
              <a:rPr lang="en-US" smtClean="0"/>
              <a:t>‹#›</a:t>
            </a:fld>
            <a:endParaRPr lang="en-US" dirty="0"/>
          </a:p>
        </p:txBody>
      </p:sp>
    </p:spTree>
    <p:extLst>
      <p:ext uri="{BB962C8B-B14F-4D97-AF65-F5344CB8AC3E}">
        <p14:creationId xmlns:p14="http://schemas.microsoft.com/office/powerpoint/2010/main" val="236482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BC4DA-30C3-4736-AF83-6E0C7A474B88}" type="slidenum">
              <a:rPr lang="en-US" smtClean="0"/>
              <a:t>3</a:t>
            </a:fld>
            <a:endParaRPr lang="en-US"/>
          </a:p>
        </p:txBody>
      </p:sp>
    </p:spTree>
    <p:extLst>
      <p:ext uri="{BB962C8B-B14F-4D97-AF65-F5344CB8AC3E}">
        <p14:creationId xmlns:p14="http://schemas.microsoft.com/office/powerpoint/2010/main" val="212083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53D85-9BAC-43B8-B1E3-75D1A0EBAF2E}" type="slidenum">
              <a:rPr lang="en-US" smtClean="0"/>
              <a:t>4</a:t>
            </a:fld>
            <a:endParaRPr lang="en-US"/>
          </a:p>
        </p:txBody>
      </p:sp>
    </p:spTree>
    <p:extLst>
      <p:ext uri="{BB962C8B-B14F-4D97-AF65-F5344CB8AC3E}">
        <p14:creationId xmlns:p14="http://schemas.microsoft.com/office/powerpoint/2010/main" val="19640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48792-0069-6E37-0CDD-15971AB45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152CE-76DD-9DDB-F8A2-9CACE8E2F75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5F374A4-08A1-3667-821E-C6995A48CD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41A431-FD65-71BC-3754-48F7479054B4}"/>
              </a:ext>
            </a:extLst>
          </p:cNvPr>
          <p:cNvSpPr>
            <a:spLocks noGrp="1"/>
          </p:cNvSpPr>
          <p:nvPr>
            <p:ph type="sldNum" sz="quarter" idx="5"/>
          </p:nvPr>
        </p:nvSpPr>
        <p:spPr/>
        <p:txBody>
          <a:bodyPr/>
          <a:lstStyle/>
          <a:p>
            <a:fld id="{C2A53D85-9BAC-43B8-B1E3-75D1A0EBAF2E}" type="slidenum">
              <a:rPr lang="en-US" smtClean="0"/>
              <a:t>5</a:t>
            </a:fld>
            <a:endParaRPr lang="en-US" dirty="0"/>
          </a:p>
        </p:txBody>
      </p:sp>
    </p:spTree>
    <p:extLst>
      <p:ext uri="{BB962C8B-B14F-4D97-AF65-F5344CB8AC3E}">
        <p14:creationId xmlns:p14="http://schemas.microsoft.com/office/powerpoint/2010/main" val="86397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7BFB7-DE35-B833-0F47-D499984F6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3A161-AE25-3A13-F756-3A08C84C582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81B899-11E5-18BF-775B-A11D7F9A2D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575D61-29C2-EE53-6613-D47F55F3A335}"/>
              </a:ext>
            </a:extLst>
          </p:cNvPr>
          <p:cNvSpPr>
            <a:spLocks noGrp="1"/>
          </p:cNvSpPr>
          <p:nvPr>
            <p:ph type="sldNum" sz="quarter" idx="5"/>
          </p:nvPr>
        </p:nvSpPr>
        <p:spPr/>
        <p:txBody>
          <a:bodyPr/>
          <a:lstStyle/>
          <a:p>
            <a:fld id="{F7FBC4DA-30C3-4736-AF83-6E0C7A474B88}" type="slidenum">
              <a:rPr lang="en-US" smtClean="0"/>
              <a:t>6</a:t>
            </a:fld>
            <a:endParaRPr lang="en-US"/>
          </a:p>
        </p:txBody>
      </p:sp>
    </p:spTree>
    <p:extLst>
      <p:ext uri="{BB962C8B-B14F-4D97-AF65-F5344CB8AC3E}">
        <p14:creationId xmlns:p14="http://schemas.microsoft.com/office/powerpoint/2010/main" val="29403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2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C2A53D85-9BAC-43B8-B1E3-75D1A0EBAF2E}" type="slidenum">
              <a:rPr lang="en-US" smtClean="0"/>
              <a:t>7</a:t>
            </a:fld>
            <a:endParaRPr lang="en-US" dirty="0"/>
          </a:p>
        </p:txBody>
      </p:sp>
    </p:spTree>
    <p:extLst>
      <p:ext uri="{BB962C8B-B14F-4D97-AF65-F5344CB8AC3E}">
        <p14:creationId xmlns:p14="http://schemas.microsoft.com/office/powerpoint/2010/main" val="210341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53D85-9BAC-43B8-B1E3-75D1A0EBAF2E}" type="slidenum">
              <a:rPr lang="en-US" smtClean="0"/>
              <a:t>8</a:t>
            </a:fld>
            <a:endParaRPr lang="en-US" dirty="0"/>
          </a:p>
        </p:txBody>
      </p:sp>
    </p:spTree>
    <p:extLst>
      <p:ext uri="{BB962C8B-B14F-4D97-AF65-F5344CB8AC3E}">
        <p14:creationId xmlns:p14="http://schemas.microsoft.com/office/powerpoint/2010/main" val="24382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43A3-CBA5-7A12-8E6B-33A082977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80AA54-BD67-7AB5-EA11-7832C68BBE5D}"/>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BA8C21-9B6B-A380-4E8B-F12A0371C461}"/>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5" name="Footer Placeholder 4">
            <a:extLst>
              <a:ext uri="{FF2B5EF4-FFF2-40B4-BE49-F238E27FC236}">
                <a16:creationId xmlns:a16="http://schemas.microsoft.com/office/drawing/2014/main" id="{4FD10471-58EE-7A90-38F2-C345DE3A8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6E19E2-E690-CA39-A512-CA420A00DE93}"/>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102475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5E35-0F1B-FB05-40FB-522D89831C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F4AEE4-F791-0345-A024-8AB6BBFBF2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1549A-989A-0079-9E5F-4BC87AAC583D}"/>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5" name="Footer Placeholder 4">
            <a:extLst>
              <a:ext uri="{FF2B5EF4-FFF2-40B4-BE49-F238E27FC236}">
                <a16:creationId xmlns:a16="http://schemas.microsoft.com/office/drawing/2014/main" id="{FA168EEA-FE2C-5FE9-4521-546800022C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D4E0BF-64D6-EBCA-8C39-D60688D56BED}"/>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191812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5741-4BB6-24AA-B59B-1B188B6BBA0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2E1208-2228-7C43-2732-61C70F2B6236}"/>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0698F-319A-1814-3097-3FC5D749DBC8}"/>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5" name="Footer Placeholder 4">
            <a:extLst>
              <a:ext uri="{FF2B5EF4-FFF2-40B4-BE49-F238E27FC236}">
                <a16:creationId xmlns:a16="http://schemas.microsoft.com/office/drawing/2014/main" id="{3A15A6C5-A0F5-2138-4D85-C4E887DCCF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7BCF26-9B41-4301-A173-922D7532F78A}"/>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204127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360234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41374"/>
            <a:ext cx="10972800" cy="1143000"/>
          </a:xfrm>
        </p:spPr>
        <p:txBody>
          <a:bodyPr/>
          <a:lstStyle/>
          <a:p>
            <a:r>
              <a:rPr lang="en-US"/>
              <a:t>Click to edit Master title style</a:t>
            </a:r>
          </a:p>
        </p:txBody>
      </p:sp>
      <p:sp>
        <p:nvSpPr>
          <p:cNvPr id="3" name="Content Placeholder 2"/>
          <p:cNvSpPr>
            <a:spLocks noGrp="1"/>
          </p:cNvSpPr>
          <p:nvPr>
            <p:ph idx="1"/>
          </p:nvPr>
        </p:nvSpPr>
        <p:spPr>
          <a:xfrm>
            <a:off x="609600" y="2154122"/>
            <a:ext cx="10972800" cy="38533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380475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236347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359053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146773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4" name="Footer Placeholder 3"/>
          <p:cNvSpPr>
            <a:spLocks noGrp="1"/>
          </p:cNvSpPr>
          <p:nvPr>
            <p:ph type="ftr" sz="quarter" idx="11"/>
          </p:nvPr>
        </p:nvSpPr>
        <p:spPr>
          <a:xfrm>
            <a:off x="4165600" y="6356355"/>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244783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261625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77563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7F4B-8D80-521E-9197-35DE6EAF8E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C2D7C4-A59F-E1E4-D5A5-7DF475DF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915DC-417F-5220-C8FB-133ED46924B2}"/>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5" name="Footer Placeholder 4">
            <a:extLst>
              <a:ext uri="{FF2B5EF4-FFF2-40B4-BE49-F238E27FC236}">
                <a16:creationId xmlns:a16="http://schemas.microsoft.com/office/drawing/2014/main" id="{619933E9-4A36-3512-15B0-D3499B56BC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2BDE41-46C7-3956-6A0C-886040B7DA42}"/>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4220983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275299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1571660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8D62E2BC-4460-3F4D-88F5-9900B451A8BE}" type="datetimeFigureOut">
              <a:rPr lang="en-US" smtClean="0"/>
              <a:t>10/7/2024</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a:p>
        </p:txBody>
      </p:sp>
    </p:spTree>
    <p:extLst>
      <p:ext uri="{BB962C8B-B14F-4D97-AF65-F5344CB8AC3E}">
        <p14:creationId xmlns:p14="http://schemas.microsoft.com/office/powerpoint/2010/main" val="605920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1" name="Rectangle 10"/>
          <p:cNvSpPr/>
          <p:nvPr userDrawn="1"/>
        </p:nvSpPr>
        <p:spPr bwMode="white">
          <a:xfrm>
            <a:off x="211667" y="154246"/>
            <a:ext cx="11703244" cy="1026026"/>
          </a:xfrm>
          <a:prstGeom prst="rect">
            <a:avLst/>
          </a:prstGeom>
          <a:solidFill>
            <a:schemeClr val="bg1"/>
          </a:solidFill>
          <a:ln w="9525" cap="flat" cmpd="sng" algn="ctr">
            <a:noFill/>
            <a:prstDash val="solid"/>
            <a:round/>
            <a:headEnd type="none" w="med" len="med"/>
            <a:tailEnd type="none" w="med" len="med"/>
          </a:ln>
          <a:effectLst/>
        </p:spPr>
        <p:txBody>
          <a:bodyPr vert="horz" wrap="square" lIns="101847" tIns="50923" rIns="101847" bIns="50923" numCol="1" spcCol="0" rtlCol="0" anchor="ctr" anchorCtr="0" compatLnSpc="1">
            <a:prstTxWarp prst="textNoShape">
              <a:avLst/>
            </a:prstTxWarp>
          </a:bodyPr>
          <a:lstStyle/>
          <a:p>
            <a:pPr algn="ctr"/>
            <a:endParaRPr lang="en-US" sz="1800" b="1" dirty="0">
              <a:solidFill>
                <a:srgbClr val="000000"/>
              </a:solidFill>
              <a:latin typeface="Calibri"/>
            </a:endParaRPr>
          </a:p>
        </p:txBody>
      </p:sp>
      <p:sp>
        <p:nvSpPr>
          <p:cNvPr id="12" name="Rectangle 8"/>
          <p:cNvSpPr>
            <a:spLocks noChangeArrowheads="1"/>
          </p:cNvSpPr>
          <p:nvPr userDrawn="1"/>
        </p:nvSpPr>
        <p:spPr bwMode="auto">
          <a:xfrm>
            <a:off x="609601" y="2333896"/>
            <a:ext cx="10972800" cy="1676400"/>
          </a:xfrm>
          <a:prstGeom prst="rect">
            <a:avLst/>
          </a:prstGeom>
          <a:solidFill>
            <a:schemeClr val="bg2">
              <a:lumMod val="40000"/>
              <a:lumOff val="60000"/>
            </a:schemeClr>
          </a:solidFill>
          <a:ln w="9525">
            <a:noFill/>
            <a:miter lim="800000"/>
          </a:ln>
        </p:spPr>
        <p:txBody>
          <a:bodyPr wrap="none" lIns="101775" tIns="50887" rIns="101775" bIns="50887" anchor="ctr"/>
          <a:lstStyle/>
          <a:p>
            <a:pPr defTabSz="913605" eaLnBrk="1" hangingPunct="1"/>
            <a:endParaRPr lang="en-US" sz="1100" b="1" dirty="0">
              <a:solidFill>
                <a:srgbClr val="000000"/>
              </a:solidFill>
              <a:latin typeface="Arial Unicode MS" pitchFamily="34" charset="-128"/>
              <a:ea typeface="ＭＳ Ｐゴシック"/>
            </a:endParaRPr>
          </a:p>
        </p:txBody>
      </p:sp>
      <p:sp>
        <p:nvSpPr>
          <p:cNvPr id="7" name="Title 1"/>
          <p:cNvSpPr>
            <a:spLocks noGrp="1"/>
          </p:cNvSpPr>
          <p:nvPr userDrawn="1">
            <p:ph type="title"/>
          </p:nvPr>
        </p:nvSpPr>
        <p:spPr>
          <a:xfrm>
            <a:off x="1293093" y="2333896"/>
            <a:ext cx="9605819" cy="1676400"/>
          </a:xfrm>
        </p:spPr>
        <p:txBody>
          <a:bodyPr anchor="ctr" anchorCtr="1">
            <a:normAutofit/>
          </a:bodyPr>
          <a:lstStyle>
            <a:lvl1pPr algn="ctr">
              <a:lnSpc>
                <a:spcPct val="100000"/>
              </a:lnSpc>
              <a:defRPr>
                <a:solidFill>
                  <a:schemeClr val="tx1"/>
                </a:solidFill>
              </a:defRPr>
            </a:lvl1pPr>
          </a:lstStyle>
          <a:p>
            <a:r>
              <a:rPr lang="en-US" dirty="0"/>
              <a:t>Click to edit Master title style</a:t>
            </a:r>
          </a:p>
        </p:txBody>
      </p:sp>
      <p:sp>
        <p:nvSpPr>
          <p:cNvPr id="10" name="Rectangle 7"/>
          <p:cNvSpPr>
            <a:spLocks noChangeArrowheads="1"/>
          </p:cNvSpPr>
          <p:nvPr userDrawn="1"/>
        </p:nvSpPr>
        <p:spPr bwMode="ltGray">
          <a:xfrm>
            <a:off x="609600" y="581296"/>
            <a:ext cx="10972800" cy="5181600"/>
          </a:xfrm>
          <a:prstGeom prst="rect">
            <a:avLst/>
          </a:prstGeom>
          <a:noFill/>
          <a:ln w="88900">
            <a:solidFill>
              <a:schemeClr val="bg2"/>
            </a:solidFill>
            <a:miter lim="800000"/>
          </a:ln>
          <a:effectLst/>
        </p:spPr>
        <p:txBody>
          <a:bodyPr wrap="none" lIns="101775" tIns="50887" rIns="101775" bIns="50887" anchor="ctr"/>
          <a:lstStyle/>
          <a:p>
            <a:pPr defTabSz="913605" eaLnBrk="1" hangingPunct="1">
              <a:defRPr/>
            </a:pPr>
            <a:endParaRPr lang="en-US" sz="1100" b="1" dirty="0">
              <a:solidFill>
                <a:srgbClr val="000000"/>
              </a:solidFill>
              <a:latin typeface="Arial Unicode MS" pitchFamily="34" charset="-128"/>
              <a:ea typeface="ＭＳ Ｐゴシック"/>
            </a:endParaRPr>
          </a:p>
        </p:txBody>
      </p:sp>
    </p:spTree>
    <p:extLst>
      <p:ext uri="{BB962C8B-B14F-4D97-AF65-F5344CB8AC3E}">
        <p14:creationId xmlns:p14="http://schemas.microsoft.com/office/powerpoint/2010/main" val="2996181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48136"/>
          </a:xfrm>
          <a:prstGeom prst="rect">
            <a:avLst/>
          </a:prstGeom>
        </p:spPr>
        <p:txBody>
          <a:bodyPr wrap="square" lIns="0" tIns="0" rIns="0" bIns="0">
            <a:spAutoFit/>
          </a:bodyPr>
          <a:lstStyle>
            <a:lvl1pPr>
              <a:defRPr sz="2912" b="0" i="0">
                <a:solidFill>
                  <a:srgbClr val="60295B"/>
                </a:solidFill>
                <a:latin typeface="Arial"/>
                <a:cs typeface="Arial"/>
              </a:defRPr>
            </a:lvl1pPr>
          </a:lstStyle>
          <a:p>
            <a:endParaRPr/>
          </a:p>
        </p:txBody>
      </p:sp>
      <p:sp>
        <p:nvSpPr>
          <p:cNvPr id="3" name="Holder 3"/>
          <p:cNvSpPr>
            <a:spLocks noGrp="1"/>
          </p:cNvSpPr>
          <p:nvPr>
            <p:ph type="subTitle" idx="4"/>
          </p:nvPr>
        </p:nvSpPr>
        <p:spPr>
          <a:xfrm>
            <a:off x="1828800" y="3840482"/>
            <a:ext cx="8534400" cy="244362"/>
          </a:xfrm>
          <a:prstGeom prst="rect">
            <a:avLst/>
          </a:prstGeom>
        </p:spPr>
        <p:txBody>
          <a:bodyPr wrap="square" lIns="0" tIns="0" rIns="0" bIns="0">
            <a:spAutoFit/>
          </a:bodyPr>
          <a:lstStyle>
            <a:lvl1pPr>
              <a:defRPr sz="1588" b="0" i="0">
                <a:solidFill>
                  <a:srgbClr val="60295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83" b="1" i="0">
                <a:solidFill>
                  <a:srgbClr val="60295B"/>
                </a:solidFill>
                <a:latin typeface="Arial"/>
                <a:cs typeface="Arial"/>
              </a:defRPr>
            </a:lvl1pPr>
          </a:lstStyle>
          <a:p>
            <a:pPr marL="11206">
              <a:spcBef>
                <a:spcPts val="67"/>
              </a:spcBef>
            </a:pPr>
            <a:r>
              <a:rPr lang="en-US"/>
              <a:t>State</a:t>
            </a:r>
            <a:r>
              <a:rPr lang="en-US" spc="-4"/>
              <a:t> </a:t>
            </a:r>
            <a:r>
              <a:rPr lang="en-US"/>
              <a:t>Health &amp; </a:t>
            </a:r>
            <a:r>
              <a:rPr lang="en-US" spc="-9"/>
              <a:t>Value</a:t>
            </a:r>
            <a:r>
              <a:rPr lang="en-US"/>
              <a:t> Strategies Brief Style</a:t>
            </a:r>
            <a:r>
              <a:rPr lang="en-US" spc="-4"/>
              <a:t> </a:t>
            </a:r>
            <a:r>
              <a:rPr lang="en-US" spc="-9"/>
              <a:t>Guide</a:t>
            </a:r>
            <a:endParaRPr lang="en-US" spc="-9"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6" name="Holder 6"/>
          <p:cNvSpPr>
            <a:spLocks noGrp="1"/>
          </p:cNvSpPr>
          <p:nvPr>
            <p:ph type="sldNum" sz="quarter" idx="7"/>
          </p:nvPr>
        </p:nvSpPr>
        <p:spPr/>
        <p:txBody>
          <a:bodyPr lIns="0" tIns="0" rIns="0" bIns="0"/>
          <a:lstStyle>
            <a:lvl1pPr>
              <a:defRPr sz="1059" b="1" i="0">
                <a:solidFill>
                  <a:schemeClr val="tx1"/>
                </a:solidFill>
                <a:latin typeface="Arial"/>
                <a:cs typeface="Arial"/>
              </a:defRPr>
            </a:lvl1pPr>
          </a:lstStyle>
          <a:p>
            <a:pPr marL="11206">
              <a:spcBef>
                <a:spcPts val="63"/>
              </a:spcBef>
            </a:pPr>
            <a:fld id="{81D60167-4931-47E6-BA6A-407CBD079E47}" type="slidenum">
              <a:rPr lang="en-US" spc="-23" smtClean="0"/>
              <a:pPr marL="11206">
                <a:spcBef>
                  <a:spcPts val="63"/>
                </a:spcBef>
              </a:pPr>
              <a:t>‹#›</a:t>
            </a:fld>
            <a:endParaRPr lang="en-US" spc="-23" dirty="0"/>
          </a:p>
        </p:txBody>
      </p:sp>
    </p:spTree>
    <p:extLst>
      <p:ext uri="{BB962C8B-B14F-4D97-AF65-F5344CB8AC3E}">
        <p14:creationId xmlns:p14="http://schemas.microsoft.com/office/powerpoint/2010/main" val="1857183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7146" y="873571"/>
            <a:ext cx="10957713" cy="448136"/>
          </a:xfrm>
        </p:spPr>
        <p:txBody>
          <a:bodyPr lIns="0" tIns="0" rIns="0" bIns="0"/>
          <a:lstStyle>
            <a:lvl1pPr>
              <a:defRPr sz="2912" b="0" i="0">
                <a:solidFill>
                  <a:srgbClr val="60295B"/>
                </a:solidFill>
                <a:latin typeface="Arial"/>
                <a:cs typeface="Arial"/>
              </a:defRPr>
            </a:lvl1pPr>
          </a:lstStyle>
          <a:p>
            <a:endParaRPr/>
          </a:p>
        </p:txBody>
      </p:sp>
      <p:sp>
        <p:nvSpPr>
          <p:cNvPr id="3" name="Holder 3"/>
          <p:cNvSpPr>
            <a:spLocks noGrp="1"/>
          </p:cNvSpPr>
          <p:nvPr>
            <p:ph type="body" idx="1"/>
          </p:nvPr>
        </p:nvSpPr>
        <p:spPr>
          <a:xfrm>
            <a:off x="627458" y="1686014"/>
            <a:ext cx="10880436" cy="244362"/>
          </a:xfrm>
        </p:spPr>
        <p:txBody>
          <a:bodyPr lIns="0" tIns="0" rIns="0" bIns="0"/>
          <a:lstStyle>
            <a:lvl1pPr>
              <a:defRPr sz="1588" b="0" i="0">
                <a:solidFill>
                  <a:srgbClr val="60295B"/>
                </a:solidFill>
                <a:latin typeface="Arial"/>
                <a:cs typeface="Arial"/>
              </a:defRPr>
            </a:lvl1pPr>
          </a:lstStyle>
          <a:p>
            <a:endParaRPr/>
          </a:p>
        </p:txBody>
      </p:sp>
      <p:sp>
        <p:nvSpPr>
          <p:cNvPr id="7" name="Date Placeholder 6">
            <a:extLst>
              <a:ext uri="{FF2B5EF4-FFF2-40B4-BE49-F238E27FC236}">
                <a16:creationId xmlns:a16="http://schemas.microsoft.com/office/drawing/2014/main" id="{066D6FB3-5A36-9EF8-78D0-5EF43715FF51}"/>
              </a:ext>
            </a:extLst>
          </p:cNvPr>
          <p:cNvSpPr>
            <a:spLocks noGrp="1"/>
          </p:cNvSpPr>
          <p:nvPr>
            <p:ph type="dt" sz="half" idx="10"/>
          </p:nvPr>
        </p:nvSpPr>
        <p:spPr/>
        <p:txBody>
          <a:bodyPr/>
          <a:lstStyle/>
          <a:p>
            <a:fld id="{1D8BD707-D9CF-40AE-B4C6-C98DA3205C09}" type="datetimeFigureOut">
              <a:rPr lang="en-US" smtClean="0"/>
              <a:t>10/7/2024</a:t>
            </a:fld>
            <a:endParaRPr lang="en-US"/>
          </a:p>
        </p:txBody>
      </p:sp>
      <p:sp>
        <p:nvSpPr>
          <p:cNvPr id="8" name="Footer Placeholder 7">
            <a:extLst>
              <a:ext uri="{FF2B5EF4-FFF2-40B4-BE49-F238E27FC236}">
                <a16:creationId xmlns:a16="http://schemas.microsoft.com/office/drawing/2014/main" id="{2526BD6A-DB54-BE8F-1509-A106A5C496DA}"/>
              </a:ext>
            </a:extLst>
          </p:cNvPr>
          <p:cNvSpPr>
            <a:spLocks noGrp="1"/>
          </p:cNvSpPr>
          <p:nvPr>
            <p:ph type="ftr" sz="quarter" idx="11"/>
          </p:nvPr>
        </p:nvSpPr>
        <p:spPr>
          <a:xfrm>
            <a:off x="404094" y="6516000"/>
            <a:ext cx="2687204" cy="135871"/>
          </a:xfrm>
        </p:spPr>
        <p:txBody>
          <a:bodyPr/>
          <a:lstStyle/>
          <a:p>
            <a:pPr marL="11206">
              <a:spcBef>
                <a:spcPts val="67"/>
              </a:spcBef>
            </a:pPr>
            <a:r>
              <a:rPr lang="en-US"/>
              <a:t>State</a:t>
            </a:r>
            <a:r>
              <a:rPr lang="en-US" spc="-4"/>
              <a:t> </a:t>
            </a:r>
            <a:r>
              <a:rPr lang="en-US"/>
              <a:t>Health &amp; </a:t>
            </a:r>
            <a:r>
              <a:rPr lang="en-US" spc="-9"/>
              <a:t>Value</a:t>
            </a:r>
            <a:r>
              <a:rPr lang="en-US"/>
              <a:t> Strategies Brief Style</a:t>
            </a:r>
            <a:r>
              <a:rPr lang="en-US" spc="-4"/>
              <a:t> </a:t>
            </a:r>
            <a:r>
              <a:rPr lang="en-US" spc="-9"/>
              <a:t>Guide</a:t>
            </a:r>
            <a:endParaRPr lang="en-US" spc="-9" dirty="0"/>
          </a:p>
        </p:txBody>
      </p:sp>
      <p:sp>
        <p:nvSpPr>
          <p:cNvPr id="9" name="Slide Number Placeholder 8">
            <a:extLst>
              <a:ext uri="{FF2B5EF4-FFF2-40B4-BE49-F238E27FC236}">
                <a16:creationId xmlns:a16="http://schemas.microsoft.com/office/drawing/2014/main" id="{0BA7BE9E-75AF-2F46-4383-7C029DA4A690}"/>
              </a:ext>
            </a:extLst>
          </p:cNvPr>
          <p:cNvSpPr>
            <a:spLocks noGrp="1"/>
          </p:cNvSpPr>
          <p:nvPr>
            <p:ph type="sldNum" sz="quarter" idx="12"/>
          </p:nvPr>
        </p:nvSpPr>
        <p:spPr>
          <a:xfrm>
            <a:off x="8562757" y="6516000"/>
            <a:ext cx="211859" cy="162993"/>
          </a:xfrm>
        </p:spPr>
        <p:txBody>
          <a:bodyPr/>
          <a:lstStyle/>
          <a:p>
            <a:pPr marL="11206">
              <a:spcBef>
                <a:spcPts val="63"/>
              </a:spcBef>
            </a:pPr>
            <a:fld id="{81D60167-4931-47E6-BA6A-407CBD079E47}" type="slidenum">
              <a:rPr lang="en-US" spc="-23" smtClean="0"/>
              <a:pPr marL="11206">
                <a:spcBef>
                  <a:spcPts val="63"/>
                </a:spcBef>
              </a:pPr>
              <a:t>‹#›</a:t>
            </a:fld>
            <a:endParaRPr lang="en-US" spc="-23" dirty="0"/>
          </a:p>
        </p:txBody>
      </p:sp>
    </p:spTree>
    <p:extLst>
      <p:ext uri="{BB962C8B-B14F-4D97-AF65-F5344CB8AC3E}">
        <p14:creationId xmlns:p14="http://schemas.microsoft.com/office/powerpoint/2010/main" val="2888158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7146" y="873571"/>
            <a:ext cx="10957713" cy="448136"/>
          </a:xfrm>
        </p:spPr>
        <p:txBody>
          <a:bodyPr lIns="0" tIns="0" rIns="0" bIns="0"/>
          <a:lstStyle>
            <a:lvl1pPr>
              <a:defRPr sz="2912" b="0" i="0">
                <a:solidFill>
                  <a:srgbClr val="60295B"/>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96243" y="2183074"/>
            <a:ext cx="451273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883" b="1" i="0">
                <a:solidFill>
                  <a:srgbClr val="60295B"/>
                </a:solidFill>
                <a:latin typeface="Arial"/>
                <a:cs typeface="Arial"/>
              </a:defRPr>
            </a:lvl1pPr>
          </a:lstStyle>
          <a:p>
            <a:pPr marL="11206">
              <a:spcBef>
                <a:spcPts val="67"/>
              </a:spcBef>
            </a:pPr>
            <a:r>
              <a:rPr lang="en-US"/>
              <a:t>State</a:t>
            </a:r>
            <a:r>
              <a:rPr lang="en-US" spc="-4"/>
              <a:t> </a:t>
            </a:r>
            <a:r>
              <a:rPr lang="en-US"/>
              <a:t>Health &amp; </a:t>
            </a:r>
            <a:r>
              <a:rPr lang="en-US" spc="-9"/>
              <a:t>Value</a:t>
            </a:r>
            <a:r>
              <a:rPr lang="en-US"/>
              <a:t> Strategies Brief Style</a:t>
            </a:r>
            <a:r>
              <a:rPr lang="en-US" spc="-4"/>
              <a:t> </a:t>
            </a:r>
            <a:r>
              <a:rPr lang="en-US" spc="-9"/>
              <a:t>Guide</a:t>
            </a:r>
            <a:endParaRPr lang="en-US" spc="-9"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7" name="Holder 7"/>
          <p:cNvSpPr>
            <a:spLocks noGrp="1"/>
          </p:cNvSpPr>
          <p:nvPr>
            <p:ph type="sldNum" sz="quarter" idx="7"/>
          </p:nvPr>
        </p:nvSpPr>
        <p:spPr/>
        <p:txBody>
          <a:bodyPr lIns="0" tIns="0" rIns="0" bIns="0"/>
          <a:lstStyle>
            <a:lvl1pPr>
              <a:defRPr sz="1059" b="1" i="0">
                <a:solidFill>
                  <a:schemeClr val="tx1"/>
                </a:solidFill>
                <a:latin typeface="Arial"/>
                <a:cs typeface="Arial"/>
              </a:defRPr>
            </a:lvl1pPr>
          </a:lstStyle>
          <a:p>
            <a:pPr marL="11206">
              <a:spcBef>
                <a:spcPts val="63"/>
              </a:spcBef>
            </a:pPr>
            <a:fld id="{81D60167-4931-47E6-BA6A-407CBD079E47}" type="slidenum">
              <a:rPr lang="en-US" spc="-23" smtClean="0"/>
              <a:pPr marL="11206">
                <a:spcBef>
                  <a:spcPts val="63"/>
                </a:spcBef>
              </a:pPr>
              <a:t>‹#›</a:t>
            </a:fld>
            <a:endParaRPr lang="en-US" spc="-23" dirty="0"/>
          </a:p>
        </p:txBody>
      </p:sp>
    </p:spTree>
    <p:extLst>
      <p:ext uri="{BB962C8B-B14F-4D97-AF65-F5344CB8AC3E}">
        <p14:creationId xmlns:p14="http://schemas.microsoft.com/office/powerpoint/2010/main" val="2416199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4"/>
            <a:ext cx="12192000" cy="5647765"/>
          </a:xfrm>
          <a:custGeom>
            <a:avLst/>
            <a:gdLst/>
            <a:ahLst/>
            <a:cxnLst/>
            <a:rect l="l" t="t" r="r" b="b"/>
            <a:pathLst>
              <a:path w="10058400" h="6400800">
                <a:moveTo>
                  <a:pt x="0" y="6400800"/>
                </a:moveTo>
                <a:lnTo>
                  <a:pt x="10058400" y="6400800"/>
                </a:lnTo>
                <a:lnTo>
                  <a:pt x="10058400" y="0"/>
                </a:lnTo>
                <a:lnTo>
                  <a:pt x="0" y="0"/>
                </a:lnTo>
                <a:lnTo>
                  <a:pt x="0" y="6400800"/>
                </a:lnTo>
                <a:close/>
              </a:path>
            </a:pathLst>
          </a:custGeom>
          <a:solidFill>
            <a:srgbClr val="60295B"/>
          </a:solidFill>
        </p:spPr>
        <p:txBody>
          <a:bodyPr wrap="square" lIns="0" tIns="0" rIns="0" bIns="0" rtlCol="0"/>
          <a:lstStyle/>
          <a:p>
            <a:endParaRPr sz="1588" dirty="0"/>
          </a:p>
        </p:txBody>
      </p:sp>
      <p:sp>
        <p:nvSpPr>
          <p:cNvPr id="17" name="bg object 17"/>
          <p:cNvSpPr/>
          <p:nvPr/>
        </p:nvSpPr>
        <p:spPr>
          <a:xfrm>
            <a:off x="0" y="5647769"/>
            <a:ext cx="12192000" cy="1210235"/>
          </a:xfrm>
          <a:custGeom>
            <a:avLst/>
            <a:gdLst/>
            <a:ahLst/>
            <a:cxnLst/>
            <a:rect l="l" t="t" r="r" b="b"/>
            <a:pathLst>
              <a:path w="10058400" h="1371600">
                <a:moveTo>
                  <a:pt x="10058400" y="0"/>
                </a:moveTo>
                <a:lnTo>
                  <a:pt x="0" y="0"/>
                </a:lnTo>
                <a:lnTo>
                  <a:pt x="0" y="1371600"/>
                </a:lnTo>
                <a:lnTo>
                  <a:pt x="10058400" y="1371600"/>
                </a:lnTo>
                <a:lnTo>
                  <a:pt x="10058400" y="0"/>
                </a:lnTo>
                <a:close/>
              </a:path>
            </a:pathLst>
          </a:custGeom>
          <a:solidFill>
            <a:srgbClr val="E9674F"/>
          </a:solidFill>
        </p:spPr>
        <p:txBody>
          <a:bodyPr wrap="square" lIns="0" tIns="0" rIns="0" bIns="0" rtlCol="0"/>
          <a:lstStyle/>
          <a:p>
            <a:endParaRPr sz="1588"/>
          </a:p>
        </p:txBody>
      </p:sp>
      <p:sp>
        <p:nvSpPr>
          <p:cNvPr id="18" name="bg object 18"/>
          <p:cNvSpPr/>
          <p:nvPr/>
        </p:nvSpPr>
        <p:spPr>
          <a:xfrm>
            <a:off x="808505" y="5647769"/>
            <a:ext cx="11383819" cy="1210235"/>
          </a:xfrm>
          <a:custGeom>
            <a:avLst/>
            <a:gdLst/>
            <a:ahLst/>
            <a:cxnLst/>
            <a:rect l="l" t="t" r="r" b="b"/>
            <a:pathLst>
              <a:path w="9391650" h="1371600">
                <a:moveTo>
                  <a:pt x="1913051" y="0"/>
                </a:moveTo>
                <a:lnTo>
                  <a:pt x="1371600" y="0"/>
                </a:lnTo>
                <a:lnTo>
                  <a:pt x="0" y="1371600"/>
                </a:lnTo>
                <a:lnTo>
                  <a:pt x="541451" y="1371600"/>
                </a:lnTo>
                <a:lnTo>
                  <a:pt x="1913051" y="0"/>
                </a:lnTo>
                <a:close/>
              </a:path>
              <a:path w="9391650" h="1371600">
                <a:moveTo>
                  <a:pt x="2798318" y="0"/>
                </a:moveTo>
                <a:lnTo>
                  <a:pt x="2256866" y="0"/>
                </a:lnTo>
                <a:lnTo>
                  <a:pt x="885266" y="1371600"/>
                </a:lnTo>
                <a:lnTo>
                  <a:pt x="1426718" y="1371600"/>
                </a:lnTo>
                <a:lnTo>
                  <a:pt x="2798318" y="0"/>
                </a:lnTo>
                <a:close/>
              </a:path>
              <a:path w="9391650" h="1371600">
                <a:moveTo>
                  <a:pt x="3683584" y="0"/>
                </a:moveTo>
                <a:lnTo>
                  <a:pt x="3142132" y="0"/>
                </a:lnTo>
                <a:lnTo>
                  <a:pt x="1770545" y="1371600"/>
                </a:lnTo>
                <a:lnTo>
                  <a:pt x="2311997" y="1371600"/>
                </a:lnTo>
                <a:lnTo>
                  <a:pt x="3683584" y="0"/>
                </a:lnTo>
                <a:close/>
              </a:path>
              <a:path w="9391650" h="1371600">
                <a:moveTo>
                  <a:pt x="4568850" y="0"/>
                </a:moveTo>
                <a:lnTo>
                  <a:pt x="4027398" y="0"/>
                </a:lnTo>
                <a:lnTo>
                  <a:pt x="2655798" y="1371600"/>
                </a:lnTo>
                <a:lnTo>
                  <a:pt x="3197250" y="1371600"/>
                </a:lnTo>
                <a:lnTo>
                  <a:pt x="4568850" y="0"/>
                </a:lnTo>
                <a:close/>
              </a:path>
              <a:path w="9391650" h="1371600">
                <a:moveTo>
                  <a:pt x="5454116" y="0"/>
                </a:moveTo>
                <a:lnTo>
                  <a:pt x="4912665" y="0"/>
                </a:lnTo>
                <a:lnTo>
                  <a:pt x="3541064" y="1371600"/>
                </a:lnTo>
                <a:lnTo>
                  <a:pt x="4082516" y="1371600"/>
                </a:lnTo>
                <a:lnTo>
                  <a:pt x="5454116" y="0"/>
                </a:lnTo>
                <a:close/>
              </a:path>
              <a:path w="9391650" h="1371600">
                <a:moveTo>
                  <a:pt x="6339383" y="0"/>
                </a:moveTo>
                <a:lnTo>
                  <a:pt x="5797931" y="0"/>
                </a:lnTo>
                <a:lnTo>
                  <a:pt x="4426343" y="1371600"/>
                </a:lnTo>
                <a:lnTo>
                  <a:pt x="4967795" y="1371600"/>
                </a:lnTo>
                <a:lnTo>
                  <a:pt x="6339383" y="0"/>
                </a:lnTo>
                <a:close/>
              </a:path>
              <a:path w="9391650" h="1371600">
                <a:moveTo>
                  <a:pt x="7273417" y="0"/>
                </a:moveTo>
                <a:lnTo>
                  <a:pt x="7224662" y="0"/>
                </a:lnTo>
                <a:lnTo>
                  <a:pt x="6731965" y="0"/>
                </a:lnTo>
                <a:lnTo>
                  <a:pt x="6683210" y="0"/>
                </a:lnTo>
                <a:lnTo>
                  <a:pt x="5311610" y="1371600"/>
                </a:lnTo>
                <a:lnTo>
                  <a:pt x="5360365" y="1371600"/>
                </a:lnTo>
                <a:lnTo>
                  <a:pt x="5853061" y="1371600"/>
                </a:lnTo>
                <a:lnTo>
                  <a:pt x="5901817" y="1371600"/>
                </a:lnTo>
                <a:lnTo>
                  <a:pt x="7273417" y="0"/>
                </a:lnTo>
                <a:close/>
              </a:path>
              <a:path w="9391650" h="1371600">
                <a:moveTo>
                  <a:pt x="8158683" y="0"/>
                </a:moveTo>
                <a:lnTo>
                  <a:pt x="7617231" y="0"/>
                </a:lnTo>
                <a:lnTo>
                  <a:pt x="6245631" y="1371600"/>
                </a:lnTo>
                <a:lnTo>
                  <a:pt x="6787096" y="1371600"/>
                </a:lnTo>
                <a:lnTo>
                  <a:pt x="8158683" y="0"/>
                </a:lnTo>
                <a:close/>
              </a:path>
              <a:path w="9391650" h="1371600">
                <a:moveTo>
                  <a:pt x="9043949" y="0"/>
                </a:moveTo>
                <a:lnTo>
                  <a:pt x="8502498" y="0"/>
                </a:lnTo>
                <a:lnTo>
                  <a:pt x="7130910" y="1371600"/>
                </a:lnTo>
                <a:lnTo>
                  <a:pt x="7672362" y="1371600"/>
                </a:lnTo>
                <a:lnTo>
                  <a:pt x="9043949" y="0"/>
                </a:lnTo>
                <a:close/>
              </a:path>
              <a:path w="9391650" h="1371600">
                <a:moveTo>
                  <a:pt x="9391383" y="881659"/>
                </a:moveTo>
                <a:lnTo>
                  <a:pt x="8901443" y="1371600"/>
                </a:lnTo>
                <a:lnTo>
                  <a:pt x="9391383" y="1371600"/>
                </a:lnTo>
                <a:lnTo>
                  <a:pt x="9391383" y="881659"/>
                </a:lnTo>
                <a:close/>
              </a:path>
              <a:path w="9391650" h="1371600">
                <a:moveTo>
                  <a:pt x="9391383" y="0"/>
                </a:moveTo>
                <a:lnTo>
                  <a:pt x="9387776" y="0"/>
                </a:lnTo>
                <a:lnTo>
                  <a:pt x="8016176" y="1371600"/>
                </a:lnTo>
                <a:lnTo>
                  <a:pt x="8557628" y="1371600"/>
                </a:lnTo>
                <a:lnTo>
                  <a:pt x="9391383" y="537845"/>
                </a:lnTo>
                <a:lnTo>
                  <a:pt x="9391383" y="0"/>
                </a:lnTo>
                <a:close/>
              </a:path>
            </a:pathLst>
          </a:custGeom>
          <a:solidFill>
            <a:srgbClr val="EB7661"/>
          </a:solidFill>
        </p:spPr>
        <p:txBody>
          <a:bodyPr wrap="square" lIns="0" tIns="0" rIns="0" bIns="0" rtlCol="0"/>
          <a:lstStyle/>
          <a:p>
            <a:endParaRPr sz="1588"/>
          </a:p>
        </p:txBody>
      </p:sp>
      <p:sp>
        <p:nvSpPr>
          <p:cNvPr id="19" name="bg object 19"/>
          <p:cNvSpPr/>
          <p:nvPr/>
        </p:nvSpPr>
        <p:spPr>
          <a:xfrm>
            <a:off x="3076069" y="1124704"/>
            <a:ext cx="0" cy="1049991"/>
          </a:xfrm>
          <a:custGeom>
            <a:avLst/>
            <a:gdLst/>
            <a:ahLst/>
            <a:cxnLst/>
            <a:rect l="l" t="t" r="r" b="b"/>
            <a:pathLst>
              <a:path h="1189989">
                <a:moveTo>
                  <a:pt x="0" y="0"/>
                </a:moveTo>
                <a:lnTo>
                  <a:pt x="0" y="1189647"/>
                </a:lnTo>
              </a:path>
            </a:pathLst>
          </a:custGeom>
          <a:solidFill>
            <a:srgbClr val="FFFFFF"/>
          </a:solidFill>
        </p:spPr>
        <p:txBody>
          <a:bodyPr wrap="square" lIns="0" tIns="0" rIns="0" bIns="0" rtlCol="0"/>
          <a:lstStyle/>
          <a:p>
            <a:endParaRPr sz="1588"/>
          </a:p>
        </p:txBody>
      </p:sp>
      <p:sp>
        <p:nvSpPr>
          <p:cNvPr id="20" name="bg object 20"/>
          <p:cNvSpPr/>
          <p:nvPr/>
        </p:nvSpPr>
        <p:spPr>
          <a:xfrm>
            <a:off x="3076067" y="1124702"/>
            <a:ext cx="0" cy="1049991"/>
          </a:xfrm>
          <a:custGeom>
            <a:avLst/>
            <a:gdLst/>
            <a:ahLst/>
            <a:cxnLst/>
            <a:rect l="l" t="t" r="r" b="b"/>
            <a:pathLst>
              <a:path h="1189989">
                <a:moveTo>
                  <a:pt x="0" y="0"/>
                </a:moveTo>
                <a:lnTo>
                  <a:pt x="0" y="1189647"/>
                </a:lnTo>
              </a:path>
            </a:pathLst>
          </a:custGeom>
          <a:ln w="15659">
            <a:solidFill>
              <a:srgbClr val="FFFFFF"/>
            </a:solidFill>
          </a:ln>
        </p:spPr>
        <p:txBody>
          <a:bodyPr wrap="square" lIns="0" tIns="0" rIns="0" bIns="0" rtlCol="0"/>
          <a:lstStyle/>
          <a:p>
            <a:endParaRPr sz="1588"/>
          </a:p>
        </p:txBody>
      </p:sp>
      <p:sp>
        <p:nvSpPr>
          <p:cNvPr id="21" name="bg object 21"/>
          <p:cNvSpPr/>
          <p:nvPr/>
        </p:nvSpPr>
        <p:spPr>
          <a:xfrm>
            <a:off x="3458373" y="1391292"/>
            <a:ext cx="948267" cy="226359"/>
          </a:xfrm>
          <a:custGeom>
            <a:avLst/>
            <a:gdLst/>
            <a:ahLst/>
            <a:cxnLst/>
            <a:rect l="l" t="t" r="r" b="b"/>
            <a:pathLst>
              <a:path w="782320" h="256539">
                <a:moveTo>
                  <a:pt x="145542" y="86106"/>
                </a:moveTo>
                <a:lnTo>
                  <a:pt x="133756" y="45377"/>
                </a:lnTo>
                <a:lnTo>
                  <a:pt x="129667" y="41630"/>
                </a:lnTo>
                <a:lnTo>
                  <a:pt x="124587" y="36969"/>
                </a:lnTo>
                <a:lnTo>
                  <a:pt x="119265" y="34061"/>
                </a:lnTo>
                <a:lnTo>
                  <a:pt x="119265" y="85839"/>
                </a:lnTo>
                <a:lnTo>
                  <a:pt x="118846" y="97955"/>
                </a:lnTo>
                <a:lnTo>
                  <a:pt x="108521" y="142709"/>
                </a:lnTo>
                <a:lnTo>
                  <a:pt x="81292" y="174383"/>
                </a:lnTo>
                <a:lnTo>
                  <a:pt x="48806" y="182308"/>
                </a:lnTo>
                <a:lnTo>
                  <a:pt x="28879" y="182308"/>
                </a:lnTo>
                <a:lnTo>
                  <a:pt x="51015" y="42214"/>
                </a:lnTo>
                <a:lnTo>
                  <a:pt x="51104" y="41630"/>
                </a:lnTo>
                <a:lnTo>
                  <a:pt x="71043" y="41630"/>
                </a:lnTo>
                <a:lnTo>
                  <a:pt x="81686" y="42214"/>
                </a:lnTo>
                <a:lnTo>
                  <a:pt x="116039" y="64325"/>
                </a:lnTo>
                <a:lnTo>
                  <a:pt x="119265" y="85839"/>
                </a:lnTo>
                <a:lnTo>
                  <a:pt x="119265" y="34061"/>
                </a:lnTo>
                <a:lnTo>
                  <a:pt x="113233" y="30759"/>
                </a:lnTo>
                <a:lnTo>
                  <a:pt x="100088" y="26314"/>
                </a:lnTo>
                <a:lnTo>
                  <a:pt x="85153" y="23647"/>
                </a:lnTo>
                <a:lnTo>
                  <a:pt x="68427" y="22758"/>
                </a:lnTo>
                <a:lnTo>
                  <a:pt x="28003" y="22758"/>
                </a:lnTo>
                <a:lnTo>
                  <a:pt x="0" y="200926"/>
                </a:lnTo>
                <a:lnTo>
                  <a:pt x="44183" y="200926"/>
                </a:lnTo>
                <a:lnTo>
                  <a:pt x="90043" y="192036"/>
                </a:lnTo>
                <a:lnTo>
                  <a:pt x="105752" y="182308"/>
                </a:lnTo>
                <a:lnTo>
                  <a:pt x="112839" y="176631"/>
                </a:lnTo>
                <a:lnTo>
                  <a:pt x="135280" y="143522"/>
                </a:lnTo>
                <a:lnTo>
                  <a:pt x="144907" y="101523"/>
                </a:lnTo>
                <a:lnTo>
                  <a:pt x="145542" y="86106"/>
                </a:lnTo>
                <a:close/>
              </a:path>
              <a:path w="782320" h="256539">
                <a:moveTo>
                  <a:pt x="257263" y="63601"/>
                </a:moveTo>
                <a:lnTo>
                  <a:pt x="252437" y="62395"/>
                </a:lnTo>
                <a:lnTo>
                  <a:pt x="247929" y="61798"/>
                </a:lnTo>
                <a:lnTo>
                  <a:pt x="235229" y="61798"/>
                </a:lnTo>
                <a:lnTo>
                  <a:pt x="202996" y="91008"/>
                </a:lnTo>
                <a:lnTo>
                  <a:pt x="205016" y="64630"/>
                </a:lnTo>
                <a:lnTo>
                  <a:pt x="183362" y="64630"/>
                </a:lnTo>
                <a:lnTo>
                  <a:pt x="161988" y="200926"/>
                </a:lnTo>
                <a:lnTo>
                  <a:pt x="187121" y="200926"/>
                </a:lnTo>
                <a:lnTo>
                  <a:pt x="198361" y="127977"/>
                </a:lnTo>
                <a:lnTo>
                  <a:pt x="202387" y="117894"/>
                </a:lnTo>
                <a:lnTo>
                  <a:pt x="229743" y="84035"/>
                </a:lnTo>
                <a:lnTo>
                  <a:pt x="241477" y="84035"/>
                </a:lnTo>
                <a:lnTo>
                  <a:pt x="245237" y="84467"/>
                </a:lnTo>
                <a:lnTo>
                  <a:pt x="249478" y="85344"/>
                </a:lnTo>
                <a:lnTo>
                  <a:pt x="257263" y="63601"/>
                </a:lnTo>
                <a:close/>
              </a:path>
              <a:path w="782320" h="256539">
                <a:moveTo>
                  <a:pt x="302590" y="64643"/>
                </a:moveTo>
                <a:lnTo>
                  <a:pt x="277469" y="64643"/>
                </a:lnTo>
                <a:lnTo>
                  <a:pt x="256095" y="200926"/>
                </a:lnTo>
                <a:lnTo>
                  <a:pt x="281228" y="200926"/>
                </a:lnTo>
                <a:lnTo>
                  <a:pt x="302590" y="64643"/>
                </a:lnTo>
                <a:close/>
              </a:path>
              <a:path w="782320" h="256539">
                <a:moveTo>
                  <a:pt x="314134" y="9817"/>
                </a:moveTo>
                <a:lnTo>
                  <a:pt x="312699" y="6451"/>
                </a:lnTo>
                <a:lnTo>
                  <a:pt x="306933" y="1282"/>
                </a:lnTo>
                <a:lnTo>
                  <a:pt x="303085" y="0"/>
                </a:lnTo>
                <a:lnTo>
                  <a:pt x="293052" y="0"/>
                </a:lnTo>
                <a:lnTo>
                  <a:pt x="288645" y="1600"/>
                </a:lnTo>
                <a:lnTo>
                  <a:pt x="281330" y="7950"/>
                </a:lnTo>
                <a:lnTo>
                  <a:pt x="279514" y="12052"/>
                </a:lnTo>
                <a:lnTo>
                  <a:pt x="279514" y="21183"/>
                </a:lnTo>
                <a:lnTo>
                  <a:pt x="280936" y="24561"/>
                </a:lnTo>
                <a:lnTo>
                  <a:pt x="286715" y="29718"/>
                </a:lnTo>
                <a:lnTo>
                  <a:pt x="290576" y="31026"/>
                </a:lnTo>
                <a:lnTo>
                  <a:pt x="300570" y="31026"/>
                </a:lnTo>
                <a:lnTo>
                  <a:pt x="305003" y="29425"/>
                </a:lnTo>
                <a:lnTo>
                  <a:pt x="312305" y="23050"/>
                </a:lnTo>
                <a:lnTo>
                  <a:pt x="314134" y="18961"/>
                </a:lnTo>
                <a:lnTo>
                  <a:pt x="314134" y="9817"/>
                </a:lnTo>
                <a:close/>
              </a:path>
              <a:path w="782320" h="256539">
                <a:moveTo>
                  <a:pt x="446112" y="64643"/>
                </a:moveTo>
                <a:lnTo>
                  <a:pt x="418973" y="64643"/>
                </a:lnTo>
                <a:lnTo>
                  <a:pt x="366979" y="180467"/>
                </a:lnTo>
                <a:lnTo>
                  <a:pt x="350837" y="64643"/>
                </a:lnTo>
                <a:lnTo>
                  <a:pt x="323697" y="64643"/>
                </a:lnTo>
                <a:lnTo>
                  <a:pt x="348792" y="200926"/>
                </a:lnTo>
                <a:lnTo>
                  <a:pt x="378828" y="200926"/>
                </a:lnTo>
                <a:lnTo>
                  <a:pt x="446112" y="64643"/>
                </a:lnTo>
                <a:close/>
              </a:path>
              <a:path w="782320" h="256539">
                <a:moveTo>
                  <a:pt x="492010" y="64643"/>
                </a:moveTo>
                <a:lnTo>
                  <a:pt x="466915" y="64643"/>
                </a:lnTo>
                <a:lnTo>
                  <a:pt x="445528" y="200926"/>
                </a:lnTo>
                <a:lnTo>
                  <a:pt x="470649" y="200926"/>
                </a:lnTo>
                <a:lnTo>
                  <a:pt x="492010" y="64643"/>
                </a:lnTo>
                <a:close/>
              </a:path>
              <a:path w="782320" h="256539">
                <a:moveTo>
                  <a:pt x="503555" y="9817"/>
                </a:moveTo>
                <a:lnTo>
                  <a:pt x="502119" y="6451"/>
                </a:lnTo>
                <a:lnTo>
                  <a:pt x="496354" y="1282"/>
                </a:lnTo>
                <a:lnTo>
                  <a:pt x="492506" y="0"/>
                </a:lnTo>
                <a:lnTo>
                  <a:pt x="482473" y="0"/>
                </a:lnTo>
                <a:lnTo>
                  <a:pt x="478066" y="1600"/>
                </a:lnTo>
                <a:lnTo>
                  <a:pt x="470750" y="7950"/>
                </a:lnTo>
                <a:lnTo>
                  <a:pt x="468934" y="12052"/>
                </a:lnTo>
                <a:lnTo>
                  <a:pt x="468934" y="21183"/>
                </a:lnTo>
                <a:lnTo>
                  <a:pt x="470357" y="24561"/>
                </a:lnTo>
                <a:lnTo>
                  <a:pt x="476135" y="29718"/>
                </a:lnTo>
                <a:lnTo>
                  <a:pt x="479996" y="31026"/>
                </a:lnTo>
                <a:lnTo>
                  <a:pt x="489991" y="31026"/>
                </a:lnTo>
                <a:lnTo>
                  <a:pt x="494423" y="29425"/>
                </a:lnTo>
                <a:lnTo>
                  <a:pt x="501726" y="23050"/>
                </a:lnTo>
                <a:lnTo>
                  <a:pt x="503555" y="18961"/>
                </a:lnTo>
                <a:lnTo>
                  <a:pt x="503555" y="9817"/>
                </a:lnTo>
                <a:close/>
              </a:path>
              <a:path w="782320" h="256539">
                <a:moveTo>
                  <a:pt x="633209" y="94373"/>
                </a:moveTo>
                <a:lnTo>
                  <a:pt x="607415" y="62090"/>
                </a:lnTo>
                <a:lnTo>
                  <a:pt x="600290" y="61531"/>
                </a:lnTo>
                <a:lnTo>
                  <a:pt x="593407" y="62001"/>
                </a:lnTo>
                <a:lnTo>
                  <a:pt x="558495" y="83934"/>
                </a:lnTo>
                <a:lnTo>
                  <a:pt x="553250" y="90512"/>
                </a:lnTo>
                <a:lnTo>
                  <a:pt x="555548" y="64655"/>
                </a:lnTo>
                <a:lnTo>
                  <a:pt x="533882" y="64655"/>
                </a:lnTo>
                <a:lnTo>
                  <a:pt x="512521" y="200926"/>
                </a:lnTo>
                <a:lnTo>
                  <a:pt x="537654" y="200926"/>
                </a:lnTo>
                <a:lnTo>
                  <a:pt x="550633" y="117906"/>
                </a:lnTo>
                <a:lnTo>
                  <a:pt x="561759" y="101625"/>
                </a:lnTo>
                <a:lnTo>
                  <a:pt x="572592" y="89979"/>
                </a:lnTo>
                <a:lnTo>
                  <a:pt x="583120" y="82994"/>
                </a:lnTo>
                <a:lnTo>
                  <a:pt x="593369" y="80670"/>
                </a:lnTo>
                <a:lnTo>
                  <a:pt x="602983" y="80670"/>
                </a:lnTo>
                <a:lnTo>
                  <a:pt x="607796" y="86029"/>
                </a:lnTo>
                <a:lnTo>
                  <a:pt x="607796" y="96710"/>
                </a:lnTo>
                <a:lnTo>
                  <a:pt x="607212" y="103949"/>
                </a:lnTo>
                <a:lnTo>
                  <a:pt x="591921" y="200926"/>
                </a:lnTo>
                <a:lnTo>
                  <a:pt x="617054" y="200926"/>
                </a:lnTo>
                <a:lnTo>
                  <a:pt x="632929" y="100596"/>
                </a:lnTo>
                <a:lnTo>
                  <a:pt x="633209" y="97472"/>
                </a:lnTo>
                <a:lnTo>
                  <a:pt x="633209" y="94373"/>
                </a:lnTo>
                <a:close/>
              </a:path>
              <a:path w="782320" h="256539">
                <a:moveTo>
                  <a:pt x="782193" y="72402"/>
                </a:moveTo>
                <a:lnTo>
                  <a:pt x="774293" y="68948"/>
                </a:lnTo>
                <a:lnTo>
                  <a:pt x="766597" y="66319"/>
                </a:lnTo>
                <a:lnTo>
                  <a:pt x="755345" y="63614"/>
                </a:lnTo>
                <a:lnTo>
                  <a:pt x="755345" y="83261"/>
                </a:lnTo>
                <a:lnTo>
                  <a:pt x="743191" y="158000"/>
                </a:lnTo>
                <a:lnTo>
                  <a:pt x="719137" y="180784"/>
                </a:lnTo>
                <a:lnTo>
                  <a:pt x="718947" y="180784"/>
                </a:lnTo>
                <a:lnTo>
                  <a:pt x="712990" y="182816"/>
                </a:lnTo>
                <a:lnTo>
                  <a:pt x="706247" y="182816"/>
                </a:lnTo>
                <a:lnTo>
                  <a:pt x="696277" y="180949"/>
                </a:lnTo>
                <a:lnTo>
                  <a:pt x="689152" y="175323"/>
                </a:lnTo>
                <a:lnTo>
                  <a:pt x="684872" y="165950"/>
                </a:lnTo>
                <a:lnTo>
                  <a:pt x="683450" y="152831"/>
                </a:lnTo>
                <a:lnTo>
                  <a:pt x="683793" y="144094"/>
                </a:lnTo>
                <a:lnTo>
                  <a:pt x="695960" y="103111"/>
                </a:lnTo>
                <a:lnTo>
                  <a:pt x="726821" y="80581"/>
                </a:lnTo>
                <a:lnTo>
                  <a:pt x="735126" y="79908"/>
                </a:lnTo>
                <a:lnTo>
                  <a:pt x="742442" y="79908"/>
                </a:lnTo>
                <a:lnTo>
                  <a:pt x="749160" y="81026"/>
                </a:lnTo>
                <a:lnTo>
                  <a:pt x="755345" y="83261"/>
                </a:lnTo>
                <a:lnTo>
                  <a:pt x="755345" y="63614"/>
                </a:lnTo>
                <a:lnTo>
                  <a:pt x="751573" y="62699"/>
                </a:lnTo>
                <a:lnTo>
                  <a:pt x="743686" y="61798"/>
                </a:lnTo>
                <a:lnTo>
                  <a:pt x="735406" y="61798"/>
                </a:lnTo>
                <a:lnTo>
                  <a:pt x="722147" y="62699"/>
                </a:lnTo>
                <a:lnTo>
                  <a:pt x="722528" y="62699"/>
                </a:lnTo>
                <a:lnTo>
                  <a:pt x="711085" y="65252"/>
                </a:lnTo>
                <a:lnTo>
                  <a:pt x="675970" y="91211"/>
                </a:lnTo>
                <a:lnTo>
                  <a:pt x="659231" y="131330"/>
                </a:lnTo>
                <a:lnTo>
                  <a:pt x="657174" y="152831"/>
                </a:lnTo>
                <a:lnTo>
                  <a:pt x="657910" y="163258"/>
                </a:lnTo>
                <a:lnTo>
                  <a:pt x="682688" y="197662"/>
                </a:lnTo>
                <a:lnTo>
                  <a:pt x="700747" y="200926"/>
                </a:lnTo>
                <a:lnTo>
                  <a:pt x="708660" y="200926"/>
                </a:lnTo>
                <a:lnTo>
                  <a:pt x="715721" y="199199"/>
                </a:lnTo>
                <a:lnTo>
                  <a:pt x="728243" y="192290"/>
                </a:lnTo>
                <a:lnTo>
                  <a:pt x="734174" y="187490"/>
                </a:lnTo>
                <a:lnTo>
                  <a:pt x="738339" y="182816"/>
                </a:lnTo>
                <a:lnTo>
                  <a:pt x="739736" y="181254"/>
                </a:lnTo>
                <a:lnTo>
                  <a:pt x="727964" y="224167"/>
                </a:lnTo>
                <a:lnTo>
                  <a:pt x="696709" y="236855"/>
                </a:lnTo>
                <a:lnTo>
                  <a:pt x="690359" y="236855"/>
                </a:lnTo>
                <a:lnTo>
                  <a:pt x="683983" y="235877"/>
                </a:lnTo>
                <a:lnTo>
                  <a:pt x="671080" y="231902"/>
                </a:lnTo>
                <a:lnTo>
                  <a:pt x="665251" y="229527"/>
                </a:lnTo>
                <a:lnTo>
                  <a:pt x="660069" y="226783"/>
                </a:lnTo>
                <a:lnTo>
                  <a:pt x="649935" y="243586"/>
                </a:lnTo>
                <a:lnTo>
                  <a:pt x="656678" y="247561"/>
                </a:lnTo>
                <a:lnTo>
                  <a:pt x="664235" y="250710"/>
                </a:lnTo>
                <a:lnTo>
                  <a:pt x="680974" y="255358"/>
                </a:lnTo>
                <a:lnTo>
                  <a:pt x="689229" y="256527"/>
                </a:lnTo>
                <a:lnTo>
                  <a:pt x="697293" y="256527"/>
                </a:lnTo>
                <a:lnTo>
                  <a:pt x="740333" y="243078"/>
                </a:lnTo>
                <a:lnTo>
                  <a:pt x="761580" y="200113"/>
                </a:lnTo>
                <a:lnTo>
                  <a:pt x="780808" y="81026"/>
                </a:lnTo>
                <a:lnTo>
                  <a:pt x="780872" y="80581"/>
                </a:lnTo>
                <a:lnTo>
                  <a:pt x="780986" y="79908"/>
                </a:lnTo>
                <a:lnTo>
                  <a:pt x="782193" y="72402"/>
                </a:lnTo>
                <a:close/>
              </a:path>
            </a:pathLst>
          </a:custGeom>
          <a:solidFill>
            <a:srgbClr val="FFFFFF"/>
          </a:solidFill>
        </p:spPr>
        <p:txBody>
          <a:bodyPr wrap="square" lIns="0" tIns="0" rIns="0" bIns="0" rtlCol="0"/>
          <a:lstStyle/>
          <a:p>
            <a:endParaRPr sz="1588"/>
          </a:p>
        </p:txBody>
      </p:sp>
      <p:pic>
        <p:nvPicPr>
          <p:cNvPr id="22" name="bg object 22"/>
          <p:cNvPicPr/>
          <p:nvPr/>
        </p:nvPicPr>
        <p:blipFill>
          <a:blip r:embed="rId2" cstate="print"/>
          <a:stretch>
            <a:fillRect/>
          </a:stretch>
        </p:blipFill>
        <p:spPr>
          <a:xfrm>
            <a:off x="4506607" y="1411366"/>
            <a:ext cx="229935" cy="157209"/>
          </a:xfrm>
          <a:prstGeom prst="rect">
            <a:avLst/>
          </a:prstGeom>
        </p:spPr>
      </p:pic>
      <p:pic>
        <p:nvPicPr>
          <p:cNvPr id="23" name="bg object 23"/>
          <p:cNvPicPr/>
          <p:nvPr/>
        </p:nvPicPr>
        <p:blipFill>
          <a:blip r:embed="rId3" cstate="print"/>
          <a:stretch>
            <a:fillRect/>
          </a:stretch>
        </p:blipFill>
        <p:spPr>
          <a:xfrm>
            <a:off x="4765954" y="1445577"/>
            <a:ext cx="146273" cy="122996"/>
          </a:xfrm>
          <a:prstGeom prst="rect">
            <a:avLst/>
          </a:prstGeom>
        </p:spPr>
      </p:pic>
      <p:pic>
        <p:nvPicPr>
          <p:cNvPr id="24" name="bg object 24"/>
          <p:cNvPicPr/>
          <p:nvPr/>
        </p:nvPicPr>
        <p:blipFill>
          <a:blip r:embed="rId4" cstate="print"/>
          <a:stretch>
            <a:fillRect/>
          </a:stretch>
        </p:blipFill>
        <p:spPr>
          <a:xfrm>
            <a:off x="4941636" y="1445821"/>
            <a:ext cx="151907" cy="125505"/>
          </a:xfrm>
          <a:prstGeom prst="rect">
            <a:avLst/>
          </a:prstGeom>
        </p:spPr>
      </p:pic>
      <p:sp>
        <p:nvSpPr>
          <p:cNvPr id="25" name="bg object 25"/>
          <p:cNvSpPr/>
          <p:nvPr/>
        </p:nvSpPr>
        <p:spPr>
          <a:xfrm>
            <a:off x="5117345" y="1391292"/>
            <a:ext cx="661171" cy="180415"/>
          </a:xfrm>
          <a:custGeom>
            <a:avLst/>
            <a:gdLst/>
            <a:ahLst/>
            <a:cxnLst/>
            <a:rect l="l" t="t" r="r" b="b"/>
            <a:pathLst>
              <a:path w="545464" h="204469">
                <a:moveTo>
                  <a:pt x="122415" y="64643"/>
                </a:moveTo>
                <a:lnTo>
                  <a:pt x="95275" y="64643"/>
                </a:lnTo>
                <a:lnTo>
                  <a:pt x="43294" y="180467"/>
                </a:lnTo>
                <a:lnTo>
                  <a:pt x="27139" y="64643"/>
                </a:lnTo>
                <a:lnTo>
                  <a:pt x="0" y="64643"/>
                </a:lnTo>
                <a:lnTo>
                  <a:pt x="25120" y="200926"/>
                </a:lnTo>
                <a:lnTo>
                  <a:pt x="55130" y="200926"/>
                </a:lnTo>
                <a:lnTo>
                  <a:pt x="122415" y="64643"/>
                </a:lnTo>
                <a:close/>
              </a:path>
              <a:path w="545464" h="204469">
                <a:moveTo>
                  <a:pt x="244500" y="72402"/>
                </a:moveTo>
                <a:lnTo>
                  <a:pt x="232486" y="67767"/>
                </a:lnTo>
                <a:lnTo>
                  <a:pt x="220675" y="64452"/>
                </a:lnTo>
                <a:lnTo>
                  <a:pt x="217639" y="63931"/>
                </a:lnTo>
                <a:lnTo>
                  <a:pt x="217639" y="83261"/>
                </a:lnTo>
                <a:lnTo>
                  <a:pt x="205536" y="161340"/>
                </a:lnTo>
                <a:lnTo>
                  <a:pt x="175780" y="185928"/>
                </a:lnTo>
                <a:lnTo>
                  <a:pt x="168859" y="185928"/>
                </a:lnTo>
                <a:lnTo>
                  <a:pt x="159004" y="183984"/>
                </a:lnTo>
                <a:lnTo>
                  <a:pt x="151968" y="178168"/>
                </a:lnTo>
                <a:lnTo>
                  <a:pt x="147764" y="168465"/>
                </a:lnTo>
                <a:lnTo>
                  <a:pt x="146354" y="154876"/>
                </a:lnTo>
                <a:lnTo>
                  <a:pt x="146697" y="145999"/>
                </a:lnTo>
                <a:lnTo>
                  <a:pt x="158838" y="103924"/>
                </a:lnTo>
                <a:lnTo>
                  <a:pt x="189420" y="80606"/>
                </a:lnTo>
                <a:lnTo>
                  <a:pt x="197726" y="79908"/>
                </a:lnTo>
                <a:lnTo>
                  <a:pt x="204851" y="79908"/>
                </a:lnTo>
                <a:lnTo>
                  <a:pt x="211505" y="81026"/>
                </a:lnTo>
                <a:lnTo>
                  <a:pt x="217639" y="83261"/>
                </a:lnTo>
                <a:lnTo>
                  <a:pt x="217639" y="63931"/>
                </a:lnTo>
                <a:lnTo>
                  <a:pt x="209092" y="62458"/>
                </a:lnTo>
                <a:lnTo>
                  <a:pt x="197726" y="61798"/>
                </a:lnTo>
                <a:lnTo>
                  <a:pt x="185140" y="62687"/>
                </a:lnTo>
                <a:lnTo>
                  <a:pt x="145630" y="83578"/>
                </a:lnTo>
                <a:lnTo>
                  <a:pt x="124612" y="122453"/>
                </a:lnTo>
                <a:lnTo>
                  <a:pt x="120065" y="154876"/>
                </a:lnTo>
                <a:lnTo>
                  <a:pt x="120789" y="165557"/>
                </a:lnTo>
                <a:lnTo>
                  <a:pt x="145402" y="200698"/>
                </a:lnTo>
                <a:lnTo>
                  <a:pt x="163677" y="204025"/>
                </a:lnTo>
                <a:lnTo>
                  <a:pt x="171945" y="204025"/>
                </a:lnTo>
                <a:lnTo>
                  <a:pt x="179349" y="202120"/>
                </a:lnTo>
                <a:lnTo>
                  <a:pt x="192443" y="194551"/>
                </a:lnTo>
                <a:lnTo>
                  <a:pt x="198691" y="189103"/>
                </a:lnTo>
                <a:lnTo>
                  <a:pt x="201371" y="185928"/>
                </a:lnTo>
                <a:lnTo>
                  <a:pt x="204558" y="182168"/>
                </a:lnTo>
                <a:lnTo>
                  <a:pt x="205244" y="187210"/>
                </a:lnTo>
                <a:lnTo>
                  <a:pt x="205359" y="188239"/>
                </a:lnTo>
                <a:lnTo>
                  <a:pt x="205422" y="188747"/>
                </a:lnTo>
                <a:lnTo>
                  <a:pt x="207772" y="193903"/>
                </a:lnTo>
                <a:lnTo>
                  <a:pt x="215671" y="200964"/>
                </a:lnTo>
                <a:lnTo>
                  <a:pt x="221322" y="203200"/>
                </a:lnTo>
                <a:lnTo>
                  <a:pt x="221551" y="203200"/>
                </a:lnTo>
                <a:lnTo>
                  <a:pt x="228333" y="204025"/>
                </a:lnTo>
                <a:lnTo>
                  <a:pt x="236410" y="188239"/>
                </a:lnTo>
                <a:lnTo>
                  <a:pt x="233349" y="187210"/>
                </a:lnTo>
                <a:lnTo>
                  <a:pt x="231216" y="185788"/>
                </a:lnTo>
                <a:lnTo>
                  <a:pt x="228917" y="182168"/>
                </a:lnTo>
                <a:lnTo>
                  <a:pt x="228333" y="179882"/>
                </a:lnTo>
                <a:lnTo>
                  <a:pt x="228409" y="175094"/>
                </a:lnTo>
                <a:lnTo>
                  <a:pt x="228536" y="173621"/>
                </a:lnTo>
                <a:lnTo>
                  <a:pt x="228917" y="170154"/>
                </a:lnTo>
                <a:lnTo>
                  <a:pt x="243128" y="81026"/>
                </a:lnTo>
                <a:lnTo>
                  <a:pt x="243192" y="80606"/>
                </a:lnTo>
                <a:lnTo>
                  <a:pt x="243306" y="79908"/>
                </a:lnTo>
                <a:lnTo>
                  <a:pt x="244500" y="72402"/>
                </a:lnTo>
                <a:close/>
              </a:path>
              <a:path w="545464" h="204469">
                <a:moveTo>
                  <a:pt x="345567" y="64643"/>
                </a:moveTo>
                <a:lnTo>
                  <a:pt x="313524" y="64643"/>
                </a:lnTo>
                <a:lnTo>
                  <a:pt x="318706" y="31026"/>
                </a:lnTo>
                <a:lnTo>
                  <a:pt x="298208" y="33108"/>
                </a:lnTo>
                <a:lnTo>
                  <a:pt x="289255" y="64643"/>
                </a:lnTo>
                <a:lnTo>
                  <a:pt x="265303" y="64643"/>
                </a:lnTo>
                <a:lnTo>
                  <a:pt x="262407" y="82486"/>
                </a:lnTo>
                <a:lnTo>
                  <a:pt x="285508" y="82486"/>
                </a:lnTo>
                <a:lnTo>
                  <a:pt x="272211" y="167297"/>
                </a:lnTo>
                <a:lnTo>
                  <a:pt x="271653" y="173177"/>
                </a:lnTo>
                <a:lnTo>
                  <a:pt x="271653" y="183680"/>
                </a:lnTo>
                <a:lnTo>
                  <a:pt x="274624" y="190868"/>
                </a:lnTo>
                <a:lnTo>
                  <a:pt x="305142" y="204025"/>
                </a:lnTo>
                <a:lnTo>
                  <a:pt x="313385" y="203466"/>
                </a:lnTo>
                <a:lnTo>
                  <a:pt x="321386" y="201764"/>
                </a:lnTo>
                <a:lnTo>
                  <a:pt x="329120" y="198932"/>
                </a:lnTo>
                <a:lnTo>
                  <a:pt x="336613" y="194970"/>
                </a:lnTo>
                <a:lnTo>
                  <a:pt x="328815" y="179717"/>
                </a:lnTo>
                <a:lnTo>
                  <a:pt x="324789" y="181610"/>
                </a:lnTo>
                <a:lnTo>
                  <a:pt x="321259" y="182994"/>
                </a:lnTo>
                <a:lnTo>
                  <a:pt x="315277" y="184721"/>
                </a:lnTo>
                <a:lnTo>
                  <a:pt x="312254" y="185140"/>
                </a:lnTo>
                <a:lnTo>
                  <a:pt x="304939" y="185140"/>
                </a:lnTo>
                <a:lnTo>
                  <a:pt x="301828" y="184150"/>
                </a:lnTo>
                <a:lnTo>
                  <a:pt x="297789" y="180187"/>
                </a:lnTo>
                <a:lnTo>
                  <a:pt x="296773" y="177215"/>
                </a:lnTo>
                <a:lnTo>
                  <a:pt x="296773" y="173253"/>
                </a:lnTo>
                <a:lnTo>
                  <a:pt x="297065" y="168351"/>
                </a:lnTo>
                <a:lnTo>
                  <a:pt x="310616" y="82486"/>
                </a:lnTo>
                <a:lnTo>
                  <a:pt x="339788" y="82486"/>
                </a:lnTo>
                <a:lnTo>
                  <a:pt x="345567" y="64643"/>
                </a:lnTo>
                <a:close/>
              </a:path>
              <a:path w="545464" h="204469">
                <a:moveTo>
                  <a:pt x="399542" y="64643"/>
                </a:moveTo>
                <a:lnTo>
                  <a:pt x="374446" y="64643"/>
                </a:lnTo>
                <a:lnTo>
                  <a:pt x="353060" y="200926"/>
                </a:lnTo>
                <a:lnTo>
                  <a:pt x="378180" y="200926"/>
                </a:lnTo>
                <a:lnTo>
                  <a:pt x="399542" y="64643"/>
                </a:lnTo>
                <a:close/>
              </a:path>
              <a:path w="545464" h="204469">
                <a:moveTo>
                  <a:pt x="411099" y="9817"/>
                </a:moveTo>
                <a:lnTo>
                  <a:pt x="409663" y="6451"/>
                </a:lnTo>
                <a:lnTo>
                  <a:pt x="403885" y="1282"/>
                </a:lnTo>
                <a:lnTo>
                  <a:pt x="400037" y="0"/>
                </a:lnTo>
                <a:lnTo>
                  <a:pt x="390004" y="0"/>
                </a:lnTo>
                <a:lnTo>
                  <a:pt x="385597" y="1600"/>
                </a:lnTo>
                <a:lnTo>
                  <a:pt x="378282" y="7950"/>
                </a:lnTo>
                <a:lnTo>
                  <a:pt x="376466" y="12052"/>
                </a:lnTo>
                <a:lnTo>
                  <a:pt x="376466" y="21183"/>
                </a:lnTo>
                <a:lnTo>
                  <a:pt x="377888" y="24561"/>
                </a:lnTo>
                <a:lnTo>
                  <a:pt x="383667" y="29718"/>
                </a:lnTo>
                <a:lnTo>
                  <a:pt x="387527" y="31026"/>
                </a:lnTo>
                <a:lnTo>
                  <a:pt x="397522" y="31026"/>
                </a:lnTo>
                <a:lnTo>
                  <a:pt x="401967" y="29425"/>
                </a:lnTo>
                <a:lnTo>
                  <a:pt x="409257" y="23050"/>
                </a:lnTo>
                <a:lnTo>
                  <a:pt x="411099" y="18961"/>
                </a:lnTo>
                <a:lnTo>
                  <a:pt x="411099" y="9817"/>
                </a:lnTo>
                <a:close/>
              </a:path>
              <a:path w="545464" h="204469">
                <a:moveTo>
                  <a:pt x="545388" y="114795"/>
                </a:moveTo>
                <a:lnTo>
                  <a:pt x="531952" y="75895"/>
                </a:lnTo>
                <a:lnTo>
                  <a:pt x="519366" y="67144"/>
                </a:lnTo>
                <a:lnTo>
                  <a:pt x="519366" y="112344"/>
                </a:lnTo>
                <a:lnTo>
                  <a:pt x="519303" y="114795"/>
                </a:lnTo>
                <a:lnTo>
                  <a:pt x="512305" y="153174"/>
                </a:lnTo>
                <a:lnTo>
                  <a:pt x="504977" y="167322"/>
                </a:lnTo>
                <a:lnTo>
                  <a:pt x="504875" y="167513"/>
                </a:lnTo>
                <a:lnTo>
                  <a:pt x="472617" y="185661"/>
                </a:lnTo>
                <a:lnTo>
                  <a:pt x="460984" y="183629"/>
                </a:lnTo>
                <a:lnTo>
                  <a:pt x="452691" y="177507"/>
                </a:lnTo>
                <a:lnTo>
                  <a:pt x="447814" y="167513"/>
                </a:lnTo>
                <a:lnTo>
                  <a:pt x="447713" y="167322"/>
                </a:lnTo>
                <a:lnTo>
                  <a:pt x="446074" y="153174"/>
                </a:lnTo>
                <a:lnTo>
                  <a:pt x="446328" y="145072"/>
                </a:lnTo>
                <a:lnTo>
                  <a:pt x="447167" y="136893"/>
                </a:lnTo>
                <a:lnTo>
                  <a:pt x="460565" y="98120"/>
                </a:lnTo>
                <a:lnTo>
                  <a:pt x="492836" y="80137"/>
                </a:lnTo>
                <a:lnTo>
                  <a:pt x="504444" y="82169"/>
                </a:lnTo>
                <a:lnTo>
                  <a:pt x="512749" y="88239"/>
                </a:lnTo>
                <a:lnTo>
                  <a:pt x="517613" y="98120"/>
                </a:lnTo>
                <a:lnTo>
                  <a:pt x="517728" y="98348"/>
                </a:lnTo>
                <a:lnTo>
                  <a:pt x="519366" y="112344"/>
                </a:lnTo>
                <a:lnTo>
                  <a:pt x="519366" y="67144"/>
                </a:lnTo>
                <a:lnTo>
                  <a:pt x="515747" y="65328"/>
                </a:lnTo>
                <a:lnTo>
                  <a:pt x="505548" y="62687"/>
                </a:lnTo>
                <a:lnTo>
                  <a:pt x="493979" y="61798"/>
                </a:lnTo>
                <a:lnTo>
                  <a:pt x="481672" y="62687"/>
                </a:lnTo>
                <a:lnTo>
                  <a:pt x="443941" y="83146"/>
                </a:lnTo>
                <a:lnTo>
                  <a:pt x="424268" y="120446"/>
                </a:lnTo>
                <a:lnTo>
                  <a:pt x="420065" y="150736"/>
                </a:lnTo>
                <a:lnTo>
                  <a:pt x="420903" y="162496"/>
                </a:lnTo>
                <a:lnTo>
                  <a:pt x="441045" y="196100"/>
                </a:lnTo>
                <a:lnTo>
                  <a:pt x="471728" y="204038"/>
                </a:lnTo>
                <a:lnTo>
                  <a:pt x="484009" y="203161"/>
                </a:lnTo>
                <a:lnTo>
                  <a:pt x="495160" y="200507"/>
                </a:lnTo>
                <a:lnTo>
                  <a:pt x="505167" y="196100"/>
                </a:lnTo>
                <a:lnTo>
                  <a:pt x="514045" y="189928"/>
                </a:lnTo>
                <a:lnTo>
                  <a:pt x="518464" y="185661"/>
                </a:lnTo>
                <a:lnTo>
                  <a:pt x="521766" y="182486"/>
                </a:lnTo>
                <a:lnTo>
                  <a:pt x="541223" y="145072"/>
                </a:lnTo>
                <a:lnTo>
                  <a:pt x="544918" y="124802"/>
                </a:lnTo>
                <a:lnTo>
                  <a:pt x="545388" y="114795"/>
                </a:lnTo>
                <a:close/>
              </a:path>
            </a:pathLst>
          </a:custGeom>
          <a:solidFill>
            <a:srgbClr val="FFFFFF"/>
          </a:solidFill>
        </p:spPr>
        <p:txBody>
          <a:bodyPr wrap="square" lIns="0" tIns="0" rIns="0" bIns="0" rtlCol="0"/>
          <a:lstStyle/>
          <a:p>
            <a:endParaRPr sz="1588"/>
          </a:p>
        </p:txBody>
      </p:sp>
      <p:pic>
        <p:nvPicPr>
          <p:cNvPr id="26" name="bg object 26"/>
          <p:cNvPicPr/>
          <p:nvPr/>
        </p:nvPicPr>
        <p:blipFill>
          <a:blip r:embed="rId5" cstate="print"/>
          <a:stretch>
            <a:fillRect/>
          </a:stretch>
        </p:blipFill>
        <p:spPr>
          <a:xfrm>
            <a:off x="5802893" y="1445577"/>
            <a:ext cx="146273" cy="122996"/>
          </a:xfrm>
          <a:prstGeom prst="rect">
            <a:avLst/>
          </a:prstGeom>
        </p:spPr>
      </p:pic>
      <p:pic>
        <p:nvPicPr>
          <p:cNvPr id="27" name="bg object 27"/>
          <p:cNvPicPr/>
          <p:nvPr/>
        </p:nvPicPr>
        <p:blipFill>
          <a:blip r:embed="rId6" cstate="print"/>
          <a:stretch>
            <a:fillRect/>
          </a:stretch>
        </p:blipFill>
        <p:spPr>
          <a:xfrm>
            <a:off x="3430389" y="1687912"/>
            <a:ext cx="1800251" cy="162465"/>
          </a:xfrm>
          <a:prstGeom prst="rect">
            <a:avLst/>
          </a:prstGeom>
        </p:spPr>
      </p:pic>
      <p:sp>
        <p:nvSpPr>
          <p:cNvPr id="28" name="bg object 28"/>
          <p:cNvSpPr/>
          <p:nvPr/>
        </p:nvSpPr>
        <p:spPr>
          <a:xfrm>
            <a:off x="569284" y="1133681"/>
            <a:ext cx="2072795" cy="707651"/>
          </a:xfrm>
          <a:custGeom>
            <a:avLst/>
            <a:gdLst/>
            <a:ahLst/>
            <a:cxnLst/>
            <a:rect l="l" t="t" r="r" b="b"/>
            <a:pathLst>
              <a:path w="1710055" h="802005">
                <a:moveTo>
                  <a:pt x="137922" y="602526"/>
                </a:moveTo>
                <a:lnTo>
                  <a:pt x="100457" y="602526"/>
                </a:lnTo>
                <a:lnTo>
                  <a:pt x="100457" y="682536"/>
                </a:lnTo>
                <a:lnTo>
                  <a:pt x="40525" y="682536"/>
                </a:lnTo>
                <a:lnTo>
                  <a:pt x="40525" y="602526"/>
                </a:lnTo>
                <a:lnTo>
                  <a:pt x="3048" y="602526"/>
                </a:lnTo>
                <a:lnTo>
                  <a:pt x="3048" y="682536"/>
                </a:lnTo>
                <a:lnTo>
                  <a:pt x="3048" y="713016"/>
                </a:lnTo>
                <a:lnTo>
                  <a:pt x="3048" y="801916"/>
                </a:lnTo>
                <a:lnTo>
                  <a:pt x="40525" y="801916"/>
                </a:lnTo>
                <a:lnTo>
                  <a:pt x="40525" y="713016"/>
                </a:lnTo>
                <a:lnTo>
                  <a:pt x="100457" y="713016"/>
                </a:lnTo>
                <a:lnTo>
                  <a:pt x="100457" y="801916"/>
                </a:lnTo>
                <a:lnTo>
                  <a:pt x="137922" y="801916"/>
                </a:lnTo>
                <a:lnTo>
                  <a:pt x="137922" y="713016"/>
                </a:lnTo>
                <a:lnTo>
                  <a:pt x="137922" y="682536"/>
                </a:lnTo>
                <a:lnTo>
                  <a:pt x="137922" y="602526"/>
                </a:lnTo>
                <a:close/>
              </a:path>
              <a:path w="1710055" h="802005">
                <a:moveTo>
                  <a:pt x="355079" y="375754"/>
                </a:moveTo>
                <a:lnTo>
                  <a:pt x="351104" y="334949"/>
                </a:lnTo>
                <a:lnTo>
                  <a:pt x="330428" y="286677"/>
                </a:lnTo>
                <a:lnTo>
                  <a:pt x="294182" y="250964"/>
                </a:lnTo>
                <a:lnTo>
                  <a:pt x="260858" y="231800"/>
                </a:lnTo>
                <a:lnTo>
                  <a:pt x="219252" y="214071"/>
                </a:lnTo>
                <a:lnTo>
                  <a:pt x="201904" y="207568"/>
                </a:lnTo>
                <a:lnTo>
                  <a:pt x="186766" y="201333"/>
                </a:lnTo>
                <a:lnTo>
                  <a:pt x="146812" y="178358"/>
                </a:lnTo>
                <a:lnTo>
                  <a:pt x="128435" y="136563"/>
                </a:lnTo>
                <a:lnTo>
                  <a:pt x="129514" y="123990"/>
                </a:lnTo>
                <a:lnTo>
                  <a:pt x="155270" y="88239"/>
                </a:lnTo>
                <a:lnTo>
                  <a:pt x="193395" y="79730"/>
                </a:lnTo>
                <a:lnTo>
                  <a:pt x="206540" y="80352"/>
                </a:lnTo>
                <a:lnTo>
                  <a:pt x="244360" y="89674"/>
                </a:lnTo>
                <a:lnTo>
                  <a:pt x="280898" y="111074"/>
                </a:lnTo>
                <a:lnTo>
                  <a:pt x="293077" y="121056"/>
                </a:lnTo>
                <a:lnTo>
                  <a:pt x="342519" y="64211"/>
                </a:lnTo>
                <a:lnTo>
                  <a:pt x="309206" y="36347"/>
                </a:lnTo>
                <a:lnTo>
                  <a:pt x="272770" y="16243"/>
                </a:lnTo>
                <a:lnTo>
                  <a:pt x="231711" y="4064"/>
                </a:lnTo>
                <a:lnTo>
                  <a:pt x="184543" y="0"/>
                </a:lnTo>
                <a:lnTo>
                  <a:pt x="161518" y="1130"/>
                </a:lnTo>
                <a:lnTo>
                  <a:pt x="119075" y="10185"/>
                </a:lnTo>
                <a:lnTo>
                  <a:pt x="81851" y="28067"/>
                </a:lnTo>
                <a:lnTo>
                  <a:pt x="52324" y="53530"/>
                </a:lnTo>
                <a:lnTo>
                  <a:pt x="31229" y="86017"/>
                </a:lnTo>
                <a:lnTo>
                  <a:pt x="20535" y="123482"/>
                </a:lnTo>
                <a:lnTo>
                  <a:pt x="19202" y="143941"/>
                </a:lnTo>
                <a:lnTo>
                  <a:pt x="21221" y="170700"/>
                </a:lnTo>
                <a:lnTo>
                  <a:pt x="37452" y="216471"/>
                </a:lnTo>
                <a:lnTo>
                  <a:pt x="70599" y="252730"/>
                </a:lnTo>
                <a:lnTo>
                  <a:pt x="124472" y="284480"/>
                </a:lnTo>
                <a:lnTo>
                  <a:pt x="181889" y="307848"/>
                </a:lnTo>
                <a:lnTo>
                  <a:pt x="200507" y="316776"/>
                </a:lnTo>
                <a:lnTo>
                  <a:pt x="234175" y="344538"/>
                </a:lnTo>
                <a:lnTo>
                  <a:pt x="244360" y="382397"/>
                </a:lnTo>
                <a:lnTo>
                  <a:pt x="243116" y="398119"/>
                </a:lnTo>
                <a:lnTo>
                  <a:pt x="224421" y="434809"/>
                </a:lnTo>
                <a:lnTo>
                  <a:pt x="185369" y="452805"/>
                </a:lnTo>
                <a:lnTo>
                  <a:pt x="168300" y="453999"/>
                </a:lnTo>
                <a:lnTo>
                  <a:pt x="152692" y="453224"/>
                </a:lnTo>
                <a:lnTo>
                  <a:pt x="108877" y="441439"/>
                </a:lnTo>
                <a:lnTo>
                  <a:pt x="67157" y="415975"/>
                </a:lnTo>
                <a:lnTo>
                  <a:pt x="53162" y="404533"/>
                </a:lnTo>
                <a:lnTo>
                  <a:pt x="0" y="463575"/>
                </a:lnTo>
                <a:lnTo>
                  <a:pt x="36855" y="494588"/>
                </a:lnTo>
                <a:lnTo>
                  <a:pt x="78054" y="516737"/>
                </a:lnTo>
                <a:lnTo>
                  <a:pt x="123596" y="530034"/>
                </a:lnTo>
                <a:lnTo>
                  <a:pt x="173469" y="534466"/>
                </a:lnTo>
                <a:lnTo>
                  <a:pt x="200279" y="533171"/>
                </a:lnTo>
                <a:lnTo>
                  <a:pt x="248627" y="522833"/>
                </a:lnTo>
                <a:lnTo>
                  <a:pt x="289623" y="502513"/>
                </a:lnTo>
                <a:lnTo>
                  <a:pt x="321183" y="474268"/>
                </a:lnTo>
                <a:lnTo>
                  <a:pt x="342823" y="438797"/>
                </a:lnTo>
                <a:lnTo>
                  <a:pt x="353707" y="398018"/>
                </a:lnTo>
                <a:lnTo>
                  <a:pt x="355079" y="375754"/>
                </a:lnTo>
                <a:close/>
              </a:path>
              <a:path w="1710055" h="802005">
                <a:moveTo>
                  <a:pt x="724535" y="11811"/>
                </a:moveTo>
                <a:lnTo>
                  <a:pt x="378688" y="11811"/>
                </a:lnTo>
                <a:lnTo>
                  <a:pt x="378688" y="94361"/>
                </a:lnTo>
                <a:lnTo>
                  <a:pt x="498259" y="94361"/>
                </a:lnTo>
                <a:lnTo>
                  <a:pt x="498259" y="522351"/>
                </a:lnTo>
                <a:lnTo>
                  <a:pt x="604583" y="522351"/>
                </a:lnTo>
                <a:lnTo>
                  <a:pt x="604583" y="94361"/>
                </a:lnTo>
                <a:lnTo>
                  <a:pt x="724535" y="94361"/>
                </a:lnTo>
                <a:lnTo>
                  <a:pt x="724535" y="11811"/>
                </a:lnTo>
                <a:close/>
              </a:path>
              <a:path w="1710055" h="802005">
                <a:moveTo>
                  <a:pt x="1082167" y="522643"/>
                </a:moveTo>
                <a:lnTo>
                  <a:pt x="1050721" y="407492"/>
                </a:lnTo>
                <a:lnTo>
                  <a:pt x="1029347" y="329234"/>
                </a:lnTo>
                <a:lnTo>
                  <a:pt x="964222" y="90792"/>
                </a:lnTo>
                <a:lnTo>
                  <a:pt x="942644" y="11811"/>
                </a:lnTo>
                <a:lnTo>
                  <a:pt x="929373" y="11811"/>
                </a:lnTo>
                <a:lnTo>
                  <a:pt x="929373" y="329234"/>
                </a:lnTo>
                <a:lnTo>
                  <a:pt x="824534" y="329234"/>
                </a:lnTo>
                <a:lnTo>
                  <a:pt x="876947" y="90792"/>
                </a:lnTo>
                <a:lnTo>
                  <a:pt x="929373" y="329234"/>
                </a:lnTo>
                <a:lnTo>
                  <a:pt x="929373" y="11811"/>
                </a:lnTo>
                <a:lnTo>
                  <a:pt x="814197" y="11811"/>
                </a:lnTo>
                <a:lnTo>
                  <a:pt x="673938" y="522643"/>
                </a:lnTo>
                <a:lnTo>
                  <a:pt x="781723" y="522643"/>
                </a:lnTo>
                <a:lnTo>
                  <a:pt x="806805" y="407492"/>
                </a:lnTo>
                <a:lnTo>
                  <a:pt x="947077" y="407492"/>
                </a:lnTo>
                <a:lnTo>
                  <a:pt x="972185" y="522643"/>
                </a:lnTo>
                <a:lnTo>
                  <a:pt x="1082167" y="522643"/>
                </a:lnTo>
                <a:close/>
              </a:path>
              <a:path w="1710055" h="802005">
                <a:moveTo>
                  <a:pt x="1377073" y="11811"/>
                </a:moveTo>
                <a:lnTo>
                  <a:pt x="1031227" y="11811"/>
                </a:lnTo>
                <a:lnTo>
                  <a:pt x="1031227" y="94361"/>
                </a:lnTo>
                <a:lnTo>
                  <a:pt x="1150797" y="94361"/>
                </a:lnTo>
                <a:lnTo>
                  <a:pt x="1150797" y="522351"/>
                </a:lnTo>
                <a:lnTo>
                  <a:pt x="1257122" y="522351"/>
                </a:lnTo>
                <a:lnTo>
                  <a:pt x="1257122" y="94361"/>
                </a:lnTo>
                <a:lnTo>
                  <a:pt x="1377073" y="94361"/>
                </a:lnTo>
                <a:lnTo>
                  <a:pt x="1377073" y="11811"/>
                </a:lnTo>
                <a:close/>
              </a:path>
              <a:path w="1710055" h="802005">
                <a:moveTo>
                  <a:pt x="1709623" y="444881"/>
                </a:moveTo>
                <a:lnTo>
                  <a:pt x="1535391" y="444881"/>
                </a:lnTo>
                <a:lnTo>
                  <a:pt x="1535391" y="301371"/>
                </a:lnTo>
                <a:lnTo>
                  <a:pt x="1677873" y="301371"/>
                </a:lnTo>
                <a:lnTo>
                  <a:pt x="1677873" y="223901"/>
                </a:lnTo>
                <a:lnTo>
                  <a:pt x="1535391" y="223901"/>
                </a:lnTo>
                <a:lnTo>
                  <a:pt x="1535391" y="89281"/>
                </a:lnTo>
                <a:lnTo>
                  <a:pt x="1704086" y="89281"/>
                </a:lnTo>
                <a:lnTo>
                  <a:pt x="1704086" y="11811"/>
                </a:lnTo>
                <a:lnTo>
                  <a:pt x="1429092" y="11811"/>
                </a:lnTo>
                <a:lnTo>
                  <a:pt x="1429092" y="89281"/>
                </a:lnTo>
                <a:lnTo>
                  <a:pt x="1429092" y="223901"/>
                </a:lnTo>
                <a:lnTo>
                  <a:pt x="1429092" y="301371"/>
                </a:lnTo>
                <a:lnTo>
                  <a:pt x="1429092" y="444881"/>
                </a:lnTo>
                <a:lnTo>
                  <a:pt x="1429092" y="522351"/>
                </a:lnTo>
                <a:lnTo>
                  <a:pt x="1709623" y="522351"/>
                </a:lnTo>
                <a:lnTo>
                  <a:pt x="1709623" y="444881"/>
                </a:lnTo>
                <a:close/>
              </a:path>
            </a:pathLst>
          </a:custGeom>
          <a:solidFill>
            <a:srgbClr val="FFFFFF"/>
          </a:solidFill>
        </p:spPr>
        <p:txBody>
          <a:bodyPr wrap="square" lIns="0" tIns="0" rIns="0" bIns="0" rtlCol="0"/>
          <a:lstStyle/>
          <a:p>
            <a:endParaRPr sz="1588" dirty="0"/>
          </a:p>
        </p:txBody>
      </p:sp>
      <p:pic>
        <p:nvPicPr>
          <p:cNvPr id="29" name="bg object 29"/>
          <p:cNvPicPr/>
          <p:nvPr/>
        </p:nvPicPr>
        <p:blipFill>
          <a:blip r:embed="rId7" cstate="print"/>
          <a:stretch>
            <a:fillRect/>
          </a:stretch>
        </p:blipFill>
        <p:spPr>
          <a:xfrm>
            <a:off x="766986" y="1702948"/>
            <a:ext cx="319791" cy="142104"/>
          </a:xfrm>
          <a:prstGeom prst="rect">
            <a:avLst/>
          </a:prstGeom>
        </p:spPr>
      </p:pic>
      <p:pic>
        <p:nvPicPr>
          <p:cNvPr id="30" name="bg object 30"/>
          <p:cNvPicPr/>
          <p:nvPr/>
        </p:nvPicPr>
        <p:blipFill>
          <a:blip r:embed="rId8" cstate="print"/>
          <a:stretch>
            <a:fillRect/>
          </a:stretch>
        </p:blipFill>
        <p:spPr>
          <a:xfrm>
            <a:off x="1116059" y="1649566"/>
            <a:ext cx="354536" cy="195486"/>
          </a:xfrm>
          <a:prstGeom prst="rect">
            <a:avLst/>
          </a:prstGeom>
        </p:spPr>
      </p:pic>
      <p:pic>
        <p:nvPicPr>
          <p:cNvPr id="31" name="bg object 31"/>
          <p:cNvPicPr/>
          <p:nvPr/>
        </p:nvPicPr>
        <p:blipFill>
          <a:blip r:embed="rId9" cstate="print"/>
          <a:stretch>
            <a:fillRect/>
          </a:stretch>
        </p:blipFill>
        <p:spPr>
          <a:xfrm>
            <a:off x="1590712" y="1661755"/>
            <a:ext cx="207125" cy="183294"/>
          </a:xfrm>
          <a:prstGeom prst="rect">
            <a:avLst/>
          </a:prstGeom>
        </p:spPr>
      </p:pic>
      <p:pic>
        <p:nvPicPr>
          <p:cNvPr id="32" name="bg object 32"/>
          <p:cNvPicPr/>
          <p:nvPr/>
        </p:nvPicPr>
        <p:blipFill>
          <a:blip r:embed="rId10" cstate="print"/>
          <a:stretch>
            <a:fillRect/>
          </a:stretch>
        </p:blipFill>
        <p:spPr>
          <a:xfrm>
            <a:off x="1881993" y="1649566"/>
            <a:ext cx="429235" cy="195486"/>
          </a:xfrm>
          <a:prstGeom prst="rect">
            <a:avLst/>
          </a:prstGeom>
        </p:spPr>
      </p:pic>
      <p:pic>
        <p:nvPicPr>
          <p:cNvPr id="33" name="bg object 33"/>
          <p:cNvPicPr/>
          <p:nvPr/>
        </p:nvPicPr>
        <p:blipFill>
          <a:blip r:embed="rId11" cstate="print"/>
          <a:stretch>
            <a:fillRect/>
          </a:stretch>
        </p:blipFill>
        <p:spPr>
          <a:xfrm>
            <a:off x="2335334" y="1706762"/>
            <a:ext cx="137252" cy="138280"/>
          </a:xfrm>
          <a:prstGeom prst="rect">
            <a:avLst/>
          </a:prstGeom>
        </p:spPr>
      </p:pic>
      <p:pic>
        <p:nvPicPr>
          <p:cNvPr id="34" name="bg object 34"/>
          <p:cNvPicPr/>
          <p:nvPr/>
        </p:nvPicPr>
        <p:blipFill>
          <a:blip r:embed="rId12" cstate="print"/>
          <a:stretch>
            <a:fillRect/>
          </a:stretch>
        </p:blipFill>
        <p:spPr>
          <a:xfrm>
            <a:off x="2502081" y="1702950"/>
            <a:ext cx="150035" cy="142101"/>
          </a:xfrm>
          <a:prstGeom prst="rect">
            <a:avLst/>
          </a:prstGeom>
        </p:spPr>
      </p:pic>
      <p:pic>
        <p:nvPicPr>
          <p:cNvPr id="35" name="bg object 35"/>
          <p:cNvPicPr/>
          <p:nvPr/>
        </p:nvPicPr>
        <p:blipFill>
          <a:blip r:embed="rId13" cstate="print"/>
          <a:stretch>
            <a:fillRect/>
          </a:stretch>
        </p:blipFill>
        <p:spPr>
          <a:xfrm>
            <a:off x="557743" y="1924659"/>
            <a:ext cx="431012" cy="221798"/>
          </a:xfrm>
          <a:prstGeom prst="rect">
            <a:avLst/>
          </a:prstGeom>
        </p:spPr>
      </p:pic>
      <p:sp>
        <p:nvSpPr>
          <p:cNvPr id="36" name="bg object 36"/>
          <p:cNvSpPr/>
          <p:nvPr/>
        </p:nvSpPr>
        <p:spPr>
          <a:xfrm>
            <a:off x="1012736" y="1930695"/>
            <a:ext cx="662709" cy="210110"/>
          </a:xfrm>
          <a:custGeom>
            <a:avLst/>
            <a:gdLst/>
            <a:ahLst/>
            <a:cxnLst/>
            <a:rect l="l" t="t" r="r" b="b"/>
            <a:pathLst>
              <a:path w="546735" h="238125">
                <a:moveTo>
                  <a:pt x="190906" y="237693"/>
                </a:moveTo>
                <a:lnTo>
                  <a:pt x="146050" y="152666"/>
                </a:lnTo>
                <a:lnTo>
                  <a:pt x="139014" y="139331"/>
                </a:lnTo>
                <a:lnTo>
                  <a:pt x="155143" y="127787"/>
                </a:lnTo>
                <a:lnTo>
                  <a:pt x="166674" y="113296"/>
                </a:lnTo>
                <a:lnTo>
                  <a:pt x="169481" y="106210"/>
                </a:lnTo>
                <a:lnTo>
                  <a:pt x="173583" y="95846"/>
                </a:lnTo>
                <a:lnTo>
                  <a:pt x="175895" y="75463"/>
                </a:lnTo>
                <a:lnTo>
                  <a:pt x="174472" y="58508"/>
                </a:lnTo>
                <a:lnTo>
                  <a:pt x="174409" y="57708"/>
                </a:lnTo>
                <a:lnTo>
                  <a:pt x="171335" y="47117"/>
                </a:lnTo>
                <a:lnTo>
                  <a:pt x="169951" y="42341"/>
                </a:lnTo>
                <a:lnTo>
                  <a:pt x="162534" y="29362"/>
                </a:lnTo>
                <a:lnTo>
                  <a:pt x="152158" y="18770"/>
                </a:lnTo>
                <a:lnTo>
                  <a:pt x="138696" y="10553"/>
                </a:lnTo>
                <a:lnTo>
                  <a:pt x="122059" y="4686"/>
                </a:lnTo>
                <a:lnTo>
                  <a:pt x="106210" y="1879"/>
                </a:lnTo>
                <a:lnTo>
                  <a:pt x="106210" y="65697"/>
                </a:lnTo>
                <a:lnTo>
                  <a:pt x="106210" y="86169"/>
                </a:lnTo>
                <a:lnTo>
                  <a:pt x="104152" y="93980"/>
                </a:lnTo>
                <a:lnTo>
                  <a:pt x="95961" y="103771"/>
                </a:lnTo>
                <a:lnTo>
                  <a:pt x="89471" y="106210"/>
                </a:lnTo>
                <a:lnTo>
                  <a:pt x="68973" y="106210"/>
                </a:lnTo>
                <a:lnTo>
                  <a:pt x="68973" y="47117"/>
                </a:lnTo>
                <a:lnTo>
                  <a:pt x="87642" y="47117"/>
                </a:lnTo>
                <a:lnTo>
                  <a:pt x="94526" y="49390"/>
                </a:lnTo>
                <a:lnTo>
                  <a:pt x="103886" y="58508"/>
                </a:lnTo>
                <a:lnTo>
                  <a:pt x="106210" y="65697"/>
                </a:lnTo>
                <a:lnTo>
                  <a:pt x="106210" y="1879"/>
                </a:lnTo>
                <a:lnTo>
                  <a:pt x="102235" y="1168"/>
                </a:lnTo>
                <a:lnTo>
                  <a:pt x="79235" y="0"/>
                </a:lnTo>
                <a:lnTo>
                  <a:pt x="0" y="0"/>
                </a:lnTo>
                <a:lnTo>
                  <a:pt x="0" y="237693"/>
                </a:lnTo>
                <a:lnTo>
                  <a:pt x="68973" y="237693"/>
                </a:lnTo>
                <a:lnTo>
                  <a:pt x="68973" y="152666"/>
                </a:lnTo>
                <a:lnTo>
                  <a:pt x="78193" y="152666"/>
                </a:lnTo>
                <a:lnTo>
                  <a:pt x="116801" y="237693"/>
                </a:lnTo>
                <a:lnTo>
                  <a:pt x="190906" y="237693"/>
                </a:lnTo>
                <a:close/>
              </a:path>
              <a:path w="546735" h="238125">
                <a:moveTo>
                  <a:pt x="400621" y="237705"/>
                </a:moveTo>
                <a:lnTo>
                  <a:pt x="388594" y="190919"/>
                </a:lnTo>
                <a:lnTo>
                  <a:pt x="376301" y="143103"/>
                </a:lnTo>
                <a:lnTo>
                  <a:pt x="351891" y="48171"/>
                </a:lnTo>
                <a:lnTo>
                  <a:pt x="339496" y="0"/>
                </a:lnTo>
                <a:lnTo>
                  <a:pt x="313524" y="0"/>
                </a:lnTo>
                <a:lnTo>
                  <a:pt x="313524" y="143103"/>
                </a:lnTo>
                <a:lnTo>
                  <a:pt x="281749" y="143103"/>
                </a:lnTo>
                <a:lnTo>
                  <a:pt x="297472" y="48171"/>
                </a:lnTo>
                <a:lnTo>
                  <a:pt x="313524" y="143103"/>
                </a:lnTo>
                <a:lnTo>
                  <a:pt x="313524" y="0"/>
                </a:lnTo>
                <a:lnTo>
                  <a:pt x="257505" y="0"/>
                </a:lnTo>
                <a:lnTo>
                  <a:pt x="196024" y="237705"/>
                </a:lnTo>
                <a:lnTo>
                  <a:pt x="266052" y="237705"/>
                </a:lnTo>
                <a:lnTo>
                  <a:pt x="273900" y="190919"/>
                </a:lnTo>
                <a:lnTo>
                  <a:pt x="321716" y="190919"/>
                </a:lnTo>
                <a:lnTo>
                  <a:pt x="329577" y="237705"/>
                </a:lnTo>
                <a:lnTo>
                  <a:pt x="400621" y="237705"/>
                </a:lnTo>
                <a:close/>
              </a:path>
              <a:path w="546735" h="238125">
                <a:moveTo>
                  <a:pt x="546481" y="0"/>
                </a:moveTo>
                <a:lnTo>
                  <a:pt x="376707" y="0"/>
                </a:lnTo>
                <a:lnTo>
                  <a:pt x="376707" y="50800"/>
                </a:lnTo>
                <a:lnTo>
                  <a:pt x="427266" y="50800"/>
                </a:lnTo>
                <a:lnTo>
                  <a:pt x="427266" y="237490"/>
                </a:lnTo>
                <a:lnTo>
                  <a:pt x="496252" y="237490"/>
                </a:lnTo>
                <a:lnTo>
                  <a:pt x="496252" y="50800"/>
                </a:lnTo>
                <a:lnTo>
                  <a:pt x="546481" y="50800"/>
                </a:lnTo>
                <a:lnTo>
                  <a:pt x="546481" y="0"/>
                </a:lnTo>
                <a:close/>
              </a:path>
            </a:pathLst>
          </a:custGeom>
          <a:solidFill>
            <a:srgbClr val="FFFFFF"/>
          </a:solidFill>
        </p:spPr>
        <p:txBody>
          <a:bodyPr wrap="square" lIns="0" tIns="0" rIns="0" bIns="0" rtlCol="0"/>
          <a:lstStyle/>
          <a:p>
            <a:endParaRPr sz="1588"/>
          </a:p>
        </p:txBody>
      </p:sp>
      <p:pic>
        <p:nvPicPr>
          <p:cNvPr id="37" name="bg object 37"/>
          <p:cNvPicPr/>
          <p:nvPr/>
        </p:nvPicPr>
        <p:blipFill>
          <a:blip r:embed="rId14" cstate="print"/>
          <a:stretch>
            <a:fillRect/>
          </a:stretch>
        </p:blipFill>
        <p:spPr>
          <a:xfrm>
            <a:off x="1699109" y="1924652"/>
            <a:ext cx="410217" cy="221495"/>
          </a:xfrm>
          <a:prstGeom prst="rect">
            <a:avLst/>
          </a:prstGeom>
        </p:spPr>
      </p:pic>
      <p:sp>
        <p:nvSpPr>
          <p:cNvPr id="38" name="bg object 38"/>
          <p:cNvSpPr/>
          <p:nvPr/>
        </p:nvSpPr>
        <p:spPr>
          <a:xfrm>
            <a:off x="2135434" y="1930673"/>
            <a:ext cx="83897" cy="210110"/>
          </a:xfrm>
          <a:custGeom>
            <a:avLst/>
            <a:gdLst/>
            <a:ahLst/>
            <a:cxnLst/>
            <a:rect l="l" t="t" r="r" b="b"/>
            <a:pathLst>
              <a:path w="69214" h="238125">
                <a:moveTo>
                  <a:pt x="68973" y="0"/>
                </a:moveTo>
                <a:lnTo>
                  <a:pt x="0" y="0"/>
                </a:lnTo>
                <a:lnTo>
                  <a:pt x="0" y="237718"/>
                </a:lnTo>
                <a:lnTo>
                  <a:pt x="68973" y="237718"/>
                </a:lnTo>
                <a:lnTo>
                  <a:pt x="68973" y="0"/>
                </a:lnTo>
                <a:close/>
              </a:path>
            </a:pathLst>
          </a:custGeom>
          <a:solidFill>
            <a:srgbClr val="FFFFFF"/>
          </a:solidFill>
        </p:spPr>
        <p:txBody>
          <a:bodyPr wrap="square" lIns="0" tIns="0" rIns="0" bIns="0" rtlCol="0"/>
          <a:lstStyle/>
          <a:p>
            <a:endParaRPr sz="1588"/>
          </a:p>
        </p:txBody>
      </p:sp>
      <p:pic>
        <p:nvPicPr>
          <p:cNvPr id="39" name="bg object 39"/>
          <p:cNvPicPr/>
          <p:nvPr/>
        </p:nvPicPr>
        <p:blipFill>
          <a:blip r:embed="rId15" cstate="print"/>
          <a:stretch>
            <a:fillRect/>
          </a:stretch>
        </p:blipFill>
        <p:spPr>
          <a:xfrm>
            <a:off x="2247625" y="1924659"/>
            <a:ext cx="410267" cy="221798"/>
          </a:xfrm>
          <a:prstGeom prst="rect">
            <a:avLst/>
          </a:prstGeom>
        </p:spPr>
      </p:pic>
      <p:sp>
        <p:nvSpPr>
          <p:cNvPr id="2" name="Holder 2"/>
          <p:cNvSpPr>
            <a:spLocks noGrp="1"/>
          </p:cNvSpPr>
          <p:nvPr>
            <p:ph type="title"/>
          </p:nvPr>
        </p:nvSpPr>
        <p:spPr>
          <a:xfrm>
            <a:off x="617146" y="873571"/>
            <a:ext cx="10957713" cy="448136"/>
          </a:xfrm>
        </p:spPr>
        <p:txBody>
          <a:bodyPr lIns="0" tIns="0" rIns="0" bIns="0"/>
          <a:lstStyle>
            <a:lvl1pPr>
              <a:defRPr sz="2912" b="0" i="0">
                <a:solidFill>
                  <a:srgbClr val="602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83" b="1" i="0">
                <a:solidFill>
                  <a:srgbClr val="60295B"/>
                </a:solidFill>
                <a:latin typeface="Arial"/>
                <a:cs typeface="Arial"/>
              </a:defRPr>
            </a:lvl1pPr>
          </a:lstStyle>
          <a:p>
            <a:pPr marL="11206">
              <a:spcBef>
                <a:spcPts val="67"/>
              </a:spcBef>
            </a:pPr>
            <a:r>
              <a:rPr lang="en-US"/>
              <a:t>State</a:t>
            </a:r>
            <a:r>
              <a:rPr lang="en-US" spc="-4"/>
              <a:t> </a:t>
            </a:r>
            <a:r>
              <a:rPr lang="en-US"/>
              <a:t>Health &amp; </a:t>
            </a:r>
            <a:r>
              <a:rPr lang="en-US" spc="-9"/>
              <a:t>Value</a:t>
            </a:r>
            <a:r>
              <a:rPr lang="en-US"/>
              <a:t> Strategies Brief Style</a:t>
            </a:r>
            <a:r>
              <a:rPr lang="en-US" spc="-4"/>
              <a:t> </a:t>
            </a:r>
            <a:r>
              <a:rPr lang="en-US" spc="-9"/>
              <a:t>Guide</a:t>
            </a:r>
            <a:endParaRPr lang="en-US" spc="-9"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5" name="Holder 5"/>
          <p:cNvSpPr>
            <a:spLocks noGrp="1"/>
          </p:cNvSpPr>
          <p:nvPr>
            <p:ph type="sldNum" sz="quarter" idx="7"/>
          </p:nvPr>
        </p:nvSpPr>
        <p:spPr/>
        <p:txBody>
          <a:bodyPr lIns="0" tIns="0" rIns="0" bIns="0"/>
          <a:lstStyle>
            <a:lvl1pPr>
              <a:defRPr sz="1059" b="1" i="0">
                <a:solidFill>
                  <a:schemeClr val="tx1"/>
                </a:solidFill>
                <a:latin typeface="Arial"/>
                <a:cs typeface="Arial"/>
              </a:defRPr>
            </a:lvl1pPr>
          </a:lstStyle>
          <a:p>
            <a:pPr marL="11206">
              <a:spcBef>
                <a:spcPts val="63"/>
              </a:spcBef>
            </a:pPr>
            <a:fld id="{81D60167-4931-47E6-BA6A-407CBD079E47}" type="slidenum">
              <a:rPr lang="en-US" spc="-23" smtClean="0"/>
              <a:pPr marL="11206">
                <a:spcBef>
                  <a:spcPts val="63"/>
                </a:spcBef>
              </a:pPr>
              <a:t>‹#›</a:t>
            </a:fld>
            <a:endParaRPr lang="en-US" spc="-23" dirty="0"/>
          </a:p>
        </p:txBody>
      </p:sp>
    </p:spTree>
    <p:extLst>
      <p:ext uri="{BB962C8B-B14F-4D97-AF65-F5344CB8AC3E}">
        <p14:creationId xmlns:p14="http://schemas.microsoft.com/office/powerpoint/2010/main" val="2407010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0" y="5647769"/>
            <a:ext cx="12192000" cy="1210235"/>
          </a:xfrm>
          <a:custGeom>
            <a:avLst/>
            <a:gdLst/>
            <a:ahLst/>
            <a:cxnLst/>
            <a:rect l="l" t="t" r="r" b="b"/>
            <a:pathLst>
              <a:path w="10058400" h="1371600">
                <a:moveTo>
                  <a:pt x="10058400" y="0"/>
                </a:moveTo>
                <a:lnTo>
                  <a:pt x="0" y="0"/>
                </a:lnTo>
                <a:lnTo>
                  <a:pt x="0" y="1371600"/>
                </a:lnTo>
                <a:lnTo>
                  <a:pt x="10058400" y="1371600"/>
                </a:lnTo>
                <a:lnTo>
                  <a:pt x="10058400" y="0"/>
                </a:lnTo>
                <a:close/>
              </a:path>
            </a:pathLst>
          </a:custGeom>
          <a:solidFill>
            <a:srgbClr val="E9674F"/>
          </a:solidFill>
        </p:spPr>
        <p:txBody>
          <a:bodyPr wrap="square" lIns="0" tIns="0" rIns="0" bIns="0" rtlCol="0"/>
          <a:lstStyle/>
          <a:p>
            <a:endParaRPr sz="1588"/>
          </a:p>
        </p:txBody>
      </p:sp>
      <p:sp>
        <p:nvSpPr>
          <p:cNvPr id="18" name="bg object 18"/>
          <p:cNvSpPr/>
          <p:nvPr/>
        </p:nvSpPr>
        <p:spPr>
          <a:xfrm>
            <a:off x="808505" y="5647769"/>
            <a:ext cx="11383819" cy="1210235"/>
          </a:xfrm>
          <a:custGeom>
            <a:avLst/>
            <a:gdLst/>
            <a:ahLst/>
            <a:cxnLst/>
            <a:rect l="l" t="t" r="r" b="b"/>
            <a:pathLst>
              <a:path w="9391650" h="1371600">
                <a:moveTo>
                  <a:pt x="1913051" y="0"/>
                </a:moveTo>
                <a:lnTo>
                  <a:pt x="1371600" y="0"/>
                </a:lnTo>
                <a:lnTo>
                  <a:pt x="0" y="1371600"/>
                </a:lnTo>
                <a:lnTo>
                  <a:pt x="541451" y="1371600"/>
                </a:lnTo>
                <a:lnTo>
                  <a:pt x="1913051" y="0"/>
                </a:lnTo>
                <a:close/>
              </a:path>
              <a:path w="9391650" h="1371600">
                <a:moveTo>
                  <a:pt x="2798318" y="0"/>
                </a:moveTo>
                <a:lnTo>
                  <a:pt x="2256866" y="0"/>
                </a:lnTo>
                <a:lnTo>
                  <a:pt x="885266" y="1371600"/>
                </a:lnTo>
                <a:lnTo>
                  <a:pt x="1426718" y="1371600"/>
                </a:lnTo>
                <a:lnTo>
                  <a:pt x="2798318" y="0"/>
                </a:lnTo>
                <a:close/>
              </a:path>
              <a:path w="9391650" h="1371600">
                <a:moveTo>
                  <a:pt x="3683584" y="0"/>
                </a:moveTo>
                <a:lnTo>
                  <a:pt x="3142132" y="0"/>
                </a:lnTo>
                <a:lnTo>
                  <a:pt x="1770545" y="1371600"/>
                </a:lnTo>
                <a:lnTo>
                  <a:pt x="2311997" y="1371600"/>
                </a:lnTo>
                <a:lnTo>
                  <a:pt x="3683584" y="0"/>
                </a:lnTo>
                <a:close/>
              </a:path>
              <a:path w="9391650" h="1371600">
                <a:moveTo>
                  <a:pt x="4568850" y="0"/>
                </a:moveTo>
                <a:lnTo>
                  <a:pt x="4027398" y="0"/>
                </a:lnTo>
                <a:lnTo>
                  <a:pt x="2655798" y="1371600"/>
                </a:lnTo>
                <a:lnTo>
                  <a:pt x="3197250" y="1371600"/>
                </a:lnTo>
                <a:lnTo>
                  <a:pt x="4568850" y="0"/>
                </a:lnTo>
                <a:close/>
              </a:path>
              <a:path w="9391650" h="1371600">
                <a:moveTo>
                  <a:pt x="5454116" y="0"/>
                </a:moveTo>
                <a:lnTo>
                  <a:pt x="4912665" y="0"/>
                </a:lnTo>
                <a:lnTo>
                  <a:pt x="3541064" y="1371600"/>
                </a:lnTo>
                <a:lnTo>
                  <a:pt x="4082516" y="1371600"/>
                </a:lnTo>
                <a:lnTo>
                  <a:pt x="5454116" y="0"/>
                </a:lnTo>
                <a:close/>
              </a:path>
              <a:path w="9391650" h="1371600">
                <a:moveTo>
                  <a:pt x="6339383" y="0"/>
                </a:moveTo>
                <a:lnTo>
                  <a:pt x="5797931" y="0"/>
                </a:lnTo>
                <a:lnTo>
                  <a:pt x="4426343" y="1371600"/>
                </a:lnTo>
                <a:lnTo>
                  <a:pt x="4967795" y="1371600"/>
                </a:lnTo>
                <a:lnTo>
                  <a:pt x="6339383" y="0"/>
                </a:lnTo>
                <a:close/>
              </a:path>
              <a:path w="9391650" h="1371600">
                <a:moveTo>
                  <a:pt x="7273417" y="0"/>
                </a:moveTo>
                <a:lnTo>
                  <a:pt x="7224662" y="0"/>
                </a:lnTo>
                <a:lnTo>
                  <a:pt x="6731965" y="0"/>
                </a:lnTo>
                <a:lnTo>
                  <a:pt x="6683210" y="0"/>
                </a:lnTo>
                <a:lnTo>
                  <a:pt x="5311610" y="1371600"/>
                </a:lnTo>
                <a:lnTo>
                  <a:pt x="5360365" y="1371600"/>
                </a:lnTo>
                <a:lnTo>
                  <a:pt x="5853061" y="1371600"/>
                </a:lnTo>
                <a:lnTo>
                  <a:pt x="5901817" y="1371600"/>
                </a:lnTo>
                <a:lnTo>
                  <a:pt x="7273417" y="0"/>
                </a:lnTo>
                <a:close/>
              </a:path>
              <a:path w="9391650" h="1371600">
                <a:moveTo>
                  <a:pt x="8158683" y="0"/>
                </a:moveTo>
                <a:lnTo>
                  <a:pt x="7617231" y="0"/>
                </a:lnTo>
                <a:lnTo>
                  <a:pt x="6245631" y="1371600"/>
                </a:lnTo>
                <a:lnTo>
                  <a:pt x="6787096" y="1371600"/>
                </a:lnTo>
                <a:lnTo>
                  <a:pt x="8158683" y="0"/>
                </a:lnTo>
                <a:close/>
              </a:path>
              <a:path w="9391650" h="1371600">
                <a:moveTo>
                  <a:pt x="9043949" y="0"/>
                </a:moveTo>
                <a:lnTo>
                  <a:pt x="8502498" y="0"/>
                </a:lnTo>
                <a:lnTo>
                  <a:pt x="7130910" y="1371600"/>
                </a:lnTo>
                <a:lnTo>
                  <a:pt x="7672362" y="1371600"/>
                </a:lnTo>
                <a:lnTo>
                  <a:pt x="9043949" y="0"/>
                </a:lnTo>
                <a:close/>
              </a:path>
              <a:path w="9391650" h="1371600">
                <a:moveTo>
                  <a:pt x="9391383" y="881659"/>
                </a:moveTo>
                <a:lnTo>
                  <a:pt x="8901443" y="1371600"/>
                </a:lnTo>
                <a:lnTo>
                  <a:pt x="9391383" y="1371600"/>
                </a:lnTo>
                <a:lnTo>
                  <a:pt x="9391383" y="881659"/>
                </a:lnTo>
                <a:close/>
              </a:path>
              <a:path w="9391650" h="1371600">
                <a:moveTo>
                  <a:pt x="9391383" y="0"/>
                </a:moveTo>
                <a:lnTo>
                  <a:pt x="9387776" y="0"/>
                </a:lnTo>
                <a:lnTo>
                  <a:pt x="8016176" y="1371600"/>
                </a:lnTo>
                <a:lnTo>
                  <a:pt x="8557628" y="1371600"/>
                </a:lnTo>
                <a:lnTo>
                  <a:pt x="9391383" y="537845"/>
                </a:lnTo>
                <a:lnTo>
                  <a:pt x="9391383" y="0"/>
                </a:lnTo>
                <a:close/>
              </a:path>
            </a:pathLst>
          </a:custGeom>
          <a:solidFill>
            <a:srgbClr val="EB7661"/>
          </a:solidFill>
        </p:spPr>
        <p:txBody>
          <a:bodyPr wrap="square" lIns="0" tIns="0" rIns="0" bIns="0" rtlCol="0"/>
          <a:lstStyle/>
          <a:p>
            <a:endParaRPr sz="1588"/>
          </a:p>
        </p:txBody>
      </p:sp>
      <p:sp>
        <p:nvSpPr>
          <p:cNvPr id="19" name="bg object 19"/>
          <p:cNvSpPr/>
          <p:nvPr/>
        </p:nvSpPr>
        <p:spPr>
          <a:xfrm>
            <a:off x="3076069" y="1124704"/>
            <a:ext cx="0" cy="1049991"/>
          </a:xfrm>
          <a:custGeom>
            <a:avLst/>
            <a:gdLst/>
            <a:ahLst/>
            <a:cxnLst/>
            <a:rect l="l" t="t" r="r" b="b"/>
            <a:pathLst>
              <a:path h="1189989">
                <a:moveTo>
                  <a:pt x="0" y="0"/>
                </a:moveTo>
                <a:lnTo>
                  <a:pt x="0" y="1189647"/>
                </a:lnTo>
              </a:path>
            </a:pathLst>
          </a:custGeom>
          <a:solidFill>
            <a:srgbClr val="FFFFFF"/>
          </a:solidFill>
        </p:spPr>
        <p:txBody>
          <a:bodyPr wrap="square" lIns="0" tIns="0" rIns="0" bIns="0" rtlCol="0"/>
          <a:lstStyle/>
          <a:p>
            <a:endParaRPr sz="1588"/>
          </a:p>
        </p:txBody>
      </p:sp>
      <p:sp>
        <p:nvSpPr>
          <p:cNvPr id="20" name="bg object 20"/>
          <p:cNvSpPr/>
          <p:nvPr/>
        </p:nvSpPr>
        <p:spPr>
          <a:xfrm>
            <a:off x="3076067" y="1124702"/>
            <a:ext cx="0" cy="1049991"/>
          </a:xfrm>
          <a:custGeom>
            <a:avLst/>
            <a:gdLst/>
            <a:ahLst/>
            <a:cxnLst/>
            <a:rect l="l" t="t" r="r" b="b"/>
            <a:pathLst>
              <a:path h="1189989">
                <a:moveTo>
                  <a:pt x="0" y="0"/>
                </a:moveTo>
                <a:lnTo>
                  <a:pt x="0" y="1189647"/>
                </a:lnTo>
              </a:path>
            </a:pathLst>
          </a:custGeom>
          <a:ln w="15659">
            <a:solidFill>
              <a:srgbClr val="FFFFFF"/>
            </a:solidFill>
          </a:ln>
        </p:spPr>
        <p:txBody>
          <a:bodyPr wrap="square" lIns="0" tIns="0" rIns="0" bIns="0" rtlCol="0"/>
          <a:lstStyle/>
          <a:p>
            <a:endParaRPr sz="1588"/>
          </a:p>
        </p:txBody>
      </p:sp>
      <p:sp>
        <p:nvSpPr>
          <p:cNvPr id="21" name="bg object 21"/>
          <p:cNvSpPr/>
          <p:nvPr/>
        </p:nvSpPr>
        <p:spPr>
          <a:xfrm>
            <a:off x="3458373" y="1391292"/>
            <a:ext cx="948267" cy="226359"/>
          </a:xfrm>
          <a:custGeom>
            <a:avLst/>
            <a:gdLst/>
            <a:ahLst/>
            <a:cxnLst/>
            <a:rect l="l" t="t" r="r" b="b"/>
            <a:pathLst>
              <a:path w="782320" h="256539">
                <a:moveTo>
                  <a:pt x="145542" y="86106"/>
                </a:moveTo>
                <a:lnTo>
                  <a:pt x="133756" y="45377"/>
                </a:lnTo>
                <a:lnTo>
                  <a:pt x="129667" y="41630"/>
                </a:lnTo>
                <a:lnTo>
                  <a:pt x="124587" y="36969"/>
                </a:lnTo>
                <a:lnTo>
                  <a:pt x="119265" y="34061"/>
                </a:lnTo>
                <a:lnTo>
                  <a:pt x="119265" y="85839"/>
                </a:lnTo>
                <a:lnTo>
                  <a:pt x="118846" y="97955"/>
                </a:lnTo>
                <a:lnTo>
                  <a:pt x="108521" y="142709"/>
                </a:lnTo>
                <a:lnTo>
                  <a:pt x="81292" y="174383"/>
                </a:lnTo>
                <a:lnTo>
                  <a:pt x="48806" y="182308"/>
                </a:lnTo>
                <a:lnTo>
                  <a:pt x="28879" y="182308"/>
                </a:lnTo>
                <a:lnTo>
                  <a:pt x="51015" y="42214"/>
                </a:lnTo>
                <a:lnTo>
                  <a:pt x="51104" y="41630"/>
                </a:lnTo>
                <a:lnTo>
                  <a:pt x="71043" y="41630"/>
                </a:lnTo>
                <a:lnTo>
                  <a:pt x="81686" y="42214"/>
                </a:lnTo>
                <a:lnTo>
                  <a:pt x="116039" y="64325"/>
                </a:lnTo>
                <a:lnTo>
                  <a:pt x="119265" y="85839"/>
                </a:lnTo>
                <a:lnTo>
                  <a:pt x="119265" y="34061"/>
                </a:lnTo>
                <a:lnTo>
                  <a:pt x="113233" y="30759"/>
                </a:lnTo>
                <a:lnTo>
                  <a:pt x="100088" y="26314"/>
                </a:lnTo>
                <a:lnTo>
                  <a:pt x="85153" y="23647"/>
                </a:lnTo>
                <a:lnTo>
                  <a:pt x="68427" y="22758"/>
                </a:lnTo>
                <a:lnTo>
                  <a:pt x="28003" y="22758"/>
                </a:lnTo>
                <a:lnTo>
                  <a:pt x="0" y="200926"/>
                </a:lnTo>
                <a:lnTo>
                  <a:pt x="44183" y="200926"/>
                </a:lnTo>
                <a:lnTo>
                  <a:pt x="90043" y="192036"/>
                </a:lnTo>
                <a:lnTo>
                  <a:pt x="105752" y="182308"/>
                </a:lnTo>
                <a:lnTo>
                  <a:pt x="112839" y="176631"/>
                </a:lnTo>
                <a:lnTo>
                  <a:pt x="135280" y="143522"/>
                </a:lnTo>
                <a:lnTo>
                  <a:pt x="144907" y="101523"/>
                </a:lnTo>
                <a:lnTo>
                  <a:pt x="145542" y="86106"/>
                </a:lnTo>
                <a:close/>
              </a:path>
              <a:path w="782320" h="256539">
                <a:moveTo>
                  <a:pt x="257263" y="63601"/>
                </a:moveTo>
                <a:lnTo>
                  <a:pt x="252437" y="62395"/>
                </a:lnTo>
                <a:lnTo>
                  <a:pt x="247929" y="61798"/>
                </a:lnTo>
                <a:lnTo>
                  <a:pt x="235229" y="61798"/>
                </a:lnTo>
                <a:lnTo>
                  <a:pt x="202996" y="91008"/>
                </a:lnTo>
                <a:lnTo>
                  <a:pt x="205016" y="64630"/>
                </a:lnTo>
                <a:lnTo>
                  <a:pt x="183362" y="64630"/>
                </a:lnTo>
                <a:lnTo>
                  <a:pt x="161988" y="200926"/>
                </a:lnTo>
                <a:lnTo>
                  <a:pt x="187121" y="200926"/>
                </a:lnTo>
                <a:lnTo>
                  <a:pt x="198361" y="127977"/>
                </a:lnTo>
                <a:lnTo>
                  <a:pt x="202387" y="117894"/>
                </a:lnTo>
                <a:lnTo>
                  <a:pt x="229743" y="84035"/>
                </a:lnTo>
                <a:lnTo>
                  <a:pt x="241477" y="84035"/>
                </a:lnTo>
                <a:lnTo>
                  <a:pt x="245237" y="84467"/>
                </a:lnTo>
                <a:lnTo>
                  <a:pt x="249478" y="85344"/>
                </a:lnTo>
                <a:lnTo>
                  <a:pt x="257263" y="63601"/>
                </a:lnTo>
                <a:close/>
              </a:path>
              <a:path w="782320" h="256539">
                <a:moveTo>
                  <a:pt x="302590" y="64643"/>
                </a:moveTo>
                <a:lnTo>
                  <a:pt x="277469" y="64643"/>
                </a:lnTo>
                <a:lnTo>
                  <a:pt x="256095" y="200926"/>
                </a:lnTo>
                <a:lnTo>
                  <a:pt x="281228" y="200926"/>
                </a:lnTo>
                <a:lnTo>
                  <a:pt x="302590" y="64643"/>
                </a:lnTo>
                <a:close/>
              </a:path>
              <a:path w="782320" h="256539">
                <a:moveTo>
                  <a:pt x="314134" y="9817"/>
                </a:moveTo>
                <a:lnTo>
                  <a:pt x="312699" y="6451"/>
                </a:lnTo>
                <a:lnTo>
                  <a:pt x="306933" y="1282"/>
                </a:lnTo>
                <a:lnTo>
                  <a:pt x="303085" y="0"/>
                </a:lnTo>
                <a:lnTo>
                  <a:pt x="293052" y="0"/>
                </a:lnTo>
                <a:lnTo>
                  <a:pt x="288645" y="1600"/>
                </a:lnTo>
                <a:lnTo>
                  <a:pt x="281330" y="7950"/>
                </a:lnTo>
                <a:lnTo>
                  <a:pt x="279514" y="12052"/>
                </a:lnTo>
                <a:lnTo>
                  <a:pt x="279514" y="21183"/>
                </a:lnTo>
                <a:lnTo>
                  <a:pt x="280936" y="24561"/>
                </a:lnTo>
                <a:lnTo>
                  <a:pt x="286715" y="29718"/>
                </a:lnTo>
                <a:lnTo>
                  <a:pt x="290576" y="31026"/>
                </a:lnTo>
                <a:lnTo>
                  <a:pt x="300570" y="31026"/>
                </a:lnTo>
                <a:lnTo>
                  <a:pt x="305003" y="29425"/>
                </a:lnTo>
                <a:lnTo>
                  <a:pt x="312305" y="23050"/>
                </a:lnTo>
                <a:lnTo>
                  <a:pt x="314134" y="18961"/>
                </a:lnTo>
                <a:lnTo>
                  <a:pt x="314134" y="9817"/>
                </a:lnTo>
                <a:close/>
              </a:path>
              <a:path w="782320" h="256539">
                <a:moveTo>
                  <a:pt x="446112" y="64643"/>
                </a:moveTo>
                <a:lnTo>
                  <a:pt x="418973" y="64643"/>
                </a:lnTo>
                <a:lnTo>
                  <a:pt x="366979" y="180467"/>
                </a:lnTo>
                <a:lnTo>
                  <a:pt x="350837" y="64643"/>
                </a:lnTo>
                <a:lnTo>
                  <a:pt x="323697" y="64643"/>
                </a:lnTo>
                <a:lnTo>
                  <a:pt x="348792" y="200926"/>
                </a:lnTo>
                <a:lnTo>
                  <a:pt x="378828" y="200926"/>
                </a:lnTo>
                <a:lnTo>
                  <a:pt x="446112" y="64643"/>
                </a:lnTo>
                <a:close/>
              </a:path>
              <a:path w="782320" h="256539">
                <a:moveTo>
                  <a:pt x="492010" y="64643"/>
                </a:moveTo>
                <a:lnTo>
                  <a:pt x="466915" y="64643"/>
                </a:lnTo>
                <a:lnTo>
                  <a:pt x="445528" y="200926"/>
                </a:lnTo>
                <a:lnTo>
                  <a:pt x="470649" y="200926"/>
                </a:lnTo>
                <a:lnTo>
                  <a:pt x="492010" y="64643"/>
                </a:lnTo>
                <a:close/>
              </a:path>
              <a:path w="782320" h="256539">
                <a:moveTo>
                  <a:pt x="503555" y="9817"/>
                </a:moveTo>
                <a:lnTo>
                  <a:pt x="502119" y="6451"/>
                </a:lnTo>
                <a:lnTo>
                  <a:pt x="496354" y="1282"/>
                </a:lnTo>
                <a:lnTo>
                  <a:pt x="492506" y="0"/>
                </a:lnTo>
                <a:lnTo>
                  <a:pt x="482473" y="0"/>
                </a:lnTo>
                <a:lnTo>
                  <a:pt x="478066" y="1600"/>
                </a:lnTo>
                <a:lnTo>
                  <a:pt x="470750" y="7950"/>
                </a:lnTo>
                <a:lnTo>
                  <a:pt x="468934" y="12052"/>
                </a:lnTo>
                <a:lnTo>
                  <a:pt x="468934" y="21183"/>
                </a:lnTo>
                <a:lnTo>
                  <a:pt x="470357" y="24561"/>
                </a:lnTo>
                <a:lnTo>
                  <a:pt x="476135" y="29718"/>
                </a:lnTo>
                <a:lnTo>
                  <a:pt x="479996" y="31026"/>
                </a:lnTo>
                <a:lnTo>
                  <a:pt x="489991" y="31026"/>
                </a:lnTo>
                <a:lnTo>
                  <a:pt x="494423" y="29425"/>
                </a:lnTo>
                <a:lnTo>
                  <a:pt x="501726" y="23050"/>
                </a:lnTo>
                <a:lnTo>
                  <a:pt x="503555" y="18961"/>
                </a:lnTo>
                <a:lnTo>
                  <a:pt x="503555" y="9817"/>
                </a:lnTo>
                <a:close/>
              </a:path>
              <a:path w="782320" h="256539">
                <a:moveTo>
                  <a:pt x="633209" y="94373"/>
                </a:moveTo>
                <a:lnTo>
                  <a:pt x="607415" y="62090"/>
                </a:lnTo>
                <a:lnTo>
                  <a:pt x="600290" y="61531"/>
                </a:lnTo>
                <a:lnTo>
                  <a:pt x="593407" y="62001"/>
                </a:lnTo>
                <a:lnTo>
                  <a:pt x="558495" y="83934"/>
                </a:lnTo>
                <a:lnTo>
                  <a:pt x="553250" y="90512"/>
                </a:lnTo>
                <a:lnTo>
                  <a:pt x="555548" y="64655"/>
                </a:lnTo>
                <a:lnTo>
                  <a:pt x="533882" y="64655"/>
                </a:lnTo>
                <a:lnTo>
                  <a:pt x="512521" y="200926"/>
                </a:lnTo>
                <a:lnTo>
                  <a:pt x="537654" y="200926"/>
                </a:lnTo>
                <a:lnTo>
                  <a:pt x="550633" y="117906"/>
                </a:lnTo>
                <a:lnTo>
                  <a:pt x="561759" y="101625"/>
                </a:lnTo>
                <a:lnTo>
                  <a:pt x="572592" y="89979"/>
                </a:lnTo>
                <a:lnTo>
                  <a:pt x="583120" y="82994"/>
                </a:lnTo>
                <a:lnTo>
                  <a:pt x="593369" y="80670"/>
                </a:lnTo>
                <a:lnTo>
                  <a:pt x="602983" y="80670"/>
                </a:lnTo>
                <a:lnTo>
                  <a:pt x="607796" y="86029"/>
                </a:lnTo>
                <a:lnTo>
                  <a:pt x="607796" y="96710"/>
                </a:lnTo>
                <a:lnTo>
                  <a:pt x="607212" y="103949"/>
                </a:lnTo>
                <a:lnTo>
                  <a:pt x="591921" y="200926"/>
                </a:lnTo>
                <a:lnTo>
                  <a:pt x="617054" y="200926"/>
                </a:lnTo>
                <a:lnTo>
                  <a:pt x="632929" y="100596"/>
                </a:lnTo>
                <a:lnTo>
                  <a:pt x="633209" y="97472"/>
                </a:lnTo>
                <a:lnTo>
                  <a:pt x="633209" y="94373"/>
                </a:lnTo>
                <a:close/>
              </a:path>
              <a:path w="782320" h="256539">
                <a:moveTo>
                  <a:pt x="782193" y="72402"/>
                </a:moveTo>
                <a:lnTo>
                  <a:pt x="774293" y="68948"/>
                </a:lnTo>
                <a:lnTo>
                  <a:pt x="766597" y="66319"/>
                </a:lnTo>
                <a:lnTo>
                  <a:pt x="755345" y="63614"/>
                </a:lnTo>
                <a:lnTo>
                  <a:pt x="755345" y="83261"/>
                </a:lnTo>
                <a:lnTo>
                  <a:pt x="743191" y="158000"/>
                </a:lnTo>
                <a:lnTo>
                  <a:pt x="719137" y="180784"/>
                </a:lnTo>
                <a:lnTo>
                  <a:pt x="718947" y="180784"/>
                </a:lnTo>
                <a:lnTo>
                  <a:pt x="712990" y="182816"/>
                </a:lnTo>
                <a:lnTo>
                  <a:pt x="706247" y="182816"/>
                </a:lnTo>
                <a:lnTo>
                  <a:pt x="696277" y="180949"/>
                </a:lnTo>
                <a:lnTo>
                  <a:pt x="689152" y="175323"/>
                </a:lnTo>
                <a:lnTo>
                  <a:pt x="684872" y="165950"/>
                </a:lnTo>
                <a:lnTo>
                  <a:pt x="683450" y="152831"/>
                </a:lnTo>
                <a:lnTo>
                  <a:pt x="683793" y="144094"/>
                </a:lnTo>
                <a:lnTo>
                  <a:pt x="695960" y="103111"/>
                </a:lnTo>
                <a:lnTo>
                  <a:pt x="726821" y="80581"/>
                </a:lnTo>
                <a:lnTo>
                  <a:pt x="735126" y="79908"/>
                </a:lnTo>
                <a:lnTo>
                  <a:pt x="742442" y="79908"/>
                </a:lnTo>
                <a:lnTo>
                  <a:pt x="749160" y="81026"/>
                </a:lnTo>
                <a:lnTo>
                  <a:pt x="755345" y="83261"/>
                </a:lnTo>
                <a:lnTo>
                  <a:pt x="755345" y="63614"/>
                </a:lnTo>
                <a:lnTo>
                  <a:pt x="751573" y="62699"/>
                </a:lnTo>
                <a:lnTo>
                  <a:pt x="743686" y="61798"/>
                </a:lnTo>
                <a:lnTo>
                  <a:pt x="735406" y="61798"/>
                </a:lnTo>
                <a:lnTo>
                  <a:pt x="722147" y="62699"/>
                </a:lnTo>
                <a:lnTo>
                  <a:pt x="722528" y="62699"/>
                </a:lnTo>
                <a:lnTo>
                  <a:pt x="711085" y="65252"/>
                </a:lnTo>
                <a:lnTo>
                  <a:pt x="675970" y="91211"/>
                </a:lnTo>
                <a:lnTo>
                  <a:pt x="659231" y="131330"/>
                </a:lnTo>
                <a:lnTo>
                  <a:pt x="657174" y="152831"/>
                </a:lnTo>
                <a:lnTo>
                  <a:pt x="657910" y="163258"/>
                </a:lnTo>
                <a:lnTo>
                  <a:pt x="682688" y="197662"/>
                </a:lnTo>
                <a:lnTo>
                  <a:pt x="700747" y="200926"/>
                </a:lnTo>
                <a:lnTo>
                  <a:pt x="708660" y="200926"/>
                </a:lnTo>
                <a:lnTo>
                  <a:pt x="715721" y="199199"/>
                </a:lnTo>
                <a:lnTo>
                  <a:pt x="728243" y="192290"/>
                </a:lnTo>
                <a:lnTo>
                  <a:pt x="734174" y="187490"/>
                </a:lnTo>
                <a:lnTo>
                  <a:pt x="738339" y="182816"/>
                </a:lnTo>
                <a:lnTo>
                  <a:pt x="739736" y="181254"/>
                </a:lnTo>
                <a:lnTo>
                  <a:pt x="727964" y="224167"/>
                </a:lnTo>
                <a:lnTo>
                  <a:pt x="696709" y="236855"/>
                </a:lnTo>
                <a:lnTo>
                  <a:pt x="690359" y="236855"/>
                </a:lnTo>
                <a:lnTo>
                  <a:pt x="683983" y="235877"/>
                </a:lnTo>
                <a:lnTo>
                  <a:pt x="671080" y="231902"/>
                </a:lnTo>
                <a:lnTo>
                  <a:pt x="665251" y="229527"/>
                </a:lnTo>
                <a:lnTo>
                  <a:pt x="660069" y="226783"/>
                </a:lnTo>
                <a:lnTo>
                  <a:pt x="649935" y="243586"/>
                </a:lnTo>
                <a:lnTo>
                  <a:pt x="656678" y="247561"/>
                </a:lnTo>
                <a:lnTo>
                  <a:pt x="664235" y="250710"/>
                </a:lnTo>
                <a:lnTo>
                  <a:pt x="680974" y="255358"/>
                </a:lnTo>
                <a:lnTo>
                  <a:pt x="689229" y="256527"/>
                </a:lnTo>
                <a:lnTo>
                  <a:pt x="697293" y="256527"/>
                </a:lnTo>
                <a:lnTo>
                  <a:pt x="740333" y="243078"/>
                </a:lnTo>
                <a:lnTo>
                  <a:pt x="761580" y="200113"/>
                </a:lnTo>
                <a:lnTo>
                  <a:pt x="780808" y="81026"/>
                </a:lnTo>
                <a:lnTo>
                  <a:pt x="780872" y="80581"/>
                </a:lnTo>
                <a:lnTo>
                  <a:pt x="780986" y="79908"/>
                </a:lnTo>
                <a:lnTo>
                  <a:pt x="782193" y="72402"/>
                </a:lnTo>
                <a:close/>
              </a:path>
            </a:pathLst>
          </a:custGeom>
          <a:solidFill>
            <a:srgbClr val="FFFFFF"/>
          </a:solidFill>
        </p:spPr>
        <p:txBody>
          <a:bodyPr wrap="square" lIns="0" tIns="0" rIns="0" bIns="0" rtlCol="0"/>
          <a:lstStyle/>
          <a:p>
            <a:endParaRPr sz="1588"/>
          </a:p>
        </p:txBody>
      </p:sp>
      <p:pic>
        <p:nvPicPr>
          <p:cNvPr id="22" name="bg object 22"/>
          <p:cNvPicPr/>
          <p:nvPr/>
        </p:nvPicPr>
        <p:blipFill>
          <a:blip r:embed="rId2" cstate="print"/>
          <a:stretch>
            <a:fillRect/>
          </a:stretch>
        </p:blipFill>
        <p:spPr>
          <a:xfrm>
            <a:off x="4506607" y="1411366"/>
            <a:ext cx="229935" cy="157209"/>
          </a:xfrm>
          <a:prstGeom prst="rect">
            <a:avLst/>
          </a:prstGeom>
        </p:spPr>
      </p:pic>
      <p:pic>
        <p:nvPicPr>
          <p:cNvPr id="23" name="bg object 23"/>
          <p:cNvPicPr/>
          <p:nvPr/>
        </p:nvPicPr>
        <p:blipFill>
          <a:blip r:embed="rId3" cstate="print"/>
          <a:stretch>
            <a:fillRect/>
          </a:stretch>
        </p:blipFill>
        <p:spPr>
          <a:xfrm>
            <a:off x="4765954" y="1445577"/>
            <a:ext cx="146273" cy="122996"/>
          </a:xfrm>
          <a:prstGeom prst="rect">
            <a:avLst/>
          </a:prstGeom>
        </p:spPr>
      </p:pic>
      <p:pic>
        <p:nvPicPr>
          <p:cNvPr id="24" name="bg object 24"/>
          <p:cNvPicPr/>
          <p:nvPr/>
        </p:nvPicPr>
        <p:blipFill>
          <a:blip r:embed="rId4" cstate="print"/>
          <a:stretch>
            <a:fillRect/>
          </a:stretch>
        </p:blipFill>
        <p:spPr>
          <a:xfrm>
            <a:off x="4941636" y="1445821"/>
            <a:ext cx="151907" cy="125505"/>
          </a:xfrm>
          <a:prstGeom prst="rect">
            <a:avLst/>
          </a:prstGeom>
        </p:spPr>
      </p:pic>
      <p:sp>
        <p:nvSpPr>
          <p:cNvPr id="25" name="bg object 25"/>
          <p:cNvSpPr/>
          <p:nvPr/>
        </p:nvSpPr>
        <p:spPr>
          <a:xfrm>
            <a:off x="5117345" y="1391292"/>
            <a:ext cx="661171" cy="180415"/>
          </a:xfrm>
          <a:custGeom>
            <a:avLst/>
            <a:gdLst/>
            <a:ahLst/>
            <a:cxnLst/>
            <a:rect l="l" t="t" r="r" b="b"/>
            <a:pathLst>
              <a:path w="545464" h="204469">
                <a:moveTo>
                  <a:pt x="122415" y="64643"/>
                </a:moveTo>
                <a:lnTo>
                  <a:pt x="95275" y="64643"/>
                </a:lnTo>
                <a:lnTo>
                  <a:pt x="43294" y="180467"/>
                </a:lnTo>
                <a:lnTo>
                  <a:pt x="27139" y="64643"/>
                </a:lnTo>
                <a:lnTo>
                  <a:pt x="0" y="64643"/>
                </a:lnTo>
                <a:lnTo>
                  <a:pt x="25120" y="200926"/>
                </a:lnTo>
                <a:lnTo>
                  <a:pt x="55130" y="200926"/>
                </a:lnTo>
                <a:lnTo>
                  <a:pt x="122415" y="64643"/>
                </a:lnTo>
                <a:close/>
              </a:path>
              <a:path w="545464" h="204469">
                <a:moveTo>
                  <a:pt x="244500" y="72402"/>
                </a:moveTo>
                <a:lnTo>
                  <a:pt x="232486" y="67767"/>
                </a:lnTo>
                <a:lnTo>
                  <a:pt x="220675" y="64452"/>
                </a:lnTo>
                <a:lnTo>
                  <a:pt x="217639" y="63931"/>
                </a:lnTo>
                <a:lnTo>
                  <a:pt x="217639" y="83261"/>
                </a:lnTo>
                <a:lnTo>
                  <a:pt x="205536" y="161340"/>
                </a:lnTo>
                <a:lnTo>
                  <a:pt x="175780" y="185928"/>
                </a:lnTo>
                <a:lnTo>
                  <a:pt x="168859" y="185928"/>
                </a:lnTo>
                <a:lnTo>
                  <a:pt x="159004" y="183984"/>
                </a:lnTo>
                <a:lnTo>
                  <a:pt x="151968" y="178168"/>
                </a:lnTo>
                <a:lnTo>
                  <a:pt x="147764" y="168465"/>
                </a:lnTo>
                <a:lnTo>
                  <a:pt x="146354" y="154876"/>
                </a:lnTo>
                <a:lnTo>
                  <a:pt x="146697" y="145999"/>
                </a:lnTo>
                <a:lnTo>
                  <a:pt x="158838" y="103924"/>
                </a:lnTo>
                <a:lnTo>
                  <a:pt x="189420" y="80606"/>
                </a:lnTo>
                <a:lnTo>
                  <a:pt x="197726" y="79908"/>
                </a:lnTo>
                <a:lnTo>
                  <a:pt x="204851" y="79908"/>
                </a:lnTo>
                <a:lnTo>
                  <a:pt x="211505" y="81026"/>
                </a:lnTo>
                <a:lnTo>
                  <a:pt x="217639" y="83261"/>
                </a:lnTo>
                <a:lnTo>
                  <a:pt x="217639" y="63931"/>
                </a:lnTo>
                <a:lnTo>
                  <a:pt x="209092" y="62458"/>
                </a:lnTo>
                <a:lnTo>
                  <a:pt x="197726" y="61798"/>
                </a:lnTo>
                <a:lnTo>
                  <a:pt x="185140" y="62687"/>
                </a:lnTo>
                <a:lnTo>
                  <a:pt x="145630" y="83578"/>
                </a:lnTo>
                <a:lnTo>
                  <a:pt x="124612" y="122453"/>
                </a:lnTo>
                <a:lnTo>
                  <a:pt x="120065" y="154876"/>
                </a:lnTo>
                <a:lnTo>
                  <a:pt x="120789" y="165557"/>
                </a:lnTo>
                <a:lnTo>
                  <a:pt x="145402" y="200698"/>
                </a:lnTo>
                <a:lnTo>
                  <a:pt x="163677" y="204025"/>
                </a:lnTo>
                <a:lnTo>
                  <a:pt x="171945" y="204025"/>
                </a:lnTo>
                <a:lnTo>
                  <a:pt x="179349" y="202120"/>
                </a:lnTo>
                <a:lnTo>
                  <a:pt x="192443" y="194551"/>
                </a:lnTo>
                <a:lnTo>
                  <a:pt x="198691" y="189103"/>
                </a:lnTo>
                <a:lnTo>
                  <a:pt x="201371" y="185928"/>
                </a:lnTo>
                <a:lnTo>
                  <a:pt x="204558" y="182168"/>
                </a:lnTo>
                <a:lnTo>
                  <a:pt x="205244" y="187210"/>
                </a:lnTo>
                <a:lnTo>
                  <a:pt x="205359" y="188239"/>
                </a:lnTo>
                <a:lnTo>
                  <a:pt x="205422" y="188747"/>
                </a:lnTo>
                <a:lnTo>
                  <a:pt x="207772" y="193903"/>
                </a:lnTo>
                <a:lnTo>
                  <a:pt x="215671" y="200964"/>
                </a:lnTo>
                <a:lnTo>
                  <a:pt x="221322" y="203200"/>
                </a:lnTo>
                <a:lnTo>
                  <a:pt x="221551" y="203200"/>
                </a:lnTo>
                <a:lnTo>
                  <a:pt x="228333" y="204025"/>
                </a:lnTo>
                <a:lnTo>
                  <a:pt x="236410" y="188239"/>
                </a:lnTo>
                <a:lnTo>
                  <a:pt x="233349" y="187210"/>
                </a:lnTo>
                <a:lnTo>
                  <a:pt x="231216" y="185788"/>
                </a:lnTo>
                <a:lnTo>
                  <a:pt x="228917" y="182168"/>
                </a:lnTo>
                <a:lnTo>
                  <a:pt x="228333" y="179882"/>
                </a:lnTo>
                <a:lnTo>
                  <a:pt x="228409" y="175094"/>
                </a:lnTo>
                <a:lnTo>
                  <a:pt x="228536" y="173621"/>
                </a:lnTo>
                <a:lnTo>
                  <a:pt x="228917" y="170154"/>
                </a:lnTo>
                <a:lnTo>
                  <a:pt x="243128" y="81026"/>
                </a:lnTo>
                <a:lnTo>
                  <a:pt x="243192" y="80606"/>
                </a:lnTo>
                <a:lnTo>
                  <a:pt x="243306" y="79908"/>
                </a:lnTo>
                <a:lnTo>
                  <a:pt x="244500" y="72402"/>
                </a:lnTo>
                <a:close/>
              </a:path>
              <a:path w="545464" h="204469">
                <a:moveTo>
                  <a:pt x="345567" y="64643"/>
                </a:moveTo>
                <a:lnTo>
                  <a:pt x="313524" y="64643"/>
                </a:lnTo>
                <a:lnTo>
                  <a:pt x="318706" y="31026"/>
                </a:lnTo>
                <a:lnTo>
                  <a:pt x="298208" y="33108"/>
                </a:lnTo>
                <a:lnTo>
                  <a:pt x="289255" y="64643"/>
                </a:lnTo>
                <a:lnTo>
                  <a:pt x="265303" y="64643"/>
                </a:lnTo>
                <a:lnTo>
                  <a:pt x="262407" y="82486"/>
                </a:lnTo>
                <a:lnTo>
                  <a:pt x="285508" y="82486"/>
                </a:lnTo>
                <a:lnTo>
                  <a:pt x="272211" y="167297"/>
                </a:lnTo>
                <a:lnTo>
                  <a:pt x="271653" y="173177"/>
                </a:lnTo>
                <a:lnTo>
                  <a:pt x="271653" y="183680"/>
                </a:lnTo>
                <a:lnTo>
                  <a:pt x="274624" y="190868"/>
                </a:lnTo>
                <a:lnTo>
                  <a:pt x="305142" y="204025"/>
                </a:lnTo>
                <a:lnTo>
                  <a:pt x="313385" y="203466"/>
                </a:lnTo>
                <a:lnTo>
                  <a:pt x="321386" y="201764"/>
                </a:lnTo>
                <a:lnTo>
                  <a:pt x="329120" y="198932"/>
                </a:lnTo>
                <a:lnTo>
                  <a:pt x="336613" y="194970"/>
                </a:lnTo>
                <a:lnTo>
                  <a:pt x="328815" y="179717"/>
                </a:lnTo>
                <a:lnTo>
                  <a:pt x="324789" y="181610"/>
                </a:lnTo>
                <a:lnTo>
                  <a:pt x="321259" y="182994"/>
                </a:lnTo>
                <a:lnTo>
                  <a:pt x="315277" y="184721"/>
                </a:lnTo>
                <a:lnTo>
                  <a:pt x="312254" y="185140"/>
                </a:lnTo>
                <a:lnTo>
                  <a:pt x="304939" y="185140"/>
                </a:lnTo>
                <a:lnTo>
                  <a:pt x="301828" y="184150"/>
                </a:lnTo>
                <a:lnTo>
                  <a:pt x="297789" y="180187"/>
                </a:lnTo>
                <a:lnTo>
                  <a:pt x="296773" y="177215"/>
                </a:lnTo>
                <a:lnTo>
                  <a:pt x="296773" y="173253"/>
                </a:lnTo>
                <a:lnTo>
                  <a:pt x="297065" y="168351"/>
                </a:lnTo>
                <a:lnTo>
                  <a:pt x="310616" y="82486"/>
                </a:lnTo>
                <a:lnTo>
                  <a:pt x="339788" y="82486"/>
                </a:lnTo>
                <a:lnTo>
                  <a:pt x="345567" y="64643"/>
                </a:lnTo>
                <a:close/>
              </a:path>
              <a:path w="545464" h="204469">
                <a:moveTo>
                  <a:pt x="399542" y="64643"/>
                </a:moveTo>
                <a:lnTo>
                  <a:pt x="374446" y="64643"/>
                </a:lnTo>
                <a:lnTo>
                  <a:pt x="353060" y="200926"/>
                </a:lnTo>
                <a:lnTo>
                  <a:pt x="378180" y="200926"/>
                </a:lnTo>
                <a:lnTo>
                  <a:pt x="399542" y="64643"/>
                </a:lnTo>
                <a:close/>
              </a:path>
              <a:path w="545464" h="204469">
                <a:moveTo>
                  <a:pt x="411099" y="9817"/>
                </a:moveTo>
                <a:lnTo>
                  <a:pt x="409663" y="6451"/>
                </a:lnTo>
                <a:lnTo>
                  <a:pt x="403885" y="1282"/>
                </a:lnTo>
                <a:lnTo>
                  <a:pt x="400037" y="0"/>
                </a:lnTo>
                <a:lnTo>
                  <a:pt x="390004" y="0"/>
                </a:lnTo>
                <a:lnTo>
                  <a:pt x="385597" y="1600"/>
                </a:lnTo>
                <a:lnTo>
                  <a:pt x="378282" y="7950"/>
                </a:lnTo>
                <a:lnTo>
                  <a:pt x="376466" y="12052"/>
                </a:lnTo>
                <a:lnTo>
                  <a:pt x="376466" y="21183"/>
                </a:lnTo>
                <a:lnTo>
                  <a:pt x="377888" y="24561"/>
                </a:lnTo>
                <a:lnTo>
                  <a:pt x="383667" y="29718"/>
                </a:lnTo>
                <a:lnTo>
                  <a:pt x="387527" y="31026"/>
                </a:lnTo>
                <a:lnTo>
                  <a:pt x="397522" y="31026"/>
                </a:lnTo>
                <a:lnTo>
                  <a:pt x="401967" y="29425"/>
                </a:lnTo>
                <a:lnTo>
                  <a:pt x="409257" y="23050"/>
                </a:lnTo>
                <a:lnTo>
                  <a:pt x="411099" y="18961"/>
                </a:lnTo>
                <a:lnTo>
                  <a:pt x="411099" y="9817"/>
                </a:lnTo>
                <a:close/>
              </a:path>
              <a:path w="545464" h="204469">
                <a:moveTo>
                  <a:pt x="545388" y="114795"/>
                </a:moveTo>
                <a:lnTo>
                  <a:pt x="531952" y="75895"/>
                </a:lnTo>
                <a:lnTo>
                  <a:pt x="519366" y="67144"/>
                </a:lnTo>
                <a:lnTo>
                  <a:pt x="519366" y="112344"/>
                </a:lnTo>
                <a:lnTo>
                  <a:pt x="519303" y="114795"/>
                </a:lnTo>
                <a:lnTo>
                  <a:pt x="512305" y="153174"/>
                </a:lnTo>
                <a:lnTo>
                  <a:pt x="504977" y="167322"/>
                </a:lnTo>
                <a:lnTo>
                  <a:pt x="504875" y="167513"/>
                </a:lnTo>
                <a:lnTo>
                  <a:pt x="472617" y="185661"/>
                </a:lnTo>
                <a:lnTo>
                  <a:pt x="460984" y="183629"/>
                </a:lnTo>
                <a:lnTo>
                  <a:pt x="452691" y="177507"/>
                </a:lnTo>
                <a:lnTo>
                  <a:pt x="447814" y="167513"/>
                </a:lnTo>
                <a:lnTo>
                  <a:pt x="447713" y="167322"/>
                </a:lnTo>
                <a:lnTo>
                  <a:pt x="446074" y="153174"/>
                </a:lnTo>
                <a:lnTo>
                  <a:pt x="446328" y="145072"/>
                </a:lnTo>
                <a:lnTo>
                  <a:pt x="447167" y="136893"/>
                </a:lnTo>
                <a:lnTo>
                  <a:pt x="460565" y="98120"/>
                </a:lnTo>
                <a:lnTo>
                  <a:pt x="492836" y="80137"/>
                </a:lnTo>
                <a:lnTo>
                  <a:pt x="504444" y="82169"/>
                </a:lnTo>
                <a:lnTo>
                  <a:pt x="512749" y="88239"/>
                </a:lnTo>
                <a:lnTo>
                  <a:pt x="517613" y="98120"/>
                </a:lnTo>
                <a:lnTo>
                  <a:pt x="517728" y="98348"/>
                </a:lnTo>
                <a:lnTo>
                  <a:pt x="519366" y="112344"/>
                </a:lnTo>
                <a:lnTo>
                  <a:pt x="519366" y="67144"/>
                </a:lnTo>
                <a:lnTo>
                  <a:pt x="515747" y="65328"/>
                </a:lnTo>
                <a:lnTo>
                  <a:pt x="505548" y="62687"/>
                </a:lnTo>
                <a:lnTo>
                  <a:pt x="493979" y="61798"/>
                </a:lnTo>
                <a:lnTo>
                  <a:pt x="481672" y="62687"/>
                </a:lnTo>
                <a:lnTo>
                  <a:pt x="443941" y="83146"/>
                </a:lnTo>
                <a:lnTo>
                  <a:pt x="424268" y="120446"/>
                </a:lnTo>
                <a:lnTo>
                  <a:pt x="420065" y="150736"/>
                </a:lnTo>
                <a:lnTo>
                  <a:pt x="420903" y="162496"/>
                </a:lnTo>
                <a:lnTo>
                  <a:pt x="441045" y="196100"/>
                </a:lnTo>
                <a:lnTo>
                  <a:pt x="471728" y="204038"/>
                </a:lnTo>
                <a:lnTo>
                  <a:pt x="484009" y="203161"/>
                </a:lnTo>
                <a:lnTo>
                  <a:pt x="495160" y="200507"/>
                </a:lnTo>
                <a:lnTo>
                  <a:pt x="505167" y="196100"/>
                </a:lnTo>
                <a:lnTo>
                  <a:pt x="514045" y="189928"/>
                </a:lnTo>
                <a:lnTo>
                  <a:pt x="518464" y="185661"/>
                </a:lnTo>
                <a:lnTo>
                  <a:pt x="521766" y="182486"/>
                </a:lnTo>
                <a:lnTo>
                  <a:pt x="541223" y="145072"/>
                </a:lnTo>
                <a:lnTo>
                  <a:pt x="544918" y="124802"/>
                </a:lnTo>
                <a:lnTo>
                  <a:pt x="545388" y="114795"/>
                </a:lnTo>
                <a:close/>
              </a:path>
            </a:pathLst>
          </a:custGeom>
          <a:solidFill>
            <a:srgbClr val="FFFFFF"/>
          </a:solidFill>
        </p:spPr>
        <p:txBody>
          <a:bodyPr wrap="square" lIns="0" tIns="0" rIns="0" bIns="0" rtlCol="0"/>
          <a:lstStyle/>
          <a:p>
            <a:endParaRPr sz="1588"/>
          </a:p>
        </p:txBody>
      </p:sp>
      <p:pic>
        <p:nvPicPr>
          <p:cNvPr id="26" name="bg object 26"/>
          <p:cNvPicPr/>
          <p:nvPr/>
        </p:nvPicPr>
        <p:blipFill>
          <a:blip r:embed="rId5" cstate="print"/>
          <a:stretch>
            <a:fillRect/>
          </a:stretch>
        </p:blipFill>
        <p:spPr>
          <a:xfrm>
            <a:off x="5802893" y="1445577"/>
            <a:ext cx="146273" cy="122996"/>
          </a:xfrm>
          <a:prstGeom prst="rect">
            <a:avLst/>
          </a:prstGeom>
        </p:spPr>
      </p:pic>
      <p:pic>
        <p:nvPicPr>
          <p:cNvPr id="27" name="bg object 27"/>
          <p:cNvPicPr/>
          <p:nvPr/>
        </p:nvPicPr>
        <p:blipFill>
          <a:blip r:embed="rId6" cstate="print"/>
          <a:stretch>
            <a:fillRect/>
          </a:stretch>
        </p:blipFill>
        <p:spPr>
          <a:xfrm>
            <a:off x="3430389" y="1687912"/>
            <a:ext cx="1800251" cy="162465"/>
          </a:xfrm>
          <a:prstGeom prst="rect">
            <a:avLst/>
          </a:prstGeom>
        </p:spPr>
      </p:pic>
      <p:sp>
        <p:nvSpPr>
          <p:cNvPr id="28" name="bg object 28"/>
          <p:cNvSpPr/>
          <p:nvPr/>
        </p:nvSpPr>
        <p:spPr>
          <a:xfrm>
            <a:off x="569284" y="1133681"/>
            <a:ext cx="2072795" cy="707651"/>
          </a:xfrm>
          <a:custGeom>
            <a:avLst/>
            <a:gdLst/>
            <a:ahLst/>
            <a:cxnLst/>
            <a:rect l="l" t="t" r="r" b="b"/>
            <a:pathLst>
              <a:path w="1710055" h="802005">
                <a:moveTo>
                  <a:pt x="137922" y="602526"/>
                </a:moveTo>
                <a:lnTo>
                  <a:pt x="100457" y="602526"/>
                </a:lnTo>
                <a:lnTo>
                  <a:pt x="100457" y="682536"/>
                </a:lnTo>
                <a:lnTo>
                  <a:pt x="40525" y="682536"/>
                </a:lnTo>
                <a:lnTo>
                  <a:pt x="40525" y="602526"/>
                </a:lnTo>
                <a:lnTo>
                  <a:pt x="3048" y="602526"/>
                </a:lnTo>
                <a:lnTo>
                  <a:pt x="3048" y="682536"/>
                </a:lnTo>
                <a:lnTo>
                  <a:pt x="3048" y="713016"/>
                </a:lnTo>
                <a:lnTo>
                  <a:pt x="3048" y="801916"/>
                </a:lnTo>
                <a:lnTo>
                  <a:pt x="40525" y="801916"/>
                </a:lnTo>
                <a:lnTo>
                  <a:pt x="40525" y="713016"/>
                </a:lnTo>
                <a:lnTo>
                  <a:pt x="100457" y="713016"/>
                </a:lnTo>
                <a:lnTo>
                  <a:pt x="100457" y="801916"/>
                </a:lnTo>
                <a:lnTo>
                  <a:pt x="137922" y="801916"/>
                </a:lnTo>
                <a:lnTo>
                  <a:pt x="137922" y="713016"/>
                </a:lnTo>
                <a:lnTo>
                  <a:pt x="137922" y="682536"/>
                </a:lnTo>
                <a:lnTo>
                  <a:pt x="137922" y="602526"/>
                </a:lnTo>
                <a:close/>
              </a:path>
              <a:path w="1710055" h="802005">
                <a:moveTo>
                  <a:pt x="355079" y="375754"/>
                </a:moveTo>
                <a:lnTo>
                  <a:pt x="351104" y="334949"/>
                </a:lnTo>
                <a:lnTo>
                  <a:pt x="330428" y="286677"/>
                </a:lnTo>
                <a:lnTo>
                  <a:pt x="294182" y="250964"/>
                </a:lnTo>
                <a:lnTo>
                  <a:pt x="260858" y="231800"/>
                </a:lnTo>
                <a:lnTo>
                  <a:pt x="219252" y="214071"/>
                </a:lnTo>
                <a:lnTo>
                  <a:pt x="201904" y="207568"/>
                </a:lnTo>
                <a:lnTo>
                  <a:pt x="186766" y="201333"/>
                </a:lnTo>
                <a:lnTo>
                  <a:pt x="146812" y="178358"/>
                </a:lnTo>
                <a:lnTo>
                  <a:pt x="128435" y="136563"/>
                </a:lnTo>
                <a:lnTo>
                  <a:pt x="129514" y="123990"/>
                </a:lnTo>
                <a:lnTo>
                  <a:pt x="155270" y="88239"/>
                </a:lnTo>
                <a:lnTo>
                  <a:pt x="193395" y="79730"/>
                </a:lnTo>
                <a:lnTo>
                  <a:pt x="206540" y="80352"/>
                </a:lnTo>
                <a:lnTo>
                  <a:pt x="244360" y="89674"/>
                </a:lnTo>
                <a:lnTo>
                  <a:pt x="280898" y="111074"/>
                </a:lnTo>
                <a:lnTo>
                  <a:pt x="293077" y="121056"/>
                </a:lnTo>
                <a:lnTo>
                  <a:pt x="342519" y="64211"/>
                </a:lnTo>
                <a:lnTo>
                  <a:pt x="309206" y="36347"/>
                </a:lnTo>
                <a:lnTo>
                  <a:pt x="272770" y="16243"/>
                </a:lnTo>
                <a:lnTo>
                  <a:pt x="231711" y="4064"/>
                </a:lnTo>
                <a:lnTo>
                  <a:pt x="184543" y="0"/>
                </a:lnTo>
                <a:lnTo>
                  <a:pt x="161518" y="1130"/>
                </a:lnTo>
                <a:lnTo>
                  <a:pt x="119075" y="10185"/>
                </a:lnTo>
                <a:lnTo>
                  <a:pt x="81851" y="28067"/>
                </a:lnTo>
                <a:lnTo>
                  <a:pt x="52324" y="53530"/>
                </a:lnTo>
                <a:lnTo>
                  <a:pt x="31229" y="86017"/>
                </a:lnTo>
                <a:lnTo>
                  <a:pt x="20535" y="123482"/>
                </a:lnTo>
                <a:lnTo>
                  <a:pt x="19202" y="143941"/>
                </a:lnTo>
                <a:lnTo>
                  <a:pt x="21221" y="170700"/>
                </a:lnTo>
                <a:lnTo>
                  <a:pt x="37452" y="216471"/>
                </a:lnTo>
                <a:lnTo>
                  <a:pt x="70599" y="252730"/>
                </a:lnTo>
                <a:lnTo>
                  <a:pt x="124472" y="284480"/>
                </a:lnTo>
                <a:lnTo>
                  <a:pt x="181889" y="307848"/>
                </a:lnTo>
                <a:lnTo>
                  <a:pt x="200507" y="316776"/>
                </a:lnTo>
                <a:lnTo>
                  <a:pt x="234175" y="344538"/>
                </a:lnTo>
                <a:lnTo>
                  <a:pt x="244360" y="382397"/>
                </a:lnTo>
                <a:lnTo>
                  <a:pt x="243116" y="398119"/>
                </a:lnTo>
                <a:lnTo>
                  <a:pt x="224421" y="434809"/>
                </a:lnTo>
                <a:lnTo>
                  <a:pt x="185369" y="452805"/>
                </a:lnTo>
                <a:lnTo>
                  <a:pt x="168300" y="453999"/>
                </a:lnTo>
                <a:lnTo>
                  <a:pt x="152692" y="453224"/>
                </a:lnTo>
                <a:lnTo>
                  <a:pt x="108877" y="441439"/>
                </a:lnTo>
                <a:lnTo>
                  <a:pt x="67157" y="415975"/>
                </a:lnTo>
                <a:lnTo>
                  <a:pt x="53162" y="404533"/>
                </a:lnTo>
                <a:lnTo>
                  <a:pt x="0" y="463575"/>
                </a:lnTo>
                <a:lnTo>
                  <a:pt x="36855" y="494588"/>
                </a:lnTo>
                <a:lnTo>
                  <a:pt x="78054" y="516737"/>
                </a:lnTo>
                <a:lnTo>
                  <a:pt x="123596" y="530034"/>
                </a:lnTo>
                <a:lnTo>
                  <a:pt x="173469" y="534466"/>
                </a:lnTo>
                <a:lnTo>
                  <a:pt x="200279" y="533171"/>
                </a:lnTo>
                <a:lnTo>
                  <a:pt x="248627" y="522833"/>
                </a:lnTo>
                <a:lnTo>
                  <a:pt x="289623" y="502513"/>
                </a:lnTo>
                <a:lnTo>
                  <a:pt x="321183" y="474268"/>
                </a:lnTo>
                <a:lnTo>
                  <a:pt x="342823" y="438797"/>
                </a:lnTo>
                <a:lnTo>
                  <a:pt x="353707" y="398018"/>
                </a:lnTo>
                <a:lnTo>
                  <a:pt x="355079" y="375754"/>
                </a:lnTo>
                <a:close/>
              </a:path>
              <a:path w="1710055" h="802005">
                <a:moveTo>
                  <a:pt x="724535" y="11811"/>
                </a:moveTo>
                <a:lnTo>
                  <a:pt x="378688" y="11811"/>
                </a:lnTo>
                <a:lnTo>
                  <a:pt x="378688" y="94361"/>
                </a:lnTo>
                <a:lnTo>
                  <a:pt x="498259" y="94361"/>
                </a:lnTo>
                <a:lnTo>
                  <a:pt x="498259" y="522351"/>
                </a:lnTo>
                <a:lnTo>
                  <a:pt x="604583" y="522351"/>
                </a:lnTo>
                <a:lnTo>
                  <a:pt x="604583" y="94361"/>
                </a:lnTo>
                <a:lnTo>
                  <a:pt x="724535" y="94361"/>
                </a:lnTo>
                <a:lnTo>
                  <a:pt x="724535" y="11811"/>
                </a:lnTo>
                <a:close/>
              </a:path>
              <a:path w="1710055" h="802005">
                <a:moveTo>
                  <a:pt x="1082167" y="522643"/>
                </a:moveTo>
                <a:lnTo>
                  <a:pt x="1050721" y="407492"/>
                </a:lnTo>
                <a:lnTo>
                  <a:pt x="1029347" y="329234"/>
                </a:lnTo>
                <a:lnTo>
                  <a:pt x="964222" y="90792"/>
                </a:lnTo>
                <a:lnTo>
                  <a:pt x="942644" y="11811"/>
                </a:lnTo>
                <a:lnTo>
                  <a:pt x="929373" y="11811"/>
                </a:lnTo>
                <a:lnTo>
                  <a:pt x="929373" y="329234"/>
                </a:lnTo>
                <a:lnTo>
                  <a:pt x="824534" y="329234"/>
                </a:lnTo>
                <a:lnTo>
                  <a:pt x="876947" y="90792"/>
                </a:lnTo>
                <a:lnTo>
                  <a:pt x="929373" y="329234"/>
                </a:lnTo>
                <a:lnTo>
                  <a:pt x="929373" y="11811"/>
                </a:lnTo>
                <a:lnTo>
                  <a:pt x="814197" y="11811"/>
                </a:lnTo>
                <a:lnTo>
                  <a:pt x="673938" y="522643"/>
                </a:lnTo>
                <a:lnTo>
                  <a:pt x="781723" y="522643"/>
                </a:lnTo>
                <a:lnTo>
                  <a:pt x="806805" y="407492"/>
                </a:lnTo>
                <a:lnTo>
                  <a:pt x="947077" y="407492"/>
                </a:lnTo>
                <a:lnTo>
                  <a:pt x="972185" y="522643"/>
                </a:lnTo>
                <a:lnTo>
                  <a:pt x="1082167" y="522643"/>
                </a:lnTo>
                <a:close/>
              </a:path>
              <a:path w="1710055" h="802005">
                <a:moveTo>
                  <a:pt x="1377073" y="11811"/>
                </a:moveTo>
                <a:lnTo>
                  <a:pt x="1031227" y="11811"/>
                </a:lnTo>
                <a:lnTo>
                  <a:pt x="1031227" y="94361"/>
                </a:lnTo>
                <a:lnTo>
                  <a:pt x="1150797" y="94361"/>
                </a:lnTo>
                <a:lnTo>
                  <a:pt x="1150797" y="522351"/>
                </a:lnTo>
                <a:lnTo>
                  <a:pt x="1257122" y="522351"/>
                </a:lnTo>
                <a:lnTo>
                  <a:pt x="1257122" y="94361"/>
                </a:lnTo>
                <a:lnTo>
                  <a:pt x="1377073" y="94361"/>
                </a:lnTo>
                <a:lnTo>
                  <a:pt x="1377073" y="11811"/>
                </a:lnTo>
                <a:close/>
              </a:path>
              <a:path w="1710055" h="802005">
                <a:moveTo>
                  <a:pt x="1709623" y="444881"/>
                </a:moveTo>
                <a:lnTo>
                  <a:pt x="1535391" y="444881"/>
                </a:lnTo>
                <a:lnTo>
                  <a:pt x="1535391" y="301371"/>
                </a:lnTo>
                <a:lnTo>
                  <a:pt x="1677873" y="301371"/>
                </a:lnTo>
                <a:lnTo>
                  <a:pt x="1677873" y="223901"/>
                </a:lnTo>
                <a:lnTo>
                  <a:pt x="1535391" y="223901"/>
                </a:lnTo>
                <a:lnTo>
                  <a:pt x="1535391" y="89281"/>
                </a:lnTo>
                <a:lnTo>
                  <a:pt x="1704086" y="89281"/>
                </a:lnTo>
                <a:lnTo>
                  <a:pt x="1704086" y="11811"/>
                </a:lnTo>
                <a:lnTo>
                  <a:pt x="1429092" y="11811"/>
                </a:lnTo>
                <a:lnTo>
                  <a:pt x="1429092" y="89281"/>
                </a:lnTo>
                <a:lnTo>
                  <a:pt x="1429092" y="223901"/>
                </a:lnTo>
                <a:lnTo>
                  <a:pt x="1429092" y="301371"/>
                </a:lnTo>
                <a:lnTo>
                  <a:pt x="1429092" y="444881"/>
                </a:lnTo>
                <a:lnTo>
                  <a:pt x="1429092" y="522351"/>
                </a:lnTo>
                <a:lnTo>
                  <a:pt x="1709623" y="522351"/>
                </a:lnTo>
                <a:lnTo>
                  <a:pt x="1709623" y="444881"/>
                </a:lnTo>
                <a:close/>
              </a:path>
            </a:pathLst>
          </a:custGeom>
          <a:solidFill>
            <a:srgbClr val="FFFFFF"/>
          </a:solidFill>
        </p:spPr>
        <p:txBody>
          <a:bodyPr wrap="square" lIns="0" tIns="0" rIns="0" bIns="0" rtlCol="0"/>
          <a:lstStyle/>
          <a:p>
            <a:endParaRPr sz="1588" dirty="0"/>
          </a:p>
        </p:txBody>
      </p:sp>
      <p:pic>
        <p:nvPicPr>
          <p:cNvPr id="29" name="bg object 29"/>
          <p:cNvPicPr/>
          <p:nvPr/>
        </p:nvPicPr>
        <p:blipFill>
          <a:blip r:embed="rId7" cstate="print"/>
          <a:stretch>
            <a:fillRect/>
          </a:stretch>
        </p:blipFill>
        <p:spPr>
          <a:xfrm>
            <a:off x="766986" y="1702948"/>
            <a:ext cx="319791" cy="142104"/>
          </a:xfrm>
          <a:prstGeom prst="rect">
            <a:avLst/>
          </a:prstGeom>
        </p:spPr>
      </p:pic>
      <p:pic>
        <p:nvPicPr>
          <p:cNvPr id="30" name="bg object 30"/>
          <p:cNvPicPr/>
          <p:nvPr/>
        </p:nvPicPr>
        <p:blipFill>
          <a:blip r:embed="rId8" cstate="print"/>
          <a:stretch>
            <a:fillRect/>
          </a:stretch>
        </p:blipFill>
        <p:spPr>
          <a:xfrm>
            <a:off x="1116059" y="1649566"/>
            <a:ext cx="354536" cy="195486"/>
          </a:xfrm>
          <a:prstGeom prst="rect">
            <a:avLst/>
          </a:prstGeom>
        </p:spPr>
      </p:pic>
      <p:pic>
        <p:nvPicPr>
          <p:cNvPr id="31" name="bg object 31"/>
          <p:cNvPicPr/>
          <p:nvPr/>
        </p:nvPicPr>
        <p:blipFill>
          <a:blip r:embed="rId9" cstate="print"/>
          <a:stretch>
            <a:fillRect/>
          </a:stretch>
        </p:blipFill>
        <p:spPr>
          <a:xfrm>
            <a:off x="1590712" y="1661755"/>
            <a:ext cx="207125" cy="183294"/>
          </a:xfrm>
          <a:prstGeom prst="rect">
            <a:avLst/>
          </a:prstGeom>
        </p:spPr>
      </p:pic>
      <p:pic>
        <p:nvPicPr>
          <p:cNvPr id="32" name="bg object 32"/>
          <p:cNvPicPr/>
          <p:nvPr/>
        </p:nvPicPr>
        <p:blipFill>
          <a:blip r:embed="rId10" cstate="print"/>
          <a:stretch>
            <a:fillRect/>
          </a:stretch>
        </p:blipFill>
        <p:spPr>
          <a:xfrm>
            <a:off x="1881993" y="1649566"/>
            <a:ext cx="429235" cy="195486"/>
          </a:xfrm>
          <a:prstGeom prst="rect">
            <a:avLst/>
          </a:prstGeom>
        </p:spPr>
      </p:pic>
      <p:pic>
        <p:nvPicPr>
          <p:cNvPr id="33" name="bg object 33"/>
          <p:cNvPicPr/>
          <p:nvPr/>
        </p:nvPicPr>
        <p:blipFill>
          <a:blip r:embed="rId11" cstate="print"/>
          <a:stretch>
            <a:fillRect/>
          </a:stretch>
        </p:blipFill>
        <p:spPr>
          <a:xfrm>
            <a:off x="2335334" y="1706762"/>
            <a:ext cx="137252" cy="138280"/>
          </a:xfrm>
          <a:prstGeom prst="rect">
            <a:avLst/>
          </a:prstGeom>
        </p:spPr>
      </p:pic>
      <p:pic>
        <p:nvPicPr>
          <p:cNvPr id="34" name="bg object 34"/>
          <p:cNvPicPr/>
          <p:nvPr/>
        </p:nvPicPr>
        <p:blipFill>
          <a:blip r:embed="rId12" cstate="print"/>
          <a:stretch>
            <a:fillRect/>
          </a:stretch>
        </p:blipFill>
        <p:spPr>
          <a:xfrm>
            <a:off x="2502081" y="1702950"/>
            <a:ext cx="150035" cy="142101"/>
          </a:xfrm>
          <a:prstGeom prst="rect">
            <a:avLst/>
          </a:prstGeom>
        </p:spPr>
      </p:pic>
      <p:pic>
        <p:nvPicPr>
          <p:cNvPr id="35" name="bg object 35"/>
          <p:cNvPicPr/>
          <p:nvPr/>
        </p:nvPicPr>
        <p:blipFill>
          <a:blip r:embed="rId13" cstate="print"/>
          <a:stretch>
            <a:fillRect/>
          </a:stretch>
        </p:blipFill>
        <p:spPr>
          <a:xfrm>
            <a:off x="557743" y="1924659"/>
            <a:ext cx="431012" cy="221798"/>
          </a:xfrm>
          <a:prstGeom prst="rect">
            <a:avLst/>
          </a:prstGeom>
        </p:spPr>
      </p:pic>
      <p:sp>
        <p:nvSpPr>
          <p:cNvPr id="36" name="bg object 36"/>
          <p:cNvSpPr/>
          <p:nvPr/>
        </p:nvSpPr>
        <p:spPr>
          <a:xfrm>
            <a:off x="1012736" y="1930695"/>
            <a:ext cx="662709" cy="210110"/>
          </a:xfrm>
          <a:custGeom>
            <a:avLst/>
            <a:gdLst/>
            <a:ahLst/>
            <a:cxnLst/>
            <a:rect l="l" t="t" r="r" b="b"/>
            <a:pathLst>
              <a:path w="546735" h="238125">
                <a:moveTo>
                  <a:pt x="190906" y="237693"/>
                </a:moveTo>
                <a:lnTo>
                  <a:pt x="146050" y="152666"/>
                </a:lnTo>
                <a:lnTo>
                  <a:pt x="139014" y="139331"/>
                </a:lnTo>
                <a:lnTo>
                  <a:pt x="155143" y="127787"/>
                </a:lnTo>
                <a:lnTo>
                  <a:pt x="166674" y="113296"/>
                </a:lnTo>
                <a:lnTo>
                  <a:pt x="169481" y="106210"/>
                </a:lnTo>
                <a:lnTo>
                  <a:pt x="173583" y="95846"/>
                </a:lnTo>
                <a:lnTo>
                  <a:pt x="175895" y="75463"/>
                </a:lnTo>
                <a:lnTo>
                  <a:pt x="174472" y="58508"/>
                </a:lnTo>
                <a:lnTo>
                  <a:pt x="174409" y="57708"/>
                </a:lnTo>
                <a:lnTo>
                  <a:pt x="171335" y="47117"/>
                </a:lnTo>
                <a:lnTo>
                  <a:pt x="169951" y="42341"/>
                </a:lnTo>
                <a:lnTo>
                  <a:pt x="162534" y="29362"/>
                </a:lnTo>
                <a:lnTo>
                  <a:pt x="152158" y="18770"/>
                </a:lnTo>
                <a:lnTo>
                  <a:pt x="138696" y="10553"/>
                </a:lnTo>
                <a:lnTo>
                  <a:pt x="122059" y="4686"/>
                </a:lnTo>
                <a:lnTo>
                  <a:pt x="106210" y="1879"/>
                </a:lnTo>
                <a:lnTo>
                  <a:pt x="106210" y="65697"/>
                </a:lnTo>
                <a:lnTo>
                  <a:pt x="106210" y="86169"/>
                </a:lnTo>
                <a:lnTo>
                  <a:pt x="104152" y="93980"/>
                </a:lnTo>
                <a:lnTo>
                  <a:pt x="95961" y="103771"/>
                </a:lnTo>
                <a:lnTo>
                  <a:pt x="89471" y="106210"/>
                </a:lnTo>
                <a:lnTo>
                  <a:pt x="68973" y="106210"/>
                </a:lnTo>
                <a:lnTo>
                  <a:pt x="68973" y="47117"/>
                </a:lnTo>
                <a:lnTo>
                  <a:pt x="87642" y="47117"/>
                </a:lnTo>
                <a:lnTo>
                  <a:pt x="94526" y="49390"/>
                </a:lnTo>
                <a:lnTo>
                  <a:pt x="103886" y="58508"/>
                </a:lnTo>
                <a:lnTo>
                  <a:pt x="106210" y="65697"/>
                </a:lnTo>
                <a:lnTo>
                  <a:pt x="106210" y="1879"/>
                </a:lnTo>
                <a:lnTo>
                  <a:pt x="102235" y="1168"/>
                </a:lnTo>
                <a:lnTo>
                  <a:pt x="79235" y="0"/>
                </a:lnTo>
                <a:lnTo>
                  <a:pt x="0" y="0"/>
                </a:lnTo>
                <a:lnTo>
                  <a:pt x="0" y="237693"/>
                </a:lnTo>
                <a:lnTo>
                  <a:pt x="68973" y="237693"/>
                </a:lnTo>
                <a:lnTo>
                  <a:pt x="68973" y="152666"/>
                </a:lnTo>
                <a:lnTo>
                  <a:pt x="78193" y="152666"/>
                </a:lnTo>
                <a:lnTo>
                  <a:pt x="116801" y="237693"/>
                </a:lnTo>
                <a:lnTo>
                  <a:pt x="190906" y="237693"/>
                </a:lnTo>
                <a:close/>
              </a:path>
              <a:path w="546735" h="238125">
                <a:moveTo>
                  <a:pt x="400621" y="237705"/>
                </a:moveTo>
                <a:lnTo>
                  <a:pt x="388594" y="190919"/>
                </a:lnTo>
                <a:lnTo>
                  <a:pt x="376301" y="143103"/>
                </a:lnTo>
                <a:lnTo>
                  <a:pt x="351891" y="48171"/>
                </a:lnTo>
                <a:lnTo>
                  <a:pt x="339496" y="0"/>
                </a:lnTo>
                <a:lnTo>
                  <a:pt x="313524" y="0"/>
                </a:lnTo>
                <a:lnTo>
                  <a:pt x="313524" y="143103"/>
                </a:lnTo>
                <a:lnTo>
                  <a:pt x="281749" y="143103"/>
                </a:lnTo>
                <a:lnTo>
                  <a:pt x="297472" y="48171"/>
                </a:lnTo>
                <a:lnTo>
                  <a:pt x="313524" y="143103"/>
                </a:lnTo>
                <a:lnTo>
                  <a:pt x="313524" y="0"/>
                </a:lnTo>
                <a:lnTo>
                  <a:pt x="257505" y="0"/>
                </a:lnTo>
                <a:lnTo>
                  <a:pt x="196024" y="237705"/>
                </a:lnTo>
                <a:lnTo>
                  <a:pt x="266052" y="237705"/>
                </a:lnTo>
                <a:lnTo>
                  <a:pt x="273900" y="190919"/>
                </a:lnTo>
                <a:lnTo>
                  <a:pt x="321716" y="190919"/>
                </a:lnTo>
                <a:lnTo>
                  <a:pt x="329577" y="237705"/>
                </a:lnTo>
                <a:lnTo>
                  <a:pt x="400621" y="237705"/>
                </a:lnTo>
                <a:close/>
              </a:path>
              <a:path w="546735" h="238125">
                <a:moveTo>
                  <a:pt x="546481" y="0"/>
                </a:moveTo>
                <a:lnTo>
                  <a:pt x="376707" y="0"/>
                </a:lnTo>
                <a:lnTo>
                  <a:pt x="376707" y="50800"/>
                </a:lnTo>
                <a:lnTo>
                  <a:pt x="427266" y="50800"/>
                </a:lnTo>
                <a:lnTo>
                  <a:pt x="427266" y="237490"/>
                </a:lnTo>
                <a:lnTo>
                  <a:pt x="496252" y="237490"/>
                </a:lnTo>
                <a:lnTo>
                  <a:pt x="496252" y="50800"/>
                </a:lnTo>
                <a:lnTo>
                  <a:pt x="546481" y="50800"/>
                </a:lnTo>
                <a:lnTo>
                  <a:pt x="546481" y="0"/>
                </a:lnTo>
                <a:close/>
              </a:path>
            </a:pathLst>
          </a:custGeom>
          <a:solidFill>
            <a:srgbClr val="FFFFFF"/>
          </a:solidFill>
        </p:spPr>
        <p:txBody>
          <a:bodyPr wrap="square" lIns="0" tIns="0" rIns="0" bIns="0" rtlCol="0"/>
          <a:lstStyle/>
          <a:p>
            <a:endParaRPr sz="1588"/>
          </a:p>
        </p:txBody>
      </p:sp>
      <p:pic>
        <p:nvPicPr>
          <p:cNvPr id="37" name="bg object 37"/>
          <p:cNvPicPr/>
          <p:nvPr/>
        </p:nvPicPr>
        <p:blipFill>
          <a:blip r:embed="rId14" cstate="print"/>
          <a:stretch>
            <a:fillRect/>
          </a:stretch>
        </p:blipFill>
        <p:spPr>
          <a:xfrm>
            <a:off x="1699109" y="1924652"/>
            <a:ext cx="410217" cy="221495"/>
          </a:xfrm>
          <a:prstGeom prst="rect">
            <a:avLst/>
          </a:prstGeom>
        </p:spPr>
      </p:pic>
      <p:sp>
        <p:nvSpPr>
          <p:cNvPr id="38" name="bg object 38"/>
          <p:cNvSpPr/>
          <p:nvPr/>
        </p:nvSpPr>
        <p:spPr>
          <a:xfrm>
            <a:off x="2135434" y="1930673"/>
            <a:ext cx="83897" cy="210110"/>
          </a:xfrm>
          <a:custGeom>
            <a:avLst/>
            <a:gdLst/>
            <a:ahLst/>
            <a:cxnLst/>
            <a:rect l="l" t="t" r="r" b="b"/>
            <a:pathLst>
              <a:path w="69214" h="238125">
                <a:moveTo>
                  <a:pt x="68973" y="0"/>
                </a:moveTo>
                <a:lnTo>
                  <a:pt x="0" y="0"/>
                </a:lnTo>
                <a:lnTo>
                  <a:pt x="0" y="237718"/>
                </a:lnTo>
                <a:lnTo>
                  <a:pt x="68973" y="237718"/>
                </a:lnTo>
                <a:lnTo>
                  <a:pt x="68973" y="0"/>
                </a:lnTo>
                <a:close/>
              </a:path>
            </a:pathLst>
          </a:custGeom>
          <a:solidFill>
            <a:srgbClr val="FFFFFF"/>
          </a:solidFill>
        </p:spPr>
        <p:txBody>
          <a:bodyPr wrap="square" lIns="0" tIns="0" rIns="0" bIns="0" rtlCol="0"/>
          <a:lstStyle/>
          <a:p>
            <a:endParaRPr sz="1588"/>
          </a:p>
        </p:txBody>
      </p:sp>
      <p:pic>
        <p:nvPicPr>
          <p:cNvPr id="39" name="bg object 39"/>
          <p:cNvPicPr/>
          <p:nvPr/>
        </p:nvPicPr>
        <p:blipFill>
          <a:blip r:embed="rId15" cstate="print"/>
          <a:stretch>
            <a:fillRect/>
          </a:stretch>
        </p:blipFill>
        <p:spPr>
          <a:xfrm>
            <a:off x="2247625" y="1924659"/>
            <a:ext cx="410267" cy="221798"/>
          </a:xfrm>
          <a:prstGeom prst="rect">
            <a:avLst/>
          </a:prstGeom>
        </p:spPr>
      </p:pic>
      <p:sp>
        <p:nvSpPr>
          <p:cNvPr id="2" name="Holder 2"/>
          <p:cNvSpPr>
            <a:spLocks noGrp="1"/>
          </p:cNvSpPr>
          <p:nvPr>
            <p:ph type="title"/>
          </p:nvPr>
        </p:nvSpPr>
        <p:spPr>
          <a:xfrm>
            <a:off x="617146" y="873571"/>
            <a:ext cx="10957713" cy="448136"/>
          </a:xfrm>
        </p:spPr>
        <p:txBody>
          <a:bodyPr lIns="0" tIns="0" rIns="0" bIns="0"/>
          <a:lstStyle>
            <a:lvl1pPr>
              <a:defRPr sz="2912" b="0" i="0">
                <a:solidFill>
                  <a:srgbClr val="602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83" b="1" i="0">
                <a:solidFill>
                  <a:srgbClr val="60295B"/>
                </a:solidFill>
                <a:latin typeface="Arial"/>
                <a:cs typeface="Arial"/>
              </a:defRPr>
            </a:lvl1pPr>
          </a:lstStyle>
          <a:p>
            <a:pPr marL="11206">
              <a:spcBef>
                <a:spcPts val="67"/>
              </a:spcBef>
            </a:pPr>
            <a:r>
              <a:rPr lang="en-US"/>
              <a:t>State</a:t>
            </a:r>
            <a:r>
              <a:rPr lang="en-US" spc="-4"/>
              <a:t> </a:t>
            </a:r>
            <a:r>
              <a:rPr lang="en-US"/>
              <a:t>Health &amp; </a:t>
            </a:r>
            <a:r>
              <a:rPr lang="en-US" spc="-9"/>
              <a:t>Value</a:t>
            </a:r>
            <a:r>
              <a:rPr lang="en-US"/>
              <a:t> Strategies Brief Style</a:t>
            </a:r>
            <a:r>
              <a:rPr lang="en-US" spc="-4"/>
              <a:t> </a:t>
            </a:r>
            <a:r>
              <a:rPr lang="en-US" spc="-9"/>
              <a:t>Guide</a:t>
            </a:r>
            <a:endParaRPr lang="en-US" spc="-9"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5" name="Holder 5"/>
          <p:cNvSpPr>
            <a:spLocks noGrp="1"/>
          </p:cNvSpPr>
          <p:nvPr>
            <p:ph type="sldNum" sz="quarter" idx="7"/>
          </p:nvPr>
        </p:nvSpPr>
        <p:spPr>
          <a:xfrm>
            <a:off x="10566401" y="6515999"/>
            <a:ext cx="1133089" cy="162993"/>
          </a:xfrm>
        </p:spPr>
        <p:txBody>
          <a:bodyPr lIns="0" tIns="0" rIns="0" bIns="0"/>
          <a:lstStyle>
            <a:lvl1pPr>
              <a:defRPr sz="1059" b="0" i="0">
                <a:solidFill>
                  <a:schemeClr val="bg1"/>
                </a:solidFill>
                <a:latin typeface="Helvetica" panose="020B0604020202020204" pitchFamily="34" charset="0"/>
                <a:cs typeface="Helvetica" panose="020B0604020202020204" pitchFamily="34" charset="0"/>
              </a:defRPr>
            </a:lvl1pPr>
          </a:lstStyle>
          <a:p>
            <a:pPr marL="11206">
              <a:spcBef>
                <a:spcPts val="63"/>
              </a:spcBef>
            </a:pPr>
            <a:r>
              <a:rPr lang="en-US" spc="-23"/>
              <a:t>www.shvs.org</a:t>
            </a:r>
            <a:endParaRPr lang="en-US" spc="-23" dirty="0"/>
          </a:p>
        </p:txBody>
      </p:sp>
      <p:sp>
        <p:nvSpPr>
          <p:cNvPr id="6" name="bg object 16">
            <a:extLst>
              <a:ext uri="{FF2B5EF4-FFF2-40B4-BE49-F238E27FC236}">
                <a16:creationId xmlns:a16="http://schemas.microsoft.com/office/drawing/2014/main" id="{192EB018-FA3A-89CE-AA7C-C9AB257EF41F}"/>
              </a:ext>
            </a:extLst>
          </p:cNvPr>
          <p:cNvSpPr/>
          <p:nvPr userDrawn="1"/>
        </p:nvSpPr>
        <p:spPr>
          <a:xfrm>
            <a:off x="0" y="2"/>
            <a:ext cx="12192000" cy="6171806"/>
          </a:xfrm>
          <a:custGeom>
            <a:avLst/>
            <a:gdLst/>
            <a:ahLst/>
            <a:cxnLst/>
            <a:rect l="l" t="t" r="r" b="b"/>
            <a:pathLst>
              <a:path w="10058400" h="6400800">
                <a:moveTo>
                  <a:pt x="0" y="6400800"/>
                </a:moveTo>
                <a:lnTo>
                  <a:pt x="10058400" y="6400800"/>
                </a:lnTo>
                <a:lnTo>
                  <a:pt x="10058400" y="0"/>
                </a:lnTo>
                <a:lnTo>
                  <a:pt x="0" y="0"/>
                </a:lnTo>
                <a:lnTo>
                  <a:pt x="0" y="6400800"/>
                </a:lnTo>
                <a:close/>
              </a:path>
            </a:pathLst>
          </a:custGeom>
          <a:solidFill>
            <a:srgbClr val="60295B"/>
          </a:solidFill>
        </p:spPr>
        <p:txBody>
          <a:bodyPr wrap="square" lIns="0" tIns="0" rIns="0" bIns="0" rtlCol="0"/>
          <a:lstStyle/>
          <a:p>
            <a:endParaRPr sz="1588" dirty="0"/>
          </a:p>
        </p:txBody>
      </p:sp>
    </p:spTree>
    <p:extLst>
      <p:ext uri="{BB962C8B-B14F-4D97-AF65-F5344CB8AC3E}">
        <p14:creationId xmlns:p14="http://schemas.microsoft.com/office/powerpoint/2010/main" val="171595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83" b="1" i="0">
                <a:solidFill>
                  <a:srgbClr val="60295B"/>
                </a:solidFill>
                <a:latin typeface="Arial"/>
                <a:cs typeface="Arial"/>
              </a:defRPr>
            </a:lvl1pPr>
          </a:lstStyle>
          <a:p>
            <a:pPr marL="11206">
              <a:spcBef>
                <a:spcPts val="67"/>
              </a:spcBef>
            </a:pPr>
            <a:r>
              <a:rPr lang="en-US"/>
              <a:t>State</a:t>
            </a:r>
            <a:r>
              <a:rPr lang="en-US" spc="-4"/>
              <a:t> </a:t>
            </a:r>
            <a:r>
              <a:rPr lang="en-US"/>
              <a:t>Health &amp; </a:t>
            </a:r>
            <a:r>
              <a:rPr lang="en-US" spc="-9"/>
              <a:t>Value</a:t>
            </a:r>
            <a:r>
              <a:rPr lang="en-US"/>
              <a:t> Strategies Brief Style</a:t>
            </a:r>
            <a:r>
              <a:rPr lang="en-US" spc="-4"/>
              <a:t> </a:t>
            </a:r>
            <a:r>
              <a:rPr lang="en-US" spc="-9"/>
              <a:t>Guide</a:t>
            </a:r>
            <a:endParaRPr lang="en-US" spc="-9"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4" name="Holder 4"/>
          <p:cNvSpPr>
            <a:spLocks noGrp="1"/>
          </p:cNvSpPr>
          <p:nvPr>
            <p:ph type="sldNum" sz="quarter" idx="7"/>
          </p:nvPr>
        </p:nvSpPr>
        <p:spPr/>
        <p:txBody>
          <a:bodyPr lIns="0" tIns="0" rIns="0" bIns="0"/>
          <a:lstStyle>
            <a:lvl1pPr>
              <a:defRPr sz="1059" b="1" i="0">
                <a:solidFill>
                  <a:schemeClr val="tx1"/>
                </a:solidFill>
                <a:latin typeface="Arial"/>
                <a:cs typeface="Arial"/>
              </a:defRPr>
            </a:lvl1pPr>
          </a:lstStyle>
          <a:p>
            <a:pPr marL="11206">
              <a:spcBef>
                <a:spcPts val="63"/>
              </a:spcBef>
            </a:pPr>
            <a:fld id="{81D60167-4931-47E6-BA6A-407CBD079E47}" type="slidenum">
              <a:rPr lang="en-US" spc="-23" smtClean="0"/>
              <a:pPr marL="11206">
                <a:spcBef>
                  <a:spcPts val="63"/>
                </a:spcBef>
              </a:pPr>
              <a:t>‹#›</a:t>
            </a:fld>
            <a:endParaRPr lang="en-US" spc="-23" dirty="0"/>
          </a:p>
        </p:txBody>
      </p:sp>
    </p:spTree>
    <p:extLst>
      <p:ext uri="{BB962C8B-B14F-4D97-AF65-F5344CB8AC3E}">
        <p14:creationId xmlns:p14="http://schemas.microsoft.com/office/powerpoint/2010/main" val="284390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1482-4564-A905-A8AB-4D38981AA36D}"/>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BA1761-344E-FD1C-E515-CC7804C7CDAB}"/>
              </a:ext>
            </a:extLst>
          </p:cNvPr>
          <p:cNvSpPr>
            <a:spLocks noGrp="1"/>
          </p:cNvSpPr>
          <p:nvPr>
            <p:ph type="body" idx="1"/>
          </p:nvPr>
        </p:nvSpPr>
        <p:spPr>
          <a:xfrm>
            <a:off x="831851" y="4589467"/>
            <a:ext cx="10515600" cy="1500187"/>
          </a:xfrm>
        </p:spPr>
        <p:txBody>
          <a:bodyPr/>
          <a:lstStyle>
            <a:lvl1pPr marL="0" indent="0">
              <a:buNone/>
              <a:defRPr sz="2400">
                <a:solidFill>
                  <a:schemeClr val="tx1">
                    <a:tint val="82000"/>
                  </a:schemeClr>
                </a:solidFill>
              </a:defRPr>
            </a:lvl1pPr>
            <a:lvl2pPr marL="457178" indent="0">
              <a:buNone/>
              <a:defRPr sz="2000">
                <a:solidFill>
                  <a:schemeClr val="tx1">
                    <a:tint val="82000"/>
                  </a:schemeClr>
                </a:solidFill>
              </a:defRPr>
            </a:lvl2pPr>
            <a:lvl3pPr marL="914354" indent="0">
              <a:buNone/>
              <a:defRPr sz="1800">
                <a:solidFill>
                  <a:schemeClr val="tx1">
                    <a:tint val="82000"/>
                  </a:schemeClr>
                </a:solidFill>
              </a:defRPr>
            </a:lvl3pPr>
            <a:lvl4pPr marL="1371532" indent="0">
              <a:buNone/>
              <a:defRPr sz="1600">
                <a:solidFill>
                  <a:schemeClr val="tx1">
                    <a:tint val="82000"/>
                  </a:schemeClr>
                </a:solidFill>
              </a:defRPr>
            </a:lvl4pPr>
            <a:lvl5pPr marL="1828709" indent="0">
              <a:buNone/>
              <a:defRPr sz="1600">
                <a:solidFill>
                  <a:schemeClr val="tx1">
                    <a:tint val="82000"/>
                  </a:schemeClr>
                </a:solidFill>
              </a:defRPr>
            </a:lvl5pPr>
            <a:lvl6pPr marL="2285886" indent="0">
              <a:buNone/>
              <a:defRPr sz="1600">
                <a:solidFill>
                  <a:schemeClr val="tx1">
                    <a:tint val="82000"/>
                  </a:schemeClr>
                </a:solidFill>
              </a:defRPr>
            </a:lvl6pPr>
            <a:lvl7pPr marL="2743062" indent="0">
              <a:buNone/>
              <a:defRPr sz="1600">
                <a:solidFill>
                  <a:schemeClr val="tx1">
                    <a:tint val="82000"/>
                  </a:schemeClr>
                </a:solidFill>
              </a:defRPr>
            </a:lvl7pPr>
            <a:lvl8pPr marL="3200240" indent="0">
              <a:buNone/>
              <a:defRPr sz="1600">
                <a:solidFill>
                  <a:schemeClr val="tx1">
                    <a:tint val="82000"/>
                  </a:schemeClr>
                </a:solidFill>
              </a:defRPr>
            </a:lvl8pPr>
            <a:lvl9pPr marL="3657418"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967A80-FCA8-CD8F-DBFF-212036B7DF66}"/>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5" name="Footer Placeholder 4">
            <a:extLst>
              <a:ext uri="{FF2B5EF4-FFF2-40B4-BE49-F238E27FC236}">
                <a16:creationId xmlns:a16="http://schemas.microsoft.com/office/drawing/2014/main" id="{5DBCB1F3-655F-6C20-472D-95D68D2EBA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8A3B99-0798-6CFA-EE38-43BA7FCBF203}"/>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678341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767431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AC74E3-19F4-0141-86E7-09A63899B376}" type="datetimeFigureOut">
              <a:rPr lang="en-US" smtClean="0"/>
              <a:t>10/7/2024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844650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3140360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AC74E3-19F4-0141-86E7-09A63899B376}"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4099430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AC74E3-19F4-0141-86E7-09A63899B376}"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1414523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AC74E3-19F4-0141-86E7-09A63899B376}" type="datetimeFigureOut">
              <a:rPr lang="en-US" smtClean="0"/>
              <a:t>10/7/2024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9AD78-8C7A-B549-90F5-327CDFD3286E}" type="slidenum">
              <a:rPr lang="en-US" smtClean="0"/>
              <a:t>‹#›</a:t>
            </a:fld>
            <a:endParaRPr lang="en-US"/>
          </a:p>
        </p:txBody>
      </p:sp>
      <p:sp>
        <p:nvSpPr>
          <p:cNvPr id="6" name="Slide Number Placeholder 5"/>
          <p:cNvSpPr txBox="1">
            <a:spLocks/>
          </p:cNvSpPr>
          <p:nvPr userDrawn="1"/>
        </p:nvSpPr>
        <p:spPr>
          <a:xfrm>
            <a:off x="697171" y="6356351"/>
            <a:ext cx="4031916"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State Health Value Strategies </a:t>
            </a:r>
            <a:r>
              <a:rPr lang="en-US" sz="1400" b="1" dirty="0">
                <a:solidFill>
                  <a:schemeClr val="bg1"/>
                </a:solidFill>
              </a:rPr>
              <a:t>| </a:t>
            </a:r>
            <a:r>
              <a:rPr lang="en-US" sz="1400" dirty="0">
                <a:solidFill>
                  <a:schemeClr val="bg1"/>
                </a:solidFill>
              </a:rPr>
              <a:t>&lt;#&gt;</a:t>
            </a:r>
          </a:p>
        </p:txBody>
      </p:sp>
    </p:spTree>
    <p:extLst>
      <p:ext uri="{BB962C8B-B14F-4D97-AF65-F5344CB8AC3E}">
        <p14:creationId xmlns:p14="http://schemas.microsoft.com/office/powerpoint/2010/main" val="1132245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t>10/7/2024</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2940904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3129544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3551775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C74E3-19F4-0141-86E7-09A63899B376}"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204578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17A4-B6DB-B3F8-5CE2-58943B981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47867-4505-B3D4-4E61-258C9B5E3A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D107B2-E394-051D-4986-790E61310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3CC594-C035-F336-CD2F-779C74E10D46}"/>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6" name="Footer Placeholder 5">
            <a:extLst>
              <a:ext uri="{FF2B5EF4-FFF2-40B4-BE49-F238E27FC236}">
                <a16:creationId xmlns:a16="http://schemas.microsoft.com/office/drawing/2014/main" id="{95B2109B-7396-8B29-9F9D-FD6D09D972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581F89-8BD1-467B-48A4-7D850A79DA8D}"/>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482017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C74E3-19F4-0141-86E7-09A63899B376}"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2621216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AC74E3-19F4-0141-86E7-09A63899B376}"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269510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AC74E3-19F4-0141-86E7-09A63899B376}" type="datetimeFigureOut">
              <a:rPr lang="en-US" smtClean="0"/>
              <a:t>10/7/2024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3876867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3940670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AC74E3-19F4-0141-86E7-09A63899B376}"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1710265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AC74E3-19F4-0141-86E7-09A63899B376}"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2922183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AC74E3-19F4-0141-86E7-09A63899B376}" type="datetimeFigureOut">
              <a:rPr lang="en-US" smtClean="0"/>
              <a:t>10/7/2024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9AD78-8C7A-B549-90F5-327CDFD3286E}" type="slidenum">
              <a:rPr lang="en-US" smtClean="0"/>
              <a:t>‹#›</a:t>
            </a:fld>
            <a:endParaRPr lang="en-US"/>
          </a:p>
        </p:txBody>
      </p:sp>
      <p:sp>
        <p:nvSpPr>
          <p:cNvPr id="6" name="Slide Number Placeholder 5"/>
          <p:cNvSpPr txBox="1">
            <a:spLocks/>
          </p:cNvSpPr>
          <p:nvPr userDrawn="1"/>
        </p:nvSpPr>
        <p:spPr>
          <a:xfrm>
            <a:off x="697171" y="6356351"/>
            <a:ext cx="4031916"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State Health Value Strategies </a:t>
            </a:r>
            <a:r>
              <a:rPr lang="en-US" sz="1400" b="1" dirty="0">
                <a:solidFill>
                  <a:schemeClr val="bg1"/>
                </a:solidFill>
              </a:rPr>
              <a:t>| </a:t>
            </a:r>
            <a:r>
              <a:rPr lang="en-US" sz="1400" dirty="0">
                <a:solidFill>
                  <a:schemeClr val="bg1"/>
                </a:solidFill>
              </a:rPr>
              <a:t>&lt;#&gt;</a:t>
            </a:r>
          </a:p>
        </p:txBody>
      </p:sp>
    </p:spTree>
    <p:extLst>
      <p:ext uri="{BB962C8B-B14F-4D97-AF65-F5344CB8AC3E}">
        <p14:creationId xmlns:p14="http://schemas.microsoft.com/office/powerpoint/2010/main" val="1188214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t>10/7/2024</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2036531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1589959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75556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9C2C-F8F0-E2AA-DE58-F213F80F9F88}"/>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4BEEC-EC7D-E9D4-89E0-E6240043954A}"/>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F2115-CD6D-B768-3825-128CC678449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46F52A-D740-12B3-284D-EDC775C6B7D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358CB-902B-0A4D-7D1B-1C974A82FC4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8E62D7-BB65-0FF5-BFF6-532F568D827B}"/>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8" name="Footer Placeholder 7">
            <a:extLst>
              <a:ext uri="{FF2B5EF4-FFF2-40B4-BE49-F238E27FC236}">
                <a16:creationId xmlns:a16="http://schemas.microsoft.com/office/drawing/2014/main" id="{D99BBF14-2E3E-4CC8-F5AA-54196B368E9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7F26FC4-83F9-CCCA-6FC0-5405A1A43C1C}"/>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1387689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C74E3-19F4-0141-86E7-09A63899B376}"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3981559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C74E3-19F4-0141-86E7-09A63899B376}"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a:p>
        </p:txBody>
      </p:sp>
    </p:spTree>
    <p:extLst>
      <p:ext uri="{BB962C8B-B14F-4D97-AF65-F5344CB8AC3E}">
        <p14:creationId xmlns:p14="http://schemas.microsoft.com/office/powerpoint/2010/main" val="423144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B6E1-0119-FEC9-0AD4-8EA600DCA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A94BB1-460E-1807-B4E4-AE4E032865B0}"/>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4" name="Footer Placeholder 3">
            <a:extLst>
              <a:ext uri="{FF2B5EF4-FFF2-40B4-BE49-F238E27FC236}">
                <a16:creationId xmlns:a16="http://schemas.microsoft.com/office/drawing/2014/main" id="{AED3F9EE-2212-2BC7-5714-9CE527F656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043E7B-6E67-E8FF-007A-1EC357295907}"/>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249686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45FF2-9EB2-CD8E-78FA-69D3E992619C}"/>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3" name="Footer Placeholder 2">
            <a:extLst>
              <a:ext uri="{FF2B5EF4-FFF2-40B4-BE49-F238E27FC236}">
                <a16:creationId xmlns:a16="http://schemas.microsoft.com/office/drawing/2014/main" id="{14A638BD-1F36-9A7B-23DE-1A15E40856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0F4B43-BD8B-84CD-D5EF-F5F6AAE5D60B}"/>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10514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B72B-7FF9-7BF4-7BB5-A04C94F48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1EAE32-207B-0F68-499A-8E816A8D848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359E60-39CE-073D-82F2-B89E8E4F531E}"/>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5F495-28C1-2E55-F36C-3FC819522602}"/>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6" name="Footer Placeholder 5">
            <a:extLst>
              <a:ext uri="{FF2B5EF4-FFF2-40B4-BE49-F238E27FC236}">
                <a16:creationId xmlns:a16="http://schemas.microsoft.com/office/drawing/2014/main" id="{34189A01-0FFC-B553-D706-E027D286B2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56C6C9-C1AB-6308-973B-014D55375FB7}"/>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384247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0BEC-E440-55C1-7466-F7E678651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8B4B3B-45AD-E0C8-7F00-FFE8C4AA296E}"/>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a:extLst>
              <a:ext uri="{FF2B5EF4-FFF2-40B4-BE49-F238E27FC236}">
                <a16:creationId xmlns:a16="http://schemas.microsoft.com/office/drawing/2014/main" id="{2BF69018-11D4-B6DC-7744-3D9B1BA693D8}"/>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78104-0B07-4E55-9E39-C0B73666DC76}"/>
              </a:ext>
            </a:extLst>
          </p:cNvPr>
          <p:cNvSpPr>
            <a:spLocks noGrp="1"/>
          </p:cNvSpPr>
          <p:nvPr>
            <p:ph type="dt" sz="half" idx="10"/>
          </p:nvPr>
        </p:nvSpPr>
        <p:spPr/>
        <p:txBody>
          <a:bodyPr/>
          <a:lstStyle/>
          <a:p>
            <a:fld id="{8E5D4641-8E87-A740-870A-9E96C1BD2572}" type="datetimeFigureOut">
              <a:rPr lang="en-US" smtClean="0"/>
              <a:t>10/7/2024</a:t>
            </a:fld>
            <a:endParaRPr lang="en-US" dirty="0"/>
          </a:p>
        </p:txBody>
      </p:sp>
      <p:sp>
        <p:nvSpPr>
          <p:cNvPr id="6" name="Footer Placeholder 5">
            <a:extLst>
              <a:ext uri="{FF2B5EF4-FFF2-40B4-BE49-F238E27FC236}">
                <a16:creationId xmlns:a16="http://schemas.microsoft.com/office/drawing/2014/main" id="{75596099-6801-6D00-EB97-2DAEDDE5A4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C13049-4257-B868-21D1-D95ABAE0B294}"/>
              </a:ext>
            </a:extLst>
          </p:cNvPr>
          <p:cNvSpPr>
            <a:spLocks noGrp="1"/>
          </p:cNvSpPr>
          <p:nvPr>
            <p:ph type="sldNum" sz="quarter" idx="12"/>
          </p:nvPr>
        </p:nvSpPr>
        <p:spPr/>
        <p:txBody>
          <a:bodyPr/>
          <a:lstStyle/>
          <a:p>
            <a:fld id="{D62B2D07-DE6C-1941-AF06-07DAE9AC562F}" type="slidenum">
              <a:rPr lang="en-US" smtClean="0"/>
              <a:t>‹#›</a:t>
            </a:fld>
            <a:endParaRPr lang="en-US" dirty="0"/>
          </a:p>
        </p:txBody>
      </p:sp>
    </p:spTree>
    <p:extLst>
      <p:ext uri="{BB962C8B-B14F-4D97-AF65-F5344CB8AC3E}">
        <p14:creationId xmlns:p14="http://schemas.microsoft.com/office/powerpoint/2010/main" val="14098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7.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7.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0024C-8970-BCF7-139E-BB3EE55EB26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C23C7D-D9A9-C968-9731-2ABB1572A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0E34B-1EAE-A350-154C-1C54D639CE8E}"/>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5D4641-8E87-A740-870A-9E96C1BD2572}" type="datetimeFigureOut">
              <a:rPr lang="en-US" smtClean="0"/>
              <a:t>10/7/2024</a:t>
            </a:fld>
            <a:endParaRPr lang="en-US" dirty="0"/>
          </a:p>
        </p:txBody>
      </p:sp>
      <p:sp>
        <p:nvSpPr>
          <p:cNvPr id="5" name="Footer Placeholder 4">
            <a:extLst>
              <a:ext uri="{FF2B5EF4-FFF2-40B4-BE49-F238E27FC236}">
                <a16:creationId xmlns:a16="http://schemas.microsoft.com/office/drawing/2014/main" id="{077F005D-5A7A-6098-C73A-6BA7F407CA9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351B1A8-EC1E-EAB6-30BD-70249DEBFAD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2B2D07-DE6C-1941-AF06-07DAE9AC562F}" type="slidenum">
              <a:rPr lang="en-US" smtClean="0"/>
              <a:t>‹#›</a:t>
            </a:fld>
            <a:endParaRPr lang="en-US" dirty="0"/>
          </a:p>
        </p:txBody>
      </p:sp>
    </p:spTree>
    <p:extLst>
      <p:ext uri="{BB962C8B-B14F-4D97-AF65-F5344CB8AC3E}">
        <p14:creationId xmlns:p14="http://schemas.microsoft.com/office/powerpoint/2010/main" val="97764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54585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38081"/>
            <a:ext cx="10972800" cy="3853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30024" y="6012521"/>
            <a:ext cx="28448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a:t>Page | </a:t>
            </a:r>
            <a:fld id="{55FB97A1-9E25-5140-8E20-D0104F209260}" type="slidenum">
              <a:rPr lang="en-US" smtClean="0"/>
              <a:pPr/>
              <a:t>‹#›</a:t>
            </a:fld>
            <a:endParaRPr lang="en-US" dirty="0"/>
          </a:p>
        </p:txBody>
      </p:sp>
      <p:sp>
        <p:nvSpPr>
          <p:cNvPr id="8" name="Slide Number Placeholder 5"/>
          <p:cNvSpPr txBox="1">
            <a:spLocks/>
          </p:cNvSpPr>
          <p:nvPr userDrawn="1"/>
        </p:nvSpPr>
        <p:spPr>
          <a:xfrm>
            <a:off x="609603" y="6488387"/>
            <a:ext cx="4031916"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bg1"/>
                </a:solidFill>
                <a:latin typeface="+mn-lt"/>
              </a:rPr>
              <a:t>State Health &amp; Value Strategies </a:t>
            </a:r>
            <a:r>
              <a:rPr lang="en-US" sz="1400" b="1" dirty="0">
                <a:solidFill>
                  <a:schemeClr val="bg1"/>
                </a:solidFill>
                <a:latin typeface="Helvetica Neue"/>
              </a:rPr>
              <a:t>| </a:t>
            </a:r>
            <a:fld id="{26D9845C-63AA-463A-8512-233372477E42}" type="slidenum">
              <a:rPr lang="en-US" sz="1400" smtClean="0">
                <a:solidFill>
                  <a:schemeClr val="bg1"/>
                </a:solidFill>
                <a:latin typeface="+mn-lt"/>
              </a:rPr>
              <a:t>‹#›</a:t>
            </a:fld>
            <a:endParaRPr lang="en-US" sz="1400" dirty="0">
              <a:solidFill>
                <a:schemeClr val="bg1"/>
              </a:solidFill>
              <a:latin typeface="+mn-lt"/>
            </a:endParaRPr>
          </a:p>
        </p:txBody>
      </p:sp>
    </p:spTree>
    <p:extLst>
      <p:ext uri="{BB962C8B-B14F-4D97-AF65-F5344CB8AC3E}">
        <p14:creationId xmlns:p14="http://schemas.microsoft.com/office/powerpoint/2010/main" val="2415275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178" rtl="0" eaLnBrk="1" latinLnBrk="0" hangingPunct="1">
        <a:spcBef>
          <a:spcPct val="0"/>
        </a:spcBef>
        <a:buNone/>
        <a:defRPr sz="3600" b="0" i="0" kern="1200">
          <a:solidFill>
            <a:srgbClr val="E9674F"/>
          </a:solidFill>
          <a:latin typeface="+mj-lt"/>
          <a:ea typeface="+mj-ea"/>
          <a:cs typeface="Helvetica Neue Medium"/>
        </a:defRPr>
      </a:lvl1pPr>
    </p:titleStyle>
    <p:bodyStyle>
      <a:lvl1pPr marL="342882" indent="-342882" algn="l" defTabSz="457178" rtl="0" eaLnBrk="1" latinLnBrk="0" hangingPunct="1">
        <a:spcBef>
          <a:spcPct val="20000"/>
        </a:spcBef>
        <a:buClr>
          <a:srgbClr val="E9674F"/>
        </a:buClr>
        <a:buFont typeface="Arial"/>
        <a:buChar char="•"/>
        <a:defRPr sz="3200" b="0" i="0" kern="1200">
          <a:solidFill>
            <a:schemeClr val="tx1">
              <a:lumMod val="75000"/>
              <a:lumOff val="25000"/>
            </a:schemeClr>
          </a:solidFill>
          <a:latin typeface="+mn-lt"/>
          <a:ea typeface="+mn-ea"/>
          <a:cs typeface="Helvetica Neue"/>
        </a:defRPr>
      </a:lvl1pPr>
      <a:lvl2pPr marL="742913" indent="-285737" algn="l" defTabSz="457178" rtl="0" eaLnBrk="1" latinLnBrk="0" hangingPunct="1">
        <a:spcBef>
          <a:spcPct val="20000"/>
        </a:spcBef>
        <a:buClr>
          <a:srgbClr val="E9674F"/>
        </a:buClr>
        <a:buFont typeface="Arial"/>
        <a:buChar char="–"/>
        <a:defRPr sz="2800" b="0" i="0" kern="1200">
          <a:solidFill>
            <a:schemeClr val="tx1">
              <a:lumMod val="75000"/>
              <a:lumOff val="25000"/>
            </a:schemeClr>
          </a:solidFill>
          <a:latin typeface="+mn-lt"/>
          <a:ea typeface="+mn-ea"/>
          <a:cs typeface="Helvetica Neue"/>
        </a:defRPr>
      </a:lvl2pPr>
      <a:lvl3pPr marL="1142942" indent="-228589" algn="l" defTabSz="457178" rtl="0" eaLnBrk="1" latinLnBrk="0" hangingPunct="1">
        <a:spcBef>
          <a:spcPct val="20000"/>
        </a:spcBef>
        <a:buClr>
          <a:srgbClr val="E9674F"/>
        </a:buClr>
        <a:buFont typeface="Arial"/>
        <a:buChar char="•"/>
        <a:defRPr sz="2400" b="0" i="0" kern="1200">
          <a:solidFill>
            <a:schemeClr val="tx1">
              <a:lumMod val="75000"/>
              <a:lumOff val="25000"/>
            </a:schemeClr>
          </a:solidFill>
          <a:latin typeface="+mn-lt"/>
          <a:ea typeface="+mn-ea"/>
          <a:cs typeface="Helvetica Neue"/>
        </a:defRPr>
      </a:lvl3pPr>
      <a:lvl4pPr marL="1600120" indent="-228589" algn="l" defTabSz="457178" rtl="0" eaLnBrk="1" latinLnBrk="0" hangingPunct="1">
        <a:spcBef>
          <a:spcPct val="20000"/>
        </a:spcBef>
        <a:buClr>
          <a:srgbClr val="E9674F"/>
        </a:buClr>
        <a:buFont typeface="Arial"/>
        <a:buChar char="–"/>
        <a:defRPr sz="2000" b="0" i="0" kern="1200">
          <a:solidFill>
            <a:schemeClr val="tx1">
              <a:lumMod val="75000"/>
              <a:lumOff val="25000"/>
            </a:schemeClr>
          </a:solidFill>
          <a:latin typeface="+mn-lt"/>
          <a:ea typeface="+mn-ea"/>
          <a:cs typeface="Helvetica Neue"/>
        </a:defRPr>
      </a:lvl4pPr>
      <a:lvl5pPr marL="2057298" indent="-228589" algn="l" defTabSz="457178" rtl="0" eaLnBrk="1" latinLnBrk="0" hangingPunct="1">
        <a:spcBef>
          <a:spcPct val="20000"/>
        </a:spcBef>
        <a:buClr>
          <a:srgbClr val="E9674F"/>
        </a:buClr>
        <a:buFont typeface="Arial"/>
        <a:buChar char="»"/>
        <a:defRPr sz="2000" b="0" i="0" kern="1200">
          <a:solidFill>
            <a:schemeClr val="tx1">
              <a:lumMod val="75000"/>
              <a:lumOff val="25000"/>
            </a:schemeClr>
          </a:solidFill>
          <a:latin typeface="+mn-lt"/>
          <a:ea typeface="+mn-ea"/>
          <a:cs typeface="Helvetica Neue"/>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530038"/>
          </a:xfrm>
          <a:custGeom>
            <a:avLst/>
            <a:gdLst/>
            <a:ahLst/>
            <a:cxnLst/>
            <a:rect l="l" t="t" r="r" b="b"/>
            <a:pathLst>
              <a:path w="10058400" h="600710">
                <a:moveTo>
                  <a:pt x="0" y="600671"/>
                </a:moveTo>
                <a:lnTo>
                  <a:pt x="10058400" y="600671"/>
                </a:lnTo>
                <a:lnTo>
                  <a:pt x="10058400" y="0"/>
                </a:lnTo>
                <a:lnTo>
                  <a:pt x="0" y="0"/>
                </a:lnTo>
                <a:lnTo>
                  <a:pt x="0" y="600671"/>
                </a:lnTo>
                <a:close/>
              </a:path>
            </a:pathLst>
          </a:custGeom>
          <a:solidFill>
            <a:srgbClr val="60295B"/>
          </a:solidFill>
        </p:spPr>
        <p:txBody>
          <a:bodyPr wrap="square" lIns="0" tIns="0" rIns="0" bIns="0" rtlCol="0"/>
          <a:lstStyle/>
          <a:p>
            <a:endParaRPr sz="1588"/>
          </a:p>
        </p:txBody>
      </p:sp>
      <p:sp>
        <p:nvSpPr>
          <p:cNvPr id="17" name="bg object 17"/>
          <p:cNvSpPr/>
          <p:nvPr/>
        </p:nvSpPr>
        <p:spPr>
          <a:xfrm>
            <a:off x="0" y="532817"/>
            <a:ext cx="12192000" cy="50426"/>
          </a:xfrm>
          <a:custGeom>
            <a:avLst/>
            <a:gdLst/>
            <a:ahLst/>
            <a:cxnLst/>
            <a:rect l="l" t="t" r="r" b="b"/>
            <a:pathLst>
              <a:path w="10058400" h="57150">
                <a:moveTo>
                  <a:pt x="10058400" y="0"/>
                </a:moveTo>
                <a:lnTo>
                  <a:pt x="0" y="0"/>
                </a:lnTo>
                <a:lnTo>
                  <a:pt x="0" y="56896"/>
                </a:lnTo>
                <a:lnTo>
                  <a:pt x="10058400" y="56896"/>
                </a:lnTo>
                <a:lnTo>
                  <a:pt x="10058400" y="0"/>
                </a:lnTo>
                <a:close/>
              </a:path>
            </a:pathLst>
          </a:custGeom>
          <a:solidFill>
            <a:srgbClr val="E9674F"/>
          </a:solidFill>
        </p:spPr>
        <p:txBody>
          <a:bodyPr wrap="square" lIns="0" tIns="0" rIns="0" bIns="0" rtlCol="0"/>
          <a:lstStyle/>
          <a:p>
            <a:endParaRPr sz="1588"/>
          </a:p>
        </p:txBody>
      </p:sp>
      <p:sp>
        <p:nvSpPr>
          <p:cNvPr id="18" name="bg object 18"/>
          <p:cNvSpPr/>
          <p:nvPr/>
        </p:nvSpPr>
        <p:spPr>
          <a:xfrm>
            <a:off x="2" y="15"/>
            <a:ext cx="8667556" cy="524435"/>
          </a:xfrm>
          <a:custGeom>
            <a:avLst/>
            <a:gdLst/>
            <a:ahLst/>
            <a:cxnLst/>
            <a:rect l="l" t="t" r="r" b="b"/>
            <a:pathLst>
              <a:path w="7150734" h="594360">
                <a:moveTo>
                  <a:pt x="295262" y="594207"/>
                </a:moveTo>
                <a:lnTo>
                  <a:pt x="0" y="298945"/>
                </a:lnTo>
                <a:lnTo>
                  <a:pt x="0" y="594207"/>
                </a:lnTo>
                <a:lnTo>
                  <a:pt x="295262" y="594207"/>
                </a:lnTo>
                <a:close/>
              </a:path>
              <a:path w="7150734" h="594360">
                <a:moveTo>
                  <a:pt x="976998" y="594207"/>
                </a:moveTo>
                <a:lnTo>
                  <a:pt x="382778" y="0"/>
                </a:lnTo>
                <a:lnTo>
                  <a:pt x="0" y="0"/>
                </a:lnTo>
                <a:lnTo>
                  <a:pt x="0" y="34175"/>
                </a:lnTo>
                <a:lnTo>
                  <a:pt x="560031" y="594207"/>
                </a:lnTo>
                <a:lnTo>
                  <a:pt x="976998" y="594207"/>
                </a:lnTo>
                <a:close/>
              </a:path>
              <a:path w="7150734" h="594360">
                <a:moveTo>
                  <a:pt x="1658721" y="594207"/>
                </a:moveTo>
                <a:lnTo>
                  <a:pt x="1064501" y="0"/>
                </a:lnTo>
                <a:lnTo>
                  <a:pt x="647547" y="0"/>
                </a:lnTo>
                <a:lnTo>
                  <a:pt x="1241755" y="594207"/>
                </a:lnTo>
                <a:lnTo>
                  <a:pt x="1658721" y="594207"/>
                </a:lnTo>
                <a:close/>
              </a:path>
              <a:path w="7150734" h="594360">
                <a:moveTo>
                  <a:pt x="2340457" y="594207"/>
                </a:moveTo>
                <a:lnTo>
                  <a:pt x="1746250" y="0"/>
                </a:lnTo>
                <a:lnTo>
                  <a:pt x="1329283" y="0"/>
                </a:lnTo>
                <a:lnTo>
                  <a:pt x="1923491" y="594207"/>
                </a:lnTo>
                <a:lnTo>
                  <a:pt x="2340457" y="594207"/>
                </a:lnTo>
                <a:close/>
              </a:path>
              <a:path w="7150734" h="594360">
                <a:moveTo>
                  <a:pt x="3059747" y="594207"/>
                </a:moveTo>
                <a:lnTo>
                  <a:pt x="2465527" y="0"/>
                </a:lnTo>
                <a:lnTo>
                  <a:pt x="2427986" y="0"/>
                </a:lnTo>
                <a:lnTo>
                  <a:pt x="2048573" y="0"/>
                </a:lnTo>
                <a:lnTo>
                  <a:pt x="2011019" y="0"/>
                </a:lnTo>
                <a:lnTo>
                  <a:pt x="2605240" y="594207"/>
                </a:lnTo>
                <a:lnTo>
                  <a:pt x="2642781" y="594207"/>
                </a:lnTo>
                <a:lnTo>
                  <a:pt x="3022193" y="594207"/>
                </a:lnTo>
                <a:lnTo>
                  <a:pt x="3059747" y="594207"/>
                </a:lnTo>
                <a:close/>
              </a:path>
              <a:path w="7150734" h="594360">
                <a:moveTo>
                  <a:pt x="3741470" y="594207"/>
                </a:moveTo>
                <a:lnTo>
                  <a:pt x="3147250" y="0"/>
                </a:lnTo>
                <a:lnTo>
                  <a:pt x="2730296" y="0"/>
                </a:lnTo>
                <a:lnTo>
                  <a:pt x="3324504" y="594207"/>
                </a:lnTo>
                <a:lnTo>
                  <a:pt x="3741470" y="594207"/>
                </a:lnTo>
                <a:close/>
              </a:path>
              <a:path w="7150734" h="594360">
                <a:moveTo>
                  <a:pt x="4423207" y="594207"/>
                </a:moveTo>
                <a:lnTo>
                  <a:pt x="3828986" y="0"/>
                </a:lnTo>
                <a:lnTo>
                  <a:pt x="3412032" y="0"/>
                </a:lnTo>
                <a:lnTo>
                  <a:pt x="4006240" y="594207"/>
                </a:lnTo>
                <a:lnTo>
                  <a:pt x="4423207" y="594207"/>
                </a:lnTo>
                <a:close/>
              </a:path>
              <a:path w="7150734" h="594360">
                <a:moveTo>
                  <a:pt x="5104943" y="594207"/>
                </a:moveTo>
                <a:lnTo>
                  <a:pt x="4510722" y="0"/>
                </a:lnTo>
                <a:lnTo>
                  <a:pt x="4093756" y="0"/>
                </a:lnTo>
                <a:lnTo>
                  <a:pt x="4687976" y="594207"/>
                </a:lnTo>
                <a:lnTo>
                  <a:pt x="5104943" y="594207"/>
                </a:lnTo>
                <a:close/>
              </a:path>
              <a:path w="7150734" h="594360">
                <a:moveTo>
                  <a:pt x="5786666" y="594207"/>
                </a:moveTo>
                <a:lnTo>
                  <a:pt x="5192458" y="0"/>
                </a:lnTo>
                <a:lnTo>
                  <a:pt x="4775492" y="0"/>
                </a:lnTo>
                <a:lnTo>
                  <a:pt x="5369699" y="594207"/>
                </a:lnTo>
                <a:lnTo>
                  <a:pt x="5786666" y="594207"/>
                </a:lnTo>
                <a:close/>
              </a:path>
              <a:path w="7150734" h="594360">
                <a:moveTo>
                  <a:pt x="6468402" y="594207"/>
                </a:moveTo>
                <a:lnTo>
                  <a:pt x="5874194" y="0"/>
                </a:lnTo>
                <a:lnTo>
                  <a:pt x="5457228" y="0"/>
                </a:lnTo>
                <a:lnTo>
                  <a:pt x="6051448" y="594207"/>
                </a:lnTo>
                <a:lnTo>
                  <a:pt x="6468402" y="594207"/>
                </a:lnTo>
                <a:close/>
              </a:path>
              <a:path w="7150734" h="594360">
                <a:moveTo>
                  <a:pt x="7150138" y="594207"/>
                </a:moveTo>
                <a:lnTo>
                  <a:pt x="6555930" y="0"/>
                </a:lnTo>
                <a:lnTo>
                  <a:pt x="6138964" y="0"/>
                </a:lnTo>
                <a:lnTo>
                  <a:pt x="6733184" y="594207"/>
                </a:lnTo>
                <a:lnTo>
                  <a:pt x="7150138" y="594207"/>
                </a:lnTo>
                <a:close/>
              </a:path>
            </a:pathLst>
          </a:custGeom>
          <a:solidFill>
            <a:srgbClr val="90698C"/>
          </a:solidFill>
        </p:spPr>
        <p:txBody>
          <a:bodyPr wrap="square" lIns="0" tIns="0" rIns="0" bIns="0" rtlCol="0"/>
          <a:lstStyle/>
          <a:p>
            <a:endParaRPr sz="1588"/>
          </a:p>
        </p:txBody>
      </p:sp>
      <p:sp>
        <p:nvSpPr>
          <p:cNvPr id="2" name="Holder 2"/>
          <p:cNvSpPr>
            <a:spLocks noGrp="1"/>
          </p:cNvSpPr>
          <p:nvPr>
            <p:ph type="title"/>
          </p:nvPr>
        </p:nvSpPr>
        <p:spPr>
          <a:xfrm>
            <a:off x="617146" y="873575"/>
            <a:ext cx="10957713" cy="507831"/>
          </a:xfrm>
          <a:prstGeom prst="rect">
            <a:avLst/>
          </a:prstGeom>
        </p:spPr>
        <p:txBody>
          <a:bodyPr wrap="square" lIns="0" tIns="0" rIns="0" bIns="0">
            <a:spAutoFit/>
          </a:bodyPr>
          <a:lstStyle>
            <a:lvl1pPr>
              <a:defRPr sz="3300" b="0" i="0">
                <a:solidFill>
                  <a:srgbClr val="60295B"/>
                </a:solidFill>
                <a:latin typeface="Arial"/>
                <a:cs typeface="Arial"/>
              </a:defRPr>
            </a:lvl1pPr>
          </a:lstStyle>
          <a:p>
            <a:endParaRPr/>
          </a:p>
        </p:txBody>
      </p:sp>
      <p:sp>
        <p:nvSpPr>
          <p:cNvPr id="3" name="Holder 3"/>
          <p:cNvSpPr>
            <a:spLocks noGrp="1"/>
          </p:cNvSpPr>
          <p:nvPr>
            <p:ph type="body" idx="1"/>
          </p:nvPr>
        </p:nvSpPr>
        <p:spPr>
          <a:xfrm>
            <a:off x="627458" y="1686017"/>
            <a:ext cx="10880436" cy="276999"/>
          </a:xfrm>
          <a:prstGeom prst="rect">
            <a:avLst/>
          </a:prstGeom>
        </p:spPr>
        <p:txBody>
          <a:bodyPr wrap="square" lIns="0" tIns="0" rIns="0" bIns="0">
            <a:spAutoFit/>
          </a:bodyPr>
          <a:lstStyle>
            <a:lvl1pPr>
              <a:defRPr sz="1800" b="0" i="0">
                <a:solidFill>
                  <a:srgbClr val="60295B"/>
                </a:solidFill>
                <a:latin typeface="Arial"/>
                <a:cs typeface="Arial"/>
              </a:defRPr>
            </a:lvl1pPr>
          </a:lstStyle>
          <a:p>
            <a:endParaRPr/>
          </a:p>
        </p:txBody>
      </p:sp>
      <p:sp>
        <p:nvSpPr>
          <p:cNvPr id="4" name="Holder 4"/>
          <p:cNvSpPr>
            <a:spLocks noGrp="1"/>
          </p:cNvSpPr>
          <p:nvPr>
            <p:ph type="ftr" sz="quarter" idx="5"/>
          </p:nvPr>
        </p:nvSpPr>
        <p:spPr>
          <a:xfrm>
            <a:off x="538789" y="6515999"/>
            <a:ext cx="3582939" cy="135871"/>
          </a:xfrm>
          <a:prstGeom prst="rect">
            <a:avLst/>
          </a:prstGeom>
        </p:spPr>
        <p:txBody>
          <a:bodyPr wrap="square" lIns="0" tIns="0" rIns="0" bIns="0">
            <a:spAutoFit/>
          </a:bodyPr>
          <a:lstStyle>
            <a:lvl1pPr>
              <a:defRPr sz="883" b="1" i="0">
                <a:solidFill>
                  <a:srgbClr val="60295B"/>
                </a:solidFill>
                <a:latin typeface="Arial"/>
                <a:cs typeface="Arial"/>
              </a:defRPr>
            </a:lvl1pPr>
          </a:lstStyle>
          <a:p>
            <a:pPr marL="11206">
              <a:spcBef>
                <a:spcPts val="67"/>
              </a:spcBef>
            </a:pPr>
            <a:r>
              <a:rPr lang="en-US"/>
              <a:t>State</a:t>
            </a:r>
            <a:r>
              <a:rPr lang="en-US" spc="-4"/>
              <a:t> </a:t>
            </a:r>
            <a:r>
              <a:rPr lang="en-US"/>
              <a:t>Health &amp; </a:t>
            </a:r>
            <a:r>
              <a:rPr lang="en-US" spc="-9"/>
              <a:t>Value</a:t>
            </a:r>
            <a:r>
              <a:rPr lang="en-US"/>
              <a:t> Strategies Brief Style</a:t>
            </a:r>
            <a:r>
              <a:rPr lang="en-US" spc="-4"/>
              <a:t> </a:t>
            </a:r>
            <a:r>
              <a:rPr lang="en-US" spc="-9"/>
              <a:t>Guide</a:t>
            </a:r>
            <a:endParaRPr lang="en-US" spc="-9" dirty="0"/>
          </a:p>
        </p:txBody>
      </p:sp>
      <p:sp>
        <p:nvSpPr>
          <p:cNvPr id="5" name="Holder 5"/>
          <p:cNvSpPr>
            <a:spLocks noGrp="1"/>
          </p:cNvSpPr>
          <p:nvPr>
            <p:ph type="dt" sz="half" idx="6"/>
          </p:nvPr>
        </p:nvSpPr>
        <p:spPr>
          <a:xfrm>
            <a:off x="609600" y="6377944"/>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6" name="Holder 6"/>
          <p:cNvSpPr>
            <a:spLocks noGrp="1"/>
          </p:cNvSpPr>
          <p:nvPr>
            <p:ph type="sldNum" sz="quarter" idx="7"/>
          </p:nvPr>
        </p:nvSpPr>
        <p:spPr>
          <a:xfrm>
            <a:off x="11417011" y="6515999"/>
            <a:ext cx="282479" cy="162993"/>
          </a:xfrm>
          <a:prstGeom prst="rect">
            <a:avLst/>
          </a:prstGeom>
        </p:spPr>
        <p:txBody>
          <a:bodyPr wrap="square" lIns="0" tIns="0" rIns="0" bIns="0">
            <a:spAutoFit/>
          </a:bodyPr>
          <a:lstStyle>
            <a:lvl1pPr>
              <a:defRPr sz="1059" b="1" i="0">
                <a:solidFill>
                  <a:schemeClr val="tx1"/>
                </a:solidFill>
                <a:latin typeface="Arial"/>
                <a:cs typeface="Arial"/>
              </a:defRPr>
            </a:lvl1pPr>
          </a:lstStyle>
          <a:p>
            <a:pPr marL="11206">
              <a:spcBef>
                <a:spcPts val="63"/>
              </a:spcBef>
            </a:pPr>
            <a:fld id="{81D60167-4931-47E6-BA6A-407CBD079E47}" type="slidenum">
              <a:rPr lang="en-US" spc="-23" smtClean="0"/>
              <a:pPr marL="11206">
                <a:spcBef>
                  <a:spcPts val="63"/>
                </a:spcBef>
              </a:pPr>
              <a:t>‹#›</a:t>
            </a:fld>
            <a:endParaRPr lang="en-US" spc="-23" dirty="0"/>
          </a:p>
        </p:txBody>
      </p:sp>
    </p:spTree>
    <p:extLst>
      <p:ext uri="{BB962C8B-B14F-4D97-AF65-F5344CB8AC3E}">
        <p14:creationId xmlns:p14="http://schemas.microsoft.com/office/powerpoint/2010/main" val="32782377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92" r:id="rId5"/>
    <p:sldLayoutId id="2147483678" r:id="rId6"/>
  </p:sldLayoutIdLst>
  <p:txStyles>
    <p:titleStyle>
      <a:lvl1pPr>
        <a:defRPr>
          <a:latin typeface="+mj-lt"/>
          <a:ea typeface="+mj-ea"/>
          <a:cs typeface="+mj-cs"/>
        </a:defRPr>
      </a:lvl1pPr>
    </p:titleStyle>
    <p:bodyStyle>
      <a:lvl1pPr marL="0">
        <a:defRPr>
          <a:latin typeface="+mn-lt"/>
          <a:ea typeface="+mn-ea"/>
          <a:cs typeface="+mn-cs"/>
        </a:defRPr>
      </a:lvl1pPr>
      <a:lvl2pPr marL="403413">
        <a:defRPr>
          <a:latin typeface="+mn-lt"/>
          <a:ea typeface="+mn-ea"/>
          <a:cs typeface="+mn-cs"/>
        </a:defRPr>
      </a:lvl2pPr>
      <a:lvl3pPr marL="806826">
        <a:defRPr>
          <a:latin typeface="+mn-lt"/>
          <a:ea typeface="+mn-ea"/>
          <a:cs typeface="+mn-cs"/>
        </a:defRPr>
      </a:lvl3pPr>
      <a:lvl4pPr marL="1210240">
        <a:defRPr>
          <a:latin typeface="+mn-lt"/>
          <a:ea typeface="+mn-ea"/>
          <a:cs typeface="+mn-cs"/>
        </a:defRPr>
      </a:lvl4pPr>
      <a:lvl5pPr marL="1613653">
        <a:defRPr>
          <a:latin typeface="+mn-lt"/>
          <a:ea typeface="+mn-ea"/>
          <a:cs typeface="+mn-cs"/>
        </a:defRPr>
      </a:lvl5pPr>
      <a:lvl6pPr marL="2017066">
        <a:defRPr>
          <a:latin typeface="+mn-lt"/>
          <a:ea typeface="+mn-ea"/>
          <a:cs typeface="+mn-cs"/>
        </a:defRPr>
      </a:lvl6pPr>
      <a:lvl7pPr marL="2420478">
        <a:defRPr>
          <a:latin typeface="+mn-lt"/>
          <a:ea typeface="+mn-ea"/>
          <a:cs typeface="+mn-cs"/>
        </a:defRPr>
      </a:lvl7pPr>
      <a:lvl8pPr marL="2823892">
        <a:defRPr>
          <a:latin typeface="+mn-lt"/>
          <a:ea typeface="+mn-ea"/>
          <a:cs typeface="+mn-cs"/>
        </a:defRPr>
      </a:lvl8pPr>
      <a:lvl9pPr marL="3227306">
        <a:defRPr>
          <a:latin typeface="+mn-lt"/>
          <a:ea typeface="+mn-ea"/>
          <a:cs typeface="+mn-cs"/>
        </a:defRPr>
      </a:lvl9pPr>
    </p:bodyStyle>
    <p:otherStyle>
      <a:lvl1pPr marL="0">
        <a:defRPr>
          <a:latin typeface="+mn-lt"/>
          <a:ea typeface="+mn-ea"/>
          <a:cs typeface="+mn-cs"/>
        </a:defRPr>
      </a:lvl1pPr>
      <a:lvl2pPr marL="403413">
        <a:defRPr>
          <a:latin typeface="+mn-lt"/>
          <a:ea typeface="+mn-ea"/>
          <a:cs typeface="+mn-cs"/>
        </a:defRPr>
      </a:lvl2pPr>
      <a:lvl3pPr marL="806826">
        <a:defRPr>
          <a:latin typeface="+mn-lt"/>
          <a:ea typeface="+mn-ea"/>
          <a:cs typeface="+mn-cs"/>
        </a:defRPr>
      </a:lvl3pPr>
      <a:lvl4pPr marL="1210240">
        <a:defRPr>
          <a:latin typeface="+mn-lt"/>
          <a:ea typeface="+mn-ea"/>
          <a:cs typeface="+mn-cs"/>
        </a:defRPr>
      </a:lvl4pPr>
      <a:lvl5pPr marL="1613653">
        <a:defRPr>
          <a:latin typeface="+mn-lt"/>
          <a:ea typeface="+mn-ea"/>
          <a:cs typeface="+mn-cs"/>
        </a:defRPr>
      </a:lvl5pPr>
      <a:lvl6pPr marL="2017066">
        <a:defRPr>
          <a:latin typeface="+mn-lt"/>
          <a:ea typeface="+mn-ea"/>
          <a:cs typeface="+mn-cs"/>
        </a:defRPr>
      </a:lvl6pPr>
      <a:lvl7pPr marL="2420478">
        <a:defRPr>
          <a:latin typeface="+mn-lt"/>
          <a:ea typeface="+mn-ea"/>
          <a:cs typeface="+mn-cs"/>
        </a:defRPr>
      </a:lvl7pPr>
      <a:lvl8pPr marL="2823892">
        <a:defRPr>
          <a:latin typeface="+mn-lt"/>
          <a:ea typeface="+mn-ea"/>
          <a:cs typeface="+mn-cs"/>
        </a:defRPr>
      </a:lvl8pPr>
      <a:lvl9pPr marL="3227306">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t>10/7/2024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400">
                <a:solidFill>
                  <a:schemeClr val="bg1"/>
                </a:solidFill>
              </a:defRPr>
            </a:lvl1pPr>
          </a:lstStyle>
          <a:p>
            <a:r>
              <a:rPr lang="en-US" dirty="0"/>
              <a:t>www.shsvs.org</a:t>
            </a:r>
          </a:p>
        </p:txBody>
      </p:sp>
    </p:spTree>
    <p:extLst>
      <p:ext uri="{BB962C8B-B14F-4D97-AF65-F5344CB8AC3E}">
        <p14:creationId xmlns:p14="http://schemas.microsoft.com/office/powerpoint/2010/main" val="39304290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3600" b="0" i="0" kern="1200">
          <a:solidFill>
            <a:schemeClr val="bg1"/>
          </a:solidFill>
          <a:latin typeface="+mn-lt"/>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chemeClr val="bg1"/>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t>10/7/2024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400">
                <a:solidFill>
                  <a:schemeClr val="bg1"/>
                </a:solidFill>
              </a:defRPr>
            </a:lvl1pPr>
          </a:lstStyle>
          <a:p>
            <a:r>
              <a:rPr lang="en-US" dirty="0"/>
              <a:t>www.shsvs.org</a:t>
            </a:r>
          </a:p>
        </p:txBody>
      </p:sp>
    </p:spTree>
    <p:extLst>
      <p:ext uri="{BB962C8B-B14F-4D97-AF65-F5344CB8AC3E}">
        <p14:creationId xmlns:p14="http://schemas.microsoft.com/office/powerpoint/2010/main" val="31144925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3600" b="0" i="0" kern="1200">
          <a:solidFill>
            <a:schemeClr val="bg1"/>
          </a:solidFill>
          <a:latin typeface="+mn-lt"/>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chemeClr val="bg1"/>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hyperlink" Target="https://www.shvs.org/contact/"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7.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18" Type="http://schemas.openxmlformats.org/officeDocument/2006/relationships/image" Target="../media/image72.sv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17" Type="http://schemas.openxmlformats.org/officeDocument/2006/relationships/image" Target="../media/image71.png"/><Relationship Id="rId2" Type="http://schemas.openxmlformats.org/officeDocument/2006/relationships/notesSlide" Target="../notesSlides/notesSlide5.xml"/><Relationship Id="rId16"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s>
</file>

<file path=ppt/slides/_rels/slide8.xml.rels><?xml version="1.0" encoding="UTF-8" standalone="yes"?>
<Relationships xmlns="http://schemas.openxmlformats.org/package/2006/relationships"><Relationship Id="rId3" Type="http://schemas.openxmlformats.org/officeDocument/2006/relationships/hyperlink" Target="https://www.shvs.org/resource/state-examples-of-medicaid-community-engagement-strategies-two-case-studie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hyperlink" Target="https://www.shvs.org/resource/transformational-community-engagement-to-advance-health-equ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93C9E-8287-5A94-8124-0C1097F1C1FA}"/>
              </a:ext>
            </a:extLst>
          </p:cNvPr>
          <p:cNvPicPr>
            <a:picLocks noChangeAspect="1"/>
          </p:cNvPicPr>
          <p:nvPr/>
        </p:nvPicPr>
        <p:blipFill>
          <a:blip r:embed="rId2"/>
          <a:stretch>
            <a:fillRect/>
          </a:stretch>
        </p:blipFill>
        <p:spPr>
          <a:xfrm>
            <a:off x="617145" y="960825"/>
            <a:ext cx="3609145" cy="969348"/>
          </a:xfrm>
          <a:prstGeom prst="rect">
            <a:avLst/>
          </a:prstGeom>
        </p:spPr>
      </p:pic>
      <p:sp>
        <p:nvSpPr>
          <p:cNvPr id="4" name="object 2">
            <a:extLst>
              <a:ext uri="{FF2B5EF4-FFF2-40B4-BE49-F238E27FC236}">
                <a16:creationId xmlns:a16="http://schemas.microsoft.com/office/drawing/2014/main" id="{8FA67D89-2980-E4FE-DDCA-660DD8869857}"/>
              </a:ext>
            </a:extLst>
          </p:cNvPr>
          <p:cNvSpPr txBox="1">
            <a:spLocks/>
          </p:cNvSpPr>
          <p:nvPr/>
        </p:nvSpPr>
        <p:spPr>
          <a:xfrm>
            <a:off x="617143" y="2219661"/>
            <a:ext cx="8330915" cy="3584316"/>
          </a:xfrm>
          <a:prstGeom prst="rect">
            <a:avLst/>
          </a:prstGeom>
        </p:spPr>
        <p:txBody>
          <a:bodyPr vert="horz" wrap="square" lIns="0" tIns="491491" rIns="0" bIns="0" rtlCol="0">
            <a:spAutoFit/>
          </a:bodyPr>
          <a:lstStyle>
            <a:lvl1pPr>
              <a:defRPr sz="2912" b="0" i="0">
                <a:solidFill>
                  <a:srgbClr val="60295B"/>
                </a:solidFill>
                <a:latin typeface="Arial"/>
                <a:ea typeface="+mj-ea"/>
                <a:cs typeface="Arial"/>
              </a:defRPr>
            </a:lvl1pPr>
          </a:lstStyle>
          <a:p>
            <a:pPr marL="12700">
              <a:spcBef>
                <a:spcPts val="1200"/>
              </a:spcBef>
            </a:pPr>
            <a:r>
              <a:rPr lang="en-US" sz="5400" kern="0" spc="-115" dirty="0">
                <a:solidFill>
                  <a:srgbClr val="FFFFFF"/>
                </a:solidFill>
                <a:latin typeface="Helvetica" panose="020B0604020202020204" pitchFamily="34" charset="0"/>
                <a:cs typeface="Helvetica" panose="020B0604020202020204" pitchFamily="34" charset="0"/>
              </a:rPr>
              <a:t>Communicating the BAC and MAC:</a:t>
            </a:r>
          </a:p>
          <a:p>
            <a:pPr marL="12700">
              <a:spcBef>
                <a:spcPts val="1200"/>
              </a:spcBef>
            </a:pPr>
            <a:r>
              <a:rPr lang="en-US" sz="4800" i="1" kern="0" spc="-115" dirty="0">
                <a:solidFill>
                  <a:srgbClr val="FFFFFF"/>
                </a:solidFill>
                <a:latin typeface="Helvetica" panose="020B0604020202020204" pitchFamily="34" charset="0"/>
                <a:cs typeface="Helvetica" panose="020B0604020202020204" pitchFamily="34" charset="0"/>
              </a:rPr>
              <a:t>Template Explainer Slides</a:t>
            </a:r>
            <a:endParaRPr lang="en-US" sz="4800" i="1" kern="0" dirty="0">
              <a:latin typeface="Helvetica" panose="020B0604020202020204" pitchFamily="34" charset="0"/>
              <a:cs typeface="Helvetica" panose="020B0604020202020204" pitchFamily="34" charset="0"/>
            </a:endParaRPr>
          </a:p>
          <a:p>
            <a:pPr marL="12700">
              <a:spcBef>
                <a:spcPts val="811"/>
              </a:spcBef>
            </a:pPr>
            <a:r>
              <a:rPr lang="en-US" sz="2800" b="1" kern="0" spc="-20" dirty="0">
                <a:solidFill>
                  <a:srgbClr val="FFFFFF"/>
                </a:solidFill>
                <a:latin typeface="Helvetica" panose="020B0604020202020204" pitchFamily="34" charset="0"/>
                <a:cs typeface="Helvetica" panose="020B0604020202020204" pitchFamily="34" charset="0"/>
              </a:rPr>
              <a:t>October 2024</a:t>
            </a:r>
            <a:endParaRPr lang="en-US" sz="2800" b="1" kern="0" dirty="0">
              <a:latin typeface="Helvetica" panose="020B0604020202020204" pitchFamily="34" charset="0"/>
              <a:cs typeface="Helvetica" panose="020B0604020202020204" pitchFamily="34" charset="0"/>
            </a:endParaRPr>
          </a:p>
        </p:txBody>
      </p:sp>
      <p:sp>
        <p:nvSpPr>
          <p:cNvPr id="5" name="object 3">
            <a:extLst>
              <a:ext uri="{FF2B5EF4-FFF2-40B4-BE49-F238E27FC236}">
                <a16:creationId xmlns:a16="http://schemas.microsoft.com/office/drawing/2014/main" id="{DECC8E4E-9CEB-4E36-1648-26568263C286}"/>
              </a:ext>
            </a:extLst>
          </p:cNvPr>
          <p:cNvSpPr/>
          <p:nvPr/>
        </p:nvSpPr>
        <p:spPr>
          <a:xfrm>
            <a:off x="617143" y="2328993"/>
            <a:ext cx="7543800" cy="0"/>
          </a:xfrm>
          <a:custGeom>
            <a:avLst/>
            <a:gdLst/>
            <a:ahLst/>
            <a:cxnLst/>
            <a:rect l="l" t="t" r="r" b="b"/>
            <a:pathLst>
              <a:path w="7543800">
                <a:moveTo>
                  <a:pt x="0" y="0"/>
                </a:moveTo>
                <a:lnTo>
                  <a:pt x="7543800" y="0"/>
                </a:lnTo>
              </a:path>
            </a:pathLst>
          </a:custGeom>
          <a:ln w="25400">
            <a:solidFill>
              <a:srgbClr val="FFFFFF"/>
            </a:solidFill>
          </a:ln>
        </p:spPr>
        <p:txBody>
          <a:bodyPr wrap="square" lIns="0" tIns="0" rIns="0" bIns="0" rtlCol="0"/>
          <a:lstStyle/>
          <a:p>
            <a:endParaRPr/>
          </a:p>
        </p:txBody>
      </p:sp>
      <p:sp>
        <p:nvSpPr>
          <p:cNvPr id="6" name="Slide Number Placeholder 7">
            <a:extLst>
              <a:ext uri="{FF2B5EF4-FFF2-40B4-BE49-F238E27FC236}">
                <a16:creationId xmlns:a16="http://schemas.microsoft.com/office/drawing/2014/main" id="{17FB0474-135F-5187-1EB1-40E5D3611347}"/>
              </a:ext>
            </a:extLst>
          </p:cNvPr>
          <p:cNvSpPr txBox="1">
            <a:spLocks/>
          </p:cNvSpPr>
          <p:nvPr/>
        </p:nvSpPr>
        <p:spPr>
          <a:xfrm>
            <a:off x="10086392" y="6390242"/>
            <a:ext cx="20216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78"/>
            <a:r>
              <a:rPr lang="en-US" sz="1200" dirty="0">
                <a:solidFill>
                  <a:prstClr val="white"/>
                </a:solidFill>
                <a:latin typeface="Helvetica" panose="020B0604020202020204" pitchFamily="34" charset="0"/>
                <a:cs typeface="Helvetica" panose="020B0604020202020204" pitchFamily="34" charset="0"/>
              </a:rPr>
              <a:t>www.shvs.org</a:t>
            </a:r>
          </a:p>
        </p:txBody>
      </p:sp>
    </p:spTree>
    <p:extLst>
      <p:ext uri="{BB962C8B-B14F-4D97-AF65-F5344CB8AC3E}">
        <p14:creationId xmlns:p14="http://schemas.microsoft.com/office/powerpoint/2010/main" val="15597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276349" y="1958457"/>
            <a:ext cx="8054303" cy="45719"/>
          </a:xfrm>
          <a:custGeom>
            <a:avLst/>
            <a:gdLst/>
            <a:ahLst/>
            <a:cxnLst/>
            <a:rect l="l" t="t" r="r" b="b"/>
            <a:pathLst>
              <a:path w="9070975">
                <a:moveTo>
                  <a:pt x="0" y="0"/>
                </a:moveTo>
                <a:lnTo>
                  <a:pt x="9070848" y="0"/>
                </a:lnTo>
              </a:path>
            </a:pathLst>
          </a:custGeom>
          <a:ln w="12700">
            <a:solidFill>
              <a:srgbClr val="60295B"/>
            </a:solidFill>
          </a:ln>
        </p:spPr>
        <p:txBody>
          <a:bodyPr wrap="square" lIns="0" tIns="0" rIns="0" bIns="0" rtlCol="0"/>
          <a:lstStyle/>
          <a:p>
            <a:pPr defTabSz="806826"/>
            <a:endParaRPr sz="1588" kern="0">
              <a:solidFill>
                <a:srgbClr val="60295B"/>
              </a:solidFill>
            </a:endParaRPr>
          </a:p>
        </p:txBody>
      </p:sp>
      <p:sp>
        <p:nvSpPr>
          <p:cNvPr id="6" name="object 6"/>
          <p:cNvSpPr txBox="1">
            <a:spLocks noGrp="1"/>
          </p:cNvSpPr>
          <p:nvPr>
            <p:ph type="sldNum" sz="quarter" idx="12"/>
          </p:nvPr>
        </p:nvSpPr>
        <p:spPr>
          <a:xfrm>
            <a:off x="13390772" y="5749407"/>
            <a:ext cx="249246" cy="170914"/>
          </a:xfrm>
          <a:prstGeom prst="rect">
            <a:avLst/>
          </a:prstGeom>
        </p:spPr>
        <p:txBody>
          <a:bodyPr vert="horz" wrap="square" lIns="0" tIns="7844" rIns="0" bIns="0" rtlCol="0">
            <a:spAutoFit/>
          </a:bodyPr>
          <a:lstStyle/>
          <a:p>
            <a:pPr marL="11206" defTabSz="806826">
              <a:spcBef>
                <a:spcPts val="63"/>
              </a:spcBef>
            </a:pPr>
            <a:fld id="{81D60167-4931-47E6-BA6A-407CBD079E47}" type="slidenum">
              <a:rPr kern="0" spc="-23" dirty="0">
                <a:solidFill>
                  <a:srgbClr val="60295B"/>
                </a:solidFill>
              </a:rPr>
              <a:pPr marL="11206" defTabSz="806826">
                <a:spcBef>
                  <a:spcPts val="63"/>
                </a:spcBef>
              </a:pPr>
              <a:t>2</a:t>
            </a:fld>
            <a:endParaRPr kern="0" spc="-23" dirty="0">
              <a:solidFill>
                <a:srgbClr val="60295B"/>
              </a:solidFill>
            </a:endParaRPr>
          </a:p>
        </p:txBody>
      </p:sp>
      <p:sp>
        <p:nvSpPr>
          <p:cNvPr id="8" name="Title 7">
            <a:extLst>
              <a:ext uri="{FF2B5EF4-FFF2-40B4-BE49-F238E27FC236}">
                <a16:creationId xmlns:a16="http://schemas.microsoft.com/office/drawing/2014/main" id="{B42D9BD8-927B-7C9A-4D4D-576BF621C9BE}"/>
              </a:ext>
            </a:extLst>
          </p:cNvPr>
          <p:cNvSpPr>
            <a:spLocks noGrp="1"/>
          </p:cNvSpPr>
          <p:nvPr>
            <p:ph type="title"/>
          </p:nvPr>
        </p:nvSpPr>
        <p:spPr>
          <a:xfrm>
            <a:off x="1276349" y="1269928"/>
            <a:ext cx="9172575" cy="492443"/>
          </a:xfrm>
        </p:spPr>
        <p:txBody>
          <a:bodyPr/>
          <a:lstStyle/>
          <a:p>
            <a:r>
              <a:rPr lang="en-US" sz="3200" dirty="0">
                <a:latin typeface="Helvetica" panose="020B0604020202020204" pitchFamily="34" charset="0"/>
                <a:cs typeface="Helvetica" panose="020B0604020202020204" pitchFamily="34" charset="0"/>
              </a:rPr>
              <a:t>How to Use These Slides</a:t>
            </a:r>
          </a:p>
        </p:txBody>
      </p:sp>
      <p:sp>
        <p:nvSpPr>
          <p:cNvPr id="10" name="Text Placeholder 9">
            <a:extLst>
              <a:ext uri="{FF2B5EF4-FFF2-40B4-BE49-F238E27FC236}">
                <a16:creationId xmlns:a16="http://schemas.microsoft.com/office/drawing/2014/main" id="{410B58CC-E872-8990-47CA-BB9136AAF587}"/>
              </a:ext>
            </a:extLst>
          </p:cNvPr>
          <p:cNvSpPr>
            <a:spLocks noGrp="1"/>
          </p:cNvSpPr>
          <p:nvPr>
            <p:ph type="body" idx="1"/>
          </p:nvPr>
        </p:nvSpPr>
        <p:spPr>
          <a:xfrm>
            <a:off x="1276350" y="2242165"/>
            <a:ext cx="9172575" cy="4501297"/>
          </a:xfrm>
        </p:spPr>
        <p:txBody>
          <a:bodyPr/>
          <a:lstStyle/>
          <a:p>
            <a:pPr>
              <a:lnSpc>
                <a:spcPct val="107000"/>
              </a:lnSpc>
              <a:spcAft>
                <a:spcPts val="800"/>
              </a:spcAft>
            </a:pPr>
            <a:r>
              <a:rPr lang="en-US" sz="1800" dirty="0">
                <a:latin typeface="Helvetica" panose="020B0604020202020204" pitchFamily="34" charset="0"/>
                <a:ea typeface="Calibri" panose="020F0502020204030204" pitchFamily="34" charset="0"/>
                <a:cs typeface="Helvetica" panose="020B0604020202020204" pitchFamily="34" charset="0"/>
              </a:rPr>
              <a:t>This template slide deck is designed to support state agencies in communicating internally about the Beneficiary Advisory Council (BAC) and Medicaid Advisory Committee (MAC). This deck provides a high-level summary of the function, objectives, composition, and outcomes of the BAC and the MAC. </a:t>
            </a:r>
          </a:p>
          <a:p>
            <a:pPr>
              <a:lnSpc>
                <a:spcPct val="107000"/>
              </a:lnSpc>
              <a:spcAft>
                <a:spcPts val="800"/>
              </a:spcAft>
            </a:pPr>
            <a:r>
              <a:rPr lang="en-US" sz="1800" dirty="0">
                <a:latin typeface="Helvetica" panose="020B0604020202020204" pitchFamily="34" charset="0"/>
                <a:ea typeface="Calibri" panose="020F0502020204030204" pitchFamily="34" charset="0"/>
                <a:cs typeface="Helvetica" panose="020B0604020202020204" pitchFamily="34" charset="0"/>
              </a:rPr>
              <a:t>States can customize the content of this template deck to reflect their unique contexts and priorities. You can delete the two introductory slides or pull the content slides into an existing PowerPoint.</a:t>
            </a:r>
          </a:p>
          <a:p>
            <a:pPr>
              <a:lnSpc>
                <a:spcPct val="107000"/>
              </a:lnSpc>
              <a:spcAft>
                <a:spcPts val="800"/>
              </a:spcAft>
            </a:pPr>
            <a:r>
              <a:rPr lang="en-US" sz="1800" dirty="0">
                <a:latin typeface="Helvetica" panose="020B0604020202020204" pitchFamily="34" charset="0"/>
                <a:ea typeface="Calibri" panose="020F0502020204030204" pitchFamily="34" charset="0"/>
                <a:cs typeface="Helvetica" panose="020B0604020202020204" pitchFamily="34" charset="0"/>
              </a:rPr>
              <a:t>For additional customization support, </a:t>
            </a:r>
            <a:r>
              <a:rPr lang="en-US" sz="1800" dirty="0">
                <a:latin typeface="Helvetica" panose="020B0604020202020204" pitchFamily="34" charset="0"/>
                <a:ea typeface="Calibri" panose="020F0502020204030204" pitchFamily="34" charset="0"/>
                <a:cs typeface="Helvetica" panose="020B0604020202020204" pitchFamily="34" charset="0"/>
                <a:hlinkClick r:id="rId2"/>
              </a:rPr>
              <a:t>please contact SHVS</a:t>
            </a:r>
            <a:r>
              <a:rPr lang="en-US" sz="1800" dirty="0">
                <a:latin typeface="Helvetica" panose="020B0604020202020204" pitchFamily="34" charset="0"/>
                <a:ea typeface="Calibri" panose="020F0502020204030204" pitchFamily="34" charset="0"/>
                <a:cs typeface="Helvetica" panose="020B0604020202020204" pitchFamily="34" charset="0"/>
              </a:rPr>
              <a:t>. </a:t>
            </a:r>
          </a:p>
          <a:p>
            <a:pPr>
              <a:lnSpc>
                <a:spcPct val="107000"/>
              </a:lnSpc>
              <a:spcAft>
                <a:spcPts val="800"/>
              </a:spcAft>
            </a:pPr>
            <a:endParaRPr lang="en-US" sz="1800"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endParaRPr lang="en-US" sz="1800" dirty="0">
              <a:latin typeface="Helvetica" panose="020B0604020202020204" pitchFamily="34" charset="0"/>
              <a:ea typeface="Calibri" panose="020F0502020204030204" pitchFamily="34" charset="0"/>
              <a:cs typeface="Helvetica" panose="020B0604020202020204" pitchFamily="34" charset="0"/>
            </a:endParaRPr>
          </a:p>
          <a:p>
            <a:pPr algn="l">
              <a:lnSpc>
                <a:spcPct val="100000"/>
              </a:lnSpc>
              <a:spcBef>
                <a:spcPts val="0"/>
              </a:spcBef>
            </a:pPr>
            <a:r>
              <a:rPr lang="en-US" sz="1600" i="1" dirty="0">
                <a:latin typeface="Helvetica" panose="020B0604020202020204" pitchFamily="34" charset="0"/>
                <a:cs typeface="Helvetica" panose="020B0604020202020204" pitchFamily="34" charset="0"/>
              </a:rPr>
              <a:t>This document was created by State Health and Value Strategies. Support for this document was provided by the Robert Wood Johnson Foundation. The views expressed here do not necessarily reflect the views of the Foundation. </a:t>
            </a:r>
            <a:endParaRPr lang="en-US" sz="1600" dirty="0">
              <a:latin typeface="Helvetica" panose="020B0604020202020204" pitchFamily="34" charset="0"/>
              <a:cs typeface="Helvetica" panose="020B0604020202020204" pitchFamily="34" charset="0"/>
            </a:endParaRPr>
          </a:p>
          <a:p>
            <a:pPr>
              <a:lnSpc>
                <a:spcPct val="107000"/>
              </a:lnSpc>
              <a:spcAft>
                <a:spcPts val="800"/>
              </a:spcAft>
            </a:pPr>
            <a:endParaRPr lang="en-US" sz="1800" dirty="0">
              <a:latin typeface="Helvetica" panose="020B0604020202020204" pitchFamily="34" charset="0"/>
              <a:ea typeface="Calibri" panose="020F0502020204030204" pitchFamily="34" charset="0"/>
              <a:cs typeface="Helvetica"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630F23-ADFE-1E72-35BF-B1EA5320C020}"/>
              </a:ext>
            </a:extLst>
          </p:cNvPr>
          <p:cNvSpPr txBox="1"/>
          <p:nvPr/>
        </p:nvSpPr>
        <p:spPr>
          <a:xfrm>
            <a:off x="546619" y="1255928"/>
            <a:ext cx="4056912" cy="4445285"/>
          </a:xfrm>
          <a:prstGeom prst="rect">
            <a:avLst/>
          </a:prstGeom>
          <a:noFill/>
        </p:spPr>
        <p:txBody>
          <a:bodyPr wrap="square" lIns="0" tIns="0" rIns="0" bIns="0" rtlCol="0">
            <a:noAutofit/>
          </a:bodyPr>
          <a:lstStyle/>
          <a:p>
            <a:pPr>
              <a:lnSpc>
                <a:spcPct val="120000"/>
              </a:lnSpc>
              <a:spcAft>
                <a:spcPts val="1200"/>
              </a:spcAft>
            </a:pPr>
            <a:r>
              <a:rPr lang="en-US" sz="14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State Medicaid agencies must create a </a:t>
            </a:r>
            <a:r>
              <a:rPr lang="en-US" sz="1400" b="1"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Beneficiary Advisory Council (BAC) and Medicaid Advisory Committee (MAC) </a:t>
            </a:r>
            <a:r>
              <a:rPr lang="en-US" sz="14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by </a:t>
            </a:r>
            <a:br>
              <a:rPr lang="en-US" sz="14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4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July 2025.* </a:t>
            </a:r>
          </a:p>
          <a:p>
            <a:pPr>
              <a:lnSpc>
                <a:spcPct val="120000"/>
              </a:lnSpc>
              <a:spcAft>
                <a:spcPts val="1200"/>
              </a:spcAft>
            </a:pPr>
            <a:r>
              <a:rPr lang="en-US" sz="14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These new advisory groups will offer valuable insights to inform Medicaid policy and program design by creating a channel for enrollees to provide feedback to states and a space for states </a:t>
            </a:r>
            <a:br>
              <a:rPr lang="en-US" sz="14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4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to ask questions, listen, and learn.</a:t>
            </a:r>
          </a:p>
          <a:p>
            <a:pPr>
              <a:lnSpc>
                <a:spcPct val="120000"/>
              </a:lnSpc>
              <a:spcAft>
                <a:spcPts val="1200"/>
              </a:spcAft>
            </a:pPr>
            <a:r>
              <a:rPr lang="en-US" sz="14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States may </a:t>
            </a:r>
            <a:r>
              <a:rPr lang="en-US" sz="1400" b="1"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adapt existing committees </a:t>
            </a:r>
            <a:r>
              <a:rPr lang="en-US" sz="14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to meet requirements of the BAC and MAC, as long as the existing committees meet the new requirements, and the state declares in publicly posted bylaws that the group is being used to fulfill the BAC and MAC regulatory requirements. </a:t>
            </a:r>
          </a:p>
          <a:p>
            <a:pPr>
              <a:lnSpc>
                <a:spcPct val="120000"/>
              </a:lnSpc>
            </a:pPr>
            <a:endParaRPr lang="en-US" sz="16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endParaRPr>
          </a:p>
        </p:txBody>
      </p:sp>
      <p:sp>
        <p:nvSpPr>
          <p:cNvPr id="10" name="Rectangle 9">
            <a:extLst>
              <a:ext uri="{FF2B5EF4-FFF2-40B4-BE49-F238E27FC236}">
                <a16:creationId xmlns:a16="http://schemas.microsoft.com/office/drawing/2014/main" id="{B6CECEBC-6A36-95D5-5513-EB79FF33C454}"/>
              </a:ext>
            </a:extLst>
          </p:cNvPr>
          <p:cNvSpPr/>
          <p:nvPr/>
        </p:nvSpPr>
        <p:spPr>
          <a:xfrm>
            <a:off x="0" y="-377"/>
            <a:ext cx="12192000" cy="815900"/>
          </a:xfrm>
          <a:prstGeom prst="rect">
            <a:avLst/>
          </a:prstGeom>
          <a:solidFill>
            <a:srgbClr val="1EA1A1">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1600" b="1" dirty="0">
                <a:latin typeface="Aptos" panose="020B0004020202020204" pitchFamily="34" charset="0"/>
                <a:cs typeface="Aparajita" panose="020B0604020202020204" pitchFamily="34" charset="0"/>
              </a:rPr>
              <a:t>GETTING INPUT TO IMPROVE MEDICAID</a:t>
            </a:r>
          </a:p>
        </p:txBody>
      </p:sp>
      <p:sp>
        <p:nvSpPr>
          <p:cNvPr id="2" name="Rounded Rectangle 1">
            <a:extLst>
              <a:ext uri="{FF2B5EF4-FFF2-40B4-BE49-F238E27FC236}">
                <a16:creationId xmlns:a16="http://schemas.microsoft.com/office/drawing/2014/main" id="{69DC8DB9-D864-4BD5-2192-EF2727D18566}"/>
              </a:ext>
            </a:extLst>
          </p:cNvPr>
          <p:cNvSpPr/>
          <p:nvPr/>
        </p:nvSpPr>
        <p:spPr>
          <a:xfrm>
            <a:off x="5091997" y="1139641"/>
            <a:ext cx="6660619" cy="5278975"/>
          </a:xfrm>
          <a:prstGeom prst="roundRect">
            <a:avLst>
              <a:gd name="adj" fmla="val 4443"/>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4" name="Rectangle: Rounded Corners 239">
            <a:extLst>
              <a:ext uri="{FF2B5EF4-FFF2-40B4-BE49-F238E27FC236}">
                <a16:creationId xmlns:a16="http://schemas.microsoft.com/office/drawing/2014/main" id="{B4CB0274-2710-20B0-5722-EA3F1CF4BA7A}"/>
              </a:ext>
            </a:extLst>
          </p:cNvPr>
          <p:cNvSpPr/>
          <p:nvPr/>
        </p:nvSpPr>
        <p:spPr>
          <a:xfrm>
            <a:off x="6979739"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sp>
        <p:nvSpPr>
          <p:cNvPr id="6" name="TextBox 5">
            <a:extLst>
              <a:ext uri="{FF2B5EF4-FFF2-40B4-BE49-F238E27FC236}">
                <a16:creationId xmlns:a16="http://schemas.microsoft.com/office/drawing/2014/main" id="{8BEC35C7-46F8-28E8-B56B-6C2B978678E1}"/>
              </a:ext>
            </a:extLst>
          </p:cNvPr>
          <p:cNvSpPr txBox="1"/>
          <p:nvPr/>
        </p:nvSpPr>
        <p:spPr>
          <a:xfrm>
            <a:off x="5497569" y="1470420"/>
            <a:ext cx="5669199" cy="738237"/>
          </a:xfrm>
          <a:prstGeom prst="rect">
            <a:avLst/>
          </a:prstGeom>
          <a:noFill/>
        </p:spPr>
        <p:txBody>
          <a:bodyPr wrap="square" lIns="0" tIns="0" rIns="0" bIns="0">
            <a:noAutofit/>
          </a:bodyPr>
          <a:lstStyle/>
          <a:p>
            <a:pPr>
              <a:lnSpc>
                <a:spcPct val="110000"/>
              </a:lnSpc>
              <a:tabLst>
                <a:tab pos="392094" algn="l"/>
              </a:tabLst>
            </a:pPr>
            <a:r>
              <a:rPr lang="en-US" sz="1551" dirty="0">
                <a:solidFill>
                  <a:srgbClr val="188181"/>
                </a:solidFill>
                <a:latin typeface="Aptos" panose="020B0004020202020204" pitchFamily="34" charset="0"/>
                <a:ea typeface="Helvetica Neue" panose="02000503000000020004" pitchFamily="2" charset="0"/>
                <a:cs typeface="Helvetica Neue" panose="02000503000000020004" pitchFamily="2" charset="0"/>
              </a:rPr>
              <a:t>The BAC and MAC will provide insights to the state Medicaid agency on topics related to program operations and the needs of Medicaid members, including:</a:t>
            </a:r>
          </a:p>
        </p:txBody>
      </p:sp>
      <p:pic>
        <p:nvPicPr>
          <p:cNvPr id="7" name="Graphic 6">
            <a:extLst>
              <a:ext uri="{FF2B5EF4-FFF2-40B4-BE49-F238E27FC236}">
                <a16:creationId xmlns:a16="http://schemas.microsoft.com/office/drawing/2014/main" id="{0DC210E6-560E-7938-5251-284306F31B2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36935" y="2644211"/>
            <a:ext cx="584199" cy="574039"/>
          </a:xfrm>
          <a:prstGeom prst="rect">
            <a:avLst/>
          </a:prstGeom>
        </p:spPr>
      </p:pic>
      <p:sp>
        <p:nvSpPr>
          <p:cNvPr id="12" name="Rectangle: Rounded Corners 239">
            <a:extLst>
              <a:ext uri="{FF2B5EF4-FFF2-40B4-BE49-F238E27FC236}">
                <a16:creationId xmlns:a16="http://schemas.microsoft.com/office/drawing/2014/main" id="{1E595440-ACE5-A6B7-7890-CFECC9264D4B}"/>
              </a:ext>
            </a:extLst>
          </p:cNvPr>
          <p:cNvSpPr/>
          <p:nvPr/>
        </p:nvSpPr>
        <p:spPr>
          <a:xfrm>
            <a:off x="5414335"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pic>
        <p:nvPicPr>
          <p:cNvPr id="13" name="Graphic 12">
            <a:extLst>
              <a:ext uri="{FF2B5EF4-FFF2-40B4-BE49-F238E27FC236}">
                <a16:creationId xmlns:a16="http://schemas.microsoft.com/office/drawing/2014/main" id="{BCAA0BBC-0DDD-6D5E-720D-7B621996A52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4484" y="2623767"/>
            <a:ext cx="620136" cy="609351"/>
          </a:xfrm>
          <a:prstGeom prst="rect">
            <a:avLst/>
          </a:prstGeom>
        </p:spPr>
      </p:pic>
      <p:sp>
        <p:nvSpPr>
          <p:cNvPr id="14" name="Rectangle: Rounded Corners 239">
            <a:extLst>
              <a:ext uri="{FF2B5EF4-FFF2-40B4-BE49-F238E27FC236}">
                <a16:creationId xmlns:a16="http://schemas.microsoft.com/office/drawing/2014/main" id="{EB25DB94-12F7-5C72-4486-CB251E330D5C}"/>
              </a:ext>
            </a:extLst>
          </p:cNvPr>
          <p:cNvSpPr/>
          <p:nvPr/>
        </p:nvSpPr>
        <p:spPr>
          <a:xfrm>
            <a:off x="8539476"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pic>
        <p:nvPicPr>
          <p:cNvPr id="15" name="Graphic 14">
            <a:extLst>
              <a:ext uri="{FF2B5EF4-FFF2-40B4-BE49-F238E27FC236}">
                <a16:creationId xmlns:a16="http://schemas.microsoft.com/office/drawing/2014/main" id="{17E549BC-1627-FDF5-5384-129970AC50B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149824" y="2608900"/>
            <a:ext cx="656075" cy="644665"/>
          </a:xfrm>
          <a:prstGeom prst="rect">
            <a:avLst/>
          </a:prstGeom>
        </p:spPr>
      </p:pic>
      <p:sp>
        <p:nvSpPr>
          <p:cNvPr id="16" name="Rectangle: Rounded Corners 239">
            <a:extLst>
              <a:ext uri="{FF2B5EF4-FFF2-40B4-BE49-F238E27FC236}">
                <a16:creationId xmlns:a16="http://schemas.microsoft.com/office/drawing/2014/main" id="{9C696893-8F97-BDE2-171A-5D7190224128}"/>
              </a:ext>
            </a:extLst>
          </p:cNvPr>
          <p:cNvSpPr/>
          <p:nvPr/>
        </p:nvSpPr>
        <p:spPr>
          <a:xfrm>
            <a:off x="10062669"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sp>
        <p:nvSpPr>
          <p:cNvPr id="17" name="Freeform: Shape 240">
            <a:extLst>
              <a:ext uri="{FF2B5EF4-FFF2-40B4-BE49-F238E27FC236}">
                <a16:creationId xmlns:a16="http://schemas.microsoft.com/office/drawing/2014/main" id="{6E4F82C9-CADD-343B-5FF6-A5EA06987630}"/>
              </a:ext>
            </a:extLst>
          </p:cNvPr>
          <p:cNvSpPr/>
          <p:nvPr/>
        </p:nvSpPr>
        <p:spPr>
          <a:xfrm>
            <a:off x="10062668" y="3248585"/>
            <a:ext cx="1371600"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151" b="1" dirty="0">
                <a:solidFill>
                  <a:srgbClr val="E9F6F6"/>
                </a:solidFill>
                <a:latin typeface="Aptos" panose="020B0004020202020204" pitchFamily="34" charset="0"/>
                <a:cs typeface="Arial" panose="020B0604020202020204" pitchFamily="34" charset="0"/>
              </a:rPr>
              <a:t>Eligibility, Enroll</a:t>
            </a:r>
            <a:r>
              <a:rPr lang="en-US" sz="1151" b="1" dirty="0" err="1">
                <a:solidFill>
                  <a:srgbClr val="E9F6F6"/>
                </a:solidFill>
                <a:latin typeface="Aptos" panose="020B0004020202020204" pitchFamily="34" charset="0"/>
                <a:cs typeface="Arial" panose="020B0604020202020204" pitchFamily="34" charset="0"/>
              </a:rPr>
              <a:t>ment</a:t>
            </a:r>
            <a:r>
              <a:rPr lang="en-US" sz="1151" b="1" dirty="0">
                <a:solidFill>
                  <a:srgbClr val="E9F6F6"/>
                </a:solidFill>
                <a:latin typeface="Aptos" panose="020B0004020202020204" pitchFamily="34" charset="0"/>
                <a:cs typeface="Arial" panose="020B0604020202020204" pitchFamily="34" charset="0"/>
              </a:rPr>
              <a:t>, </a:t>
            </a:r>
            <a:br>
              <a:rPr lang="en-US" sz="1151" b="1" dirty="0">
                <a:solidFill>
                  <a:srgbClr val="E9F6F6"/>
                </a:solidFill>
                <a:latin typeface="Aptos" panose="020B0004020202020204" pitchFamily="34" charset="0"/>
                <a:cs typeface="Arial" panose="020B0604020202020204" pitchFamily="34" charset="0"/>
              </a:rPr>
            </a:br>
            <a:r>
              <a:rPr lang="en-US" sz="1151" b="1" dirty="0">
                <a:solidFill>
                  <a:srgbClr val="E9F6F6"/>
                </a:solidFill>
                <a:latin typeface="Aptos" panose="020B0004020202020204" pitchFamily="34" charset="0"/>
                <a:cs typeface="Arial" panose="020B0604020202020204" pitchFamily="34" charset="0"/>
              </a:rPr>
              <a:t>and Renewal Processes</a:t>
            </a:r>
          </a:p>
        </p:txBody>
      </p:sp>
      <p:pic>
        <p:nvPicPr>
          <p:cNvPr id="18" name="Graphic 17">
            <a:extLst>
              <a:ext uri="{FF2B5EF4-FFF2-40B4-BE49-F238E27FC236}">
                <a16:creationId xmlns:a16="http://schemas.microsoft.com/office/drawing/2014/main" id="{F9519CD1-7D54-F727-0851-C1F347C6FB5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702354" y="2625544"/>
            <a:ext cx="622199" cy="611377"/>
          </a:xfrm>
          <a:prstGeom prst="rect">
            <a:avLst/>
          </a:prstGeom>
        </p:spPr>
      </p:pic>
      <p:sp>
        <p:nvSpPr>
          <p:cNvPr id="22" name="Freeform: Shape 240">
            <a:extLst>
              <a:ext uri="{FF2B5EF4-FFF2-40B4-BE49-F238E27FC236}">
                <a16:creationId xmlns:a16="http://schemas.microsoft.com/office/drawing/2014/main" id="{E99E2FC3-5C8B-1014-C0AD-BA6C3658F89D}"/>
              </a:ext>
            </a:extLst>
          </p:cNvPr>
          <p:cNvSpPr/>
          <p:nvPr/>
        </p:nvSpPr>
        <p:spPr>
          <a:xfrm>
            <a:off x="8540549" y="3248585"/>
            <a:ext cx="1359699"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151" b="1" dirty="0">
                <a:solidFill>
                  <a:srgbClr val="E9F6F6"/>
                </a:solidFill>
                <a:latin typeface="Aptos" panose="020B0004020202020204" pitchFamily="34" charset="0"/>
                <a:cs typeface="Arial" panose="020B0604020202020204" pitchFamily="34" charset="0"/>
              </a:rPr>
              <a:t>Quality of Services</a:t>
            </a:r>
          </a:p>
        </p:txBody>
      </p:sp>
      <p:sp>
        <p:nvSpPr>
          <p:cNvPr id="27" name="Freeform: Shape 240">
            <a:extLst>
              <a:ext uri="{FF2B5EF4-FFF2-40B4-BE49-F238E27FC236}">
                <a16:creationId xmlns:a16="http://schemas.microsoft.com/office/drawing/2014/main" id="{32F7AE37-5CD2-45B2-4861-77594D882368}"/>
              </a:ext>
            </a:extLst>
          </p:cNvPr>
          <p:cNvSpPr/>
          <p:nvPr/>
        </p:nvSpPr>
        <p:spPr>
          <a:xfrm>
            <a:off x="6990567" y="3248585"/>
            <a:ext cx="1360772"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151" b="1" dirty="0">
                <a:solidFill>
                  <a:srgbClr val="E9F6F6"/>
                </a:solidFill>
                <a:latin typeface="Aptos" panose="020B0004020202020204" pitchFamily="34" charset="0"/>
                <a:cs typeface="Arial" panose="020B0604020202020204" pitchFamily="34" charset="0"/>
              </a:rPr>
              <a:t>Coordination </a:t>
            </a:r>
            <a:br>
              <a:rPr lang="en-US" sz="1151" b="1" dirty="0">
                <a:solidFill>
                  <a:srgbClr val="E9F6F6"/>
                </a:solidFill>
                <a:latin typeface="Aptos" panose="020B0004020202020204" pitchFamily="34" charset="0"/>
                <a:cs typeface="Arial" panose="020B0604020202020204" pitchFamily="34" charset="0"/>
              </a:rPr>
            </a:br>
            <a:r>
              <a:rPr lang="en-US" sz="1151" b="1" dirty="0">
                <a:solidFill>
                  <a:srgbClr val="E9F6F6"/>
                </a:solidFill>
                <a:latin typeface="Aptos" panose="020B0004020202020204" pitchFamily="34" charset="0"/>
                <a:cs typeface="Arial" panose="020B0604020202020204" pitchFamily="34" charset="0"/>
              </a:rPr>
              <a:t>of Care</a:t>
            </a:r>
          </a:p>
        </p:txBody>
      </p:sp>
      <p:sp>
        <p:nvSpPr>
          <p:cNvPr id="29" name="Freeform: Shape 240">
            <a:extLst>
              <a:ext uri="{FF2B5EF4-FFF2-40B4-BE49-F238E27FC236}">
                <a16:creationId xmlns:a16="http://schemas.microsoft.com/office/drawing/2014/main" id="{631D47F6-C121-E50A-1A38-D0C6340128BD}"/>
              </a:ext>
            </a:extLst>
          </p:cNvPr>
          <p:cNvSpPr/>
          <p:nvPr/>
        </p:nvSpPr>
        <p:spPr>
          <a:xfrm>
            <a:off x="5415892" y="3248585"/>
            <a:ext cx="1380869"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151" b="1" dirty="0">
                <a:solidFill>
                  <a:srgbClr val="E9F6F6"/>
                </a:solidFill>
                <a:latin typeface="Aptos" panose="020B0004020202020204" pitchFamily="34" charset="0"/>
                <a:cs typeface="Arial" panose="020B0604020202020204" pitchFamily="34" charset="0"/>
              </a:rPr>
              <a:t>Additions and Changes </a:t>
            </a:r>
            <a:br>
              <a:rPr lang="en-US" sz="1151" b="1" dirty="0">
                <a:solidFill>
                  <a:srgbClr val="E9F6F6"/>
                </a:solidFill>
                <a:latin typeface="Aptos" panose="020B0004020202020204" pitchFamily="34" charset="0"/>
                <a:cs typeface="Arial" panose="020B0604020202020204" pitchFamily="34" charset="0"/>
              </a:rPr>
            </a:br>
            <a:r>
              <a:rPr lang="en-US" sz="1151" b="1" dirty="0">
                <a:solidFill>
                  <a:srgbClr val="E9F6F6"/>
                </a:solidFill>
                <a:latin typeface="Aptos" panose="020B0004020202020204" pitchFamily="34" charset="0"/>
                <a:cs typeface="Arial" panose="020B0604020202020204" pitchFamily="34" charset="0"/>
              </a:rPr>
              <a:t>to Covered Services</a:t>
            </a:r>
          </a:p>
        </p:txBody>
      </p:sp>
      <p:sp>
        <p:nvSpPr>
          <p:cNvPr id="31" name="Rectangle: Rounded Corners 239">
            <a:extLst>
              <a:ext uri="{FF2B5EF4-FFF2-40B4-BE49-F238E27FC236}">
                <a16:creationId xmlns:a16="http://schemas.microsoft.com/office/drawing/2014/main" id="{36837EA1-00FB-D616-2801-9F87F669CEDE}"/>
              </a:ext>
            </a:extLst>
          </p:cNvPr>
          <p:cNvSpPr/>
          <p:nvPr/>
        </p:nvSpPr>
        <p:spPr>
          <a:xfrm>
            <a:off x="5414335" y="4414275"/>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33" name="Freeform: Shape 240">
            <a:extLst>
              <a:ext uri="{FF2B5EF4-FFF2-40B4-BE49-F238E27FC236}">
                <a16:creationId xmlns:a16="http://schemas.microsoft.com/office/drawing/2014/main" id="{574102FE-4EC8-5ACC-CF13-1A4954A0F718}"/>
              </a:ext>
            </a:extLst>
          </p:cNvPr>
          <p:cNvSpPr/>
          <p:nvPr/>
        </p:nvSpPr>
        <p:spPr>
          <a:xfrm>
            <a:off x="5415894" y="5100573"/>
            <a:ext cx="1370041"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45720" bIns="0" numCol="1" spcCol="1270" anchor="b" anchorCtr="0">
            <a:noAutofit/>
          </a:bodyPr>
          <a:lstStyle/>
          <a:p>
            <a:pPr defTabSz="622268">
              <a:lnSpc>
                <a:spcPct val="90000"/>
              </a:lnSpc>
              <a:spcBef>
                <a:spcPct val="0"/>
              </a:spcBef>
              <a:defRPr/>
            </a:pPr>
            <a:r>
              <a:rPr lang="en-US" sz="1151" b="1" dirty="0">
                <a:solidFill>
                  <a:srgbClr val="E9F6F6"/>
                </a:solidFill>
                <a:latin typeface="Aptos" panose="020B0004020202020204" pitchFamily="34" charset="0"/>
                <a:cs typeface="Arial" panose="020B0604020202020204" pitchFamily="34" charset="0"/>
              </a:rPr>
              <a:t>Enrollee </a:t>
            </a:r>
            <a:br>
              <a:rPr lang="en-US" sz="1151" b="1" dirty="0">
                <a:solidFill>
                  <a:srgbClr val="E9F6F6"/>
                </a:solidFill>
                <a:latin typeface="Aptos" panose="020B0004020202020204" pitchFamily="34" charset="0"/>
                <a:cs typeface="Arial" panose="020B0604020202020204" pitchFamily="34" charset="0"/>
              </a:rPr>
            </a:br>
            <a:r>
              <a:rPr lang="en-US" sz="1151" b="1" dirty="0">
                <a:solidFill>
                  <a:srgbClr val="E9F6F6"/>
                </a:solidFill>
                <a:latin typeface="Aptos" panose="020B0004020202020204" pitchFamily="34" charset="0"/>
                <a:cs typeface="Arial" panose="020B0604020202020204" pitchFamily="34" charset="0"/>
              </a:rPr>
              <a:t>and Provider Communications</a:t>
            </a:r>
          </a:p>
        </p:txBody>
      </p:sp>
      <p:pic>
        <p:nvPicPr>
          <p:cNvPr id="34" name="Graphic 33">
            <a:extLst>
              <a:ext uri="{FF2B5EF4-FFF2-40B4-BE49-F238E27FC236}">
                <a16:creationId xmlns:a16="http://schemas.microsoft.com/office/drawing/2014/main" id="{DBDFDB3D-DE1F-6649-0004-3EFEB3FA525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096002" y="4545101"/>
            <a:ext cx="568620" cy="558731"/>
          </a:xfrm>
          <a:prstGeom prst="rect">
            <a:avLst/>
          </a:prstGeom>
        </p:spPr>
      </p:pic>
      <p:sp>
        <p:nvSpPr>
          <p:cNvPr id="35" name="Rectangle: Rounded Corners 239">
            <a:extLst>
              <a:ext uri="{FF2B5EF4-FFF2-40B4-BE49-F238E27FC236}">
                <a16:creationId xmlns:a16="http://schemas.microsoft.com/office/drawing/2014/main" id="{DF6DE619-D0A2-337B-2B36-250CE6BEDA2C}"/>
              </a:ext>
            </a:extLst>
          </p:cNvPr>
          <p:cNvSpPr/>
          <p:nvPr/>
        </p:nvSpPr>
        <p:spPr>
          <a:xfrm>
            <a:off x="6955407" y="4414275"/>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37" name="Freeform: Shape 240">
            <a:extLst>
              <a:ext uri="{FF2B5EF4-FFF2-40B4-BE49-F238E27FC236}">
                <a16:creationId xmlns:a16="http://schemas.microsoft.com/office/drawing/2014/main" id="{66523B9B-0593-A755-A835-519966313071}"/>
              </a:ext>
            </a:extLst>
          </p:cNvPr>
          <p:cNvSpPr/>
          <p:nvPr/>
        </p:nvSpPr>
        <p:spPr>
          <a:xfrm>
            <a:off x="6966235" y="5145065"/>
            <a:ext cx="1360772"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151" b="1" dirty="0">
                <a:solidFill>
                  <a:srgbClr val="E9F6F6"/>
                </a:solidFill>
                <a:latin typeface="Aptos" panose="020B0004020202020204" pitchFamily="34" charset="0"/>
                <a:cs typeface="Arial" panose="020B0604020202020204" pitchFamily="34" charset="0"/>
              </a:rPr>
              <a:t>Access to Services</a:t>
            </a:r>
          </a:p>
        </p:txBody>
      </p:sp>
      <p:pic>
        <p:nvPicPr>
          <p:cNvPr id="41" name="Graphic 40">
            <a:extLst>
              <a:ext uri="{FF2B5EF4-FFF2-40B4-BE49-F238E27FC236}">
                <a16:creationId xmlns:a16="http://schemas.microsoft.com/office/drawing/2014/main" id="{1C7373A3-8883-8ECF-100E-E34CDED9196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636933" y="4542716"/>
            <a:ext cx="573920" cy="563939"/>
          </a:xfrm>
          <a:prstGeom prst="rect">
            <a:avLst/>
          </a:prstGeom>
        </p:spPr>
      </p:pic>
      <p:sp>
        <p:nvSpPr>
          <p:cNvPr id="46" name="Rectangle: Rounded Corners 239">
            <a:extLst>
              <a:ext uri="{FF2B5EF4-FFF2-40B4-BE49-F238E27FC236}">
                <a16:creationId xmlns:a16="http://schemas.microsoft.com/office/drawing/2014/main" id="{732C4B1A-9DC1-BD75-521B-96C00CF3ABEF}"/>
              </a:ext>
            </a:extLst>
          </p:cNvPr>
          <p:cNvSpPr/>
          <p:nvPr/>
        </p:nvSpPr>
        <p:spPr>
          <a:xfrm>
            <a:off x="8539476" y="4411883"/>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47" name="Freeform: Shape 240">
            <a:extLst>
              <a:ext uri="{FF2B5EF4-FFF2-40B4-BE49-F238E27FC236}">
                <a16:creationId xmlns:a16="http://schemas.microsoft.com/office/drawing/2014/main" id="{347C6D5C-A7E6-F525-478A-CD0289852B17}"/>
              </a:ext>
            </a:extLst>
          </p:cNvPr>
          <p:cNvSpPr/>
          <p:nvPr/>
        </p:nvSpPr>
        <p:spPr>
          <a:xfrm>
            <a:off x="8539475" y="5142672"/>
            <a:ext cx="1371600"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151" b="1">
                <a:solidFill>
                  <a:srgbClr val="E9F6F6"/>
                </a:solidFill>
                <a:latin typeface="Aptos" panose="020B0004020202020204" pitchFamily="34" charset="0"/>
                <a:cs typeface="Arial" panose="020B0604020202020204" pitchFamily="34" charset="0"/>
              </a:rPr>
              <a:t>Cultural Competency, Language Access, and Health Equity</a:t>
            </a:r>
          </a:p>
        </p:txBody>
      </p:sp>
      <p:pic>
        <p:nvPicPr>
          <p:cNvPr id="50" name="Graphic 49">
            <a:extLst>
              <a:ext uri="{FF2B5EF4-FFF2-40B4-BE49-F238E27FC236}">
                <a16:creationId xmlns:a16="http://schemas.microsoft.com/office/drawing/2014/main" id="{11422A3E-FADE-8571-89B9-D0B51DCBBCD4}"/>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9028982" y="4558870"/>
            <a:ext cx="752047" cy="433577"/>
          </a:xfrm>
          <a:prstGeom prst="rect">
            <a:avLst/>
          </a:prstGeom>
        </p:spPr>
      </p:pic>
      <p:sp>
        <p:nvSpPr>
          <p:cNvPr id="52" name="Rectangle: Rounded Corners 239">
            <a:extLst>
              <a:ext uri="{FF2B5EF4-FFF2-40B4-BE49-F238E27FC236}">
                <a16:creationId xmlns:a16="http://schemas.microsoft.com/office/drawing/2014/main" id="{F58AF0E1-01E2-D3BF-2346-334E17A162A4}"/>
              </a:ext>
            </a:extLst>
          </p:cNvPr>
          <p:cNvSpPr/>
          <p:nvPr/>
        </p:nvSpPr>
        <p:spPr>
          <a:xfrm>
            <a:off x="10057723" y="4412085"/>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54" name="Freeform: Shape 240">
            <a:extLst>
              <a:ext uri="{FF2B5EF4-FFF2-40B4-BE49-F238E27FC236}">
                <a16:creationId xmlns:a16="http://schemas.microsoft.com/office/drawing/2014/main" id="{663ABCEC-E61A-A69A-AFDC-E399B9D83315}"/>
              </a:ext>
            </a:extLst>
          </p:cNvPr>
          <p:cNvSpPr/>
          <p:nvPr/>
        </p:nvSpPr>
        <p:spPr>
          <a:xfrm>
            <a:off x="10068551" y="5142873"/>
            <a:ext cx="1360772"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151" b="1">
                <a:solidFill>
                  <a:srgbClr val="E9F6F6"/>
                </a:solidFill>
                <a:latin typeface="Aptos" panose="020B0004020202020204" pitchFamily="34" charset="0"/>
                <a:cs typeface="Arial" panose="020B0604020202020204" pitchFamily="34" charset="0"/>
              </a:rPr>
              <a:t>Other Issues Impacting Health/Medical Services</a:t>
            </a:r>
          </a:p>
        </p:txBody>
      </p:sp>
      <p:pic>
        <p:nvPicPr>
          <p:cNvPr id="55" name="Graphic 54">
            <a:extLst>
              <a:ext uri="{FF2B5EF4-FFF2-40B4-BE49-F238E27FC236}">
                <a16:creationId xmlns:a16="http://schemas.microsoft.com/office/drawing/2014/main" id="{8CEFAA65-55F6-A8F3-B071-EC276F0D47FF}"/>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0783775" y="4551215"/>
            <a:ext cx="513344" cy="506176"/>
          </a:xfrm>
          <a:prstGeom prst="rect">
            <a:avLst/>
          </a:prstGeom>
        </p:spPr>
      </p:pic>
      <p:sp>
        <p:nvSpPr>
          <p:cNvPr id="8" name="TextBox 7">
            <a:extLst>
              <a:ext uri="{FF2B5EF4-FFF2-40B4-BE49-F238E27FC236}">
                <a16:creationId xmlns:a16="http://schemas.microsoft.com/office/drawing/2014/main" id="{92D8B25C-B9DE-F6C3-F8E3-B3BB466345BF}"/>
              </a:ext>
            </a:extLst>
          </p:cNvPr>
          <p:cNvSpPr txBox="1"/>
          <p:nvPr/>
        </p:nvSpPr>
        <p:spPr>
          <a:xfrm>
            <a:off x="525413" y="5850497"/>
            <a:ext cx="4354115" cy="207307"/>
          </a:xfrm>
          <a:prstGeom prst="rect">
            <a:avLst/>
          </a:prstGeom>
          <a:noFill/>
        </p:spPr>
        <p:txBody>
          <a:bodyPr wrap="square" lIns="0" tIns="0" rIns="0" bIns="0">
            <a:noAutofit/>
          </a:bodyPr>
          <a:lstStyle/>
          <a:p>
            <a:r>
              <a:rPr lang="en-US" sz="1051" dirty="0">
                <a:latin typeface="Georgia" panose="02040502050405020303" pitchFamily="18" charset="0"/>
              </a:rPr>
              <a:t>*</a:t>
            </a:r>
            <a:r>
              <a:rPr lang="en-US" sz="1051" i="1" dirty="0">
                <a:latin typeface="Georgia" panose="02040502050405020303" pitchFamily="18" charset="0"/>
              </a:rPr>
              <a:t>With some requirements phased-in over a longer time period</a:t>
            </a:r>
            <a:r>
              <a:rPr lang="en-US" sz="1051" dirty="0">
                <a:latin typeface="Georgia" panose="02040502050405020303" pitchFamily="18" charset="0"/>
              </a:rPr>
              <a:t>.</a:t>
            </a:r>
          </a:p>
        </p:txBody>
      </p:sp>
    </p:spTree>
    <p:extLst>
      <p:ext uri="{BB962C8B-B14F-4D97-AF65-F5344CB8AC3E}">
        <p14:creationId xmlns:p14="http://schemas.microsoft.com/office/powerpoint/2010/main" val="45423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8F5C2BF3-DB72-7C40-0D7A-801A2C041BAA}"/>
              </a:ext>
            </a:extLst>
          </p:cNvPr>
          <p:cNvSpPr/>
          <p:nvPr/>
        </p:nvSpPr>
        <p:spPr>
          <a:xfrm>
            <a:off x="6315695" y="439389"/>
            <a:ext cx="5436920" cy="5979225"/>
          </a:xfrm>
          <a:prstGeom prst="roundRect">
            <a:avLst>
              <a:gd name="adj" fmla="val 4443"/>
            </a:avLst>
          </a:prstGeom>
          <a:solidFill>
            <a:srgbClr val="FBE3D6">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9" name="Rounded Rectangle 8">
            <a:extLst>
              <a:ext uri="{FF2B5EF4-FFF2-40B4-BE49-F238E27FC236}">
                <a16:creationId xmlns:a16="http://schemas.microsoft.com/office/drawing/2014/main" id="{F592C41B-86A0-D59D-F99A-CCD8BE1D0146}"/>
              </a:ext>
            </a:extLst>
          </p:cNvPr>
          <p:cNvSpPr/>
          <p:nvPr/>
        </p:nvSpPr>
        <p:spPr>
          <a:xfrm>
            <a:off x="439390" y="439387"/>
            <a:ext cx="5428241" cy="5979224"/>
          </a:xfrm>
          <a:prstGeom prst="roundRect">
            <a:avLst>
              <a:gd name="adj" fmla="val 4443"/>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2" name="TextBox 21">
            <a:extLst>
              <a:ext uri="{FF2B5EF4-FFF2-40B4-BE49-F238E27FC236}">
                <a16:creationId xmlns:a16="http://schemas.microsoft.com/office/drawing/2014/main" id="{2B87736D-D8D6-53E5-60BD-16A70A6B44E3}"/>
              </a:ext>
            </a:extLst>
          </p:cNvPr>
          <p:cNvSpPr txBox="1"/>
          <p:nvPr/>
        </p:nvSpPr>
        <p:spPr>
          <a:xfrm>
            <a:off x="762557" y="1770929"/>
            <a:ext cx="4563872" cy="913139"/>
          </a:xfrm>
          <a:prstGeom prst="rect">
            <a:avLst/>
          </a:prstGeom>
          <a:noFill/>
        </p:spPr>
        <p:txBody>
          <a:bodyPr wrap="square" lIns="0">
            <a:noAutofit/>
          </a:bodyPr>
          <a:lstStyle/>
          <a:p>
            <a:pPr>
              <a:lnSpc>
                <a:spcPct val="114000"/>
              </a:lnSpc>
            </a:pPr>
            <a:r>
              <a:rPr lang="en-US" sz="1300" dirty="0">
                <a:solidFill>
                  <a:schemeClr val="bg2">
                    <a:lumMod val="25000"/>
                  </a:schemeClr>
                </a:solidFill>
                <a:latin typeface="Georgia" panose="02040502050405020303" pitchFamily="18" charset="0"/>
              </a:rPr>
              <a:t>The BAC is a dedicated forum for </a:t>
            </a:r>
            <a:r>
              <a:rPr lang="en-US" sz="1300" b="1" dirty="0">
                <a:solidFill>
                  <a:schemeClr val="bg2">
                    <a:lumMod val="25000"/>
                  </a:schemeClr>
                </a:solidFill>
                <a:latin typeface="Georgia" panose="02040502050405020303" pitchFamily="18" charset="0"/>
              </a:rPr>
              <a:t>people with lived experience </a:t>
            </a:r>
            <a:r>
              <a:rPr lang="en-US" sz="1300" dirty="0">
                <a:solidFill>
                  <a:schemeClr val="bg2">
                    <a:lumMod val="25000"/>
                  </a:schemeClr>
                </a:solidFill>
                <a:latin typeface="Georgia" panose="02040502050405020303" pitchFamily="18" charset="0"/>
              </a:rPr>
              <a:t>of the Medicaid program. BAC members must include:</a:t>
            </a:r>
          </a:p>
        </p:txBody>
      </p:sp>
      <p:sp>
        <p:nvSpPr>
          <p:cNvPr id="24" name="TextBox 23">
            <a:extLst>
              <a:ext uri="{FF2B5EF4-FFF2-40B4-BE49-F238E27FC236}">
                <a16:creationId xmlns:a16="http://schemas.microsoft.com/office/drawing/2014/main" id="{E2E564BC-4734-1654-6EC8-7D2CC2887BB0}"/>
              </a:ext>
            </a:extLst>
          </p:cNvPr>
          <p:cNvSpPr txBox="1"/>
          <p:nvPr/>
        </p:nvSpPr>
        <p:spPr>
          <a:xfrm>
            <a:off x="6672556" y="1770930"/>
            <a:ext cx="4643144" cy="919407"/>
          </a:xfrm>
          <a:prstGeom prst="rect">
            <a:avLst/>
          </a:prstGeom>
          <a:noFill/>
        </p:spPr>
        <p:txBody>
          <a:bodyPr wrap="square" lIns="0" tIns="0" rIns="0" bIns="0">
            <a:noAutofit/>
          </a:bodyPr>
          <a:lstStyle/>
          <a:p>
            <a:pPr>
              <a:lnSpc>
                <a:spcPct val="114000"/>
              </a:lnSpc>
            </a:pPr>
            <a:r>
              <a:rPr lang="en-US" sz="1300" dirty="0">
                <a:solidFill>
                  <a:schemeClr val="bg2">
                    <a:lumMod val="25000"/>
                  </a:schemeClr>
                </a:solidFill>
                <a:latin typeface="Georgia" panose="02040502050405020303" pitchFamily="18" charset="0"/>
              </a:rPr>
              <a:t>The MAC is a </a:t>
            </a:r>
            <a:r>
              <a:rPr lang="en-US" sz="1300" b="1" dirty="0">
                <a:solidFill>
                  <a:schemeClr val="bg2">
                    <a:lumMod val="25000"/>
                  </a:schemeClr>
                </a:solidFill>
                <a:latin typeface="Georgia" panose="02040502050405020303" pitchFamily="18" charset="0"/>
              </a:rPr>
              <a:t>diverse group of Medicaid stakeholders </a:t>
            </a:r>
            <a:r>
              <a:rPr lang="en-US" sz="1300" dirty="0">
                <a:solidFill>
                  <a:schemeClr val="bg2">
                    <a:lumMod val="25000"/>
                  </a:schemeClr>
                </a:solidFill>
                <a:latin typeface="Georgia" panose="02040502050405020303" pitchFamily="18" charset="0"/>
              </a:rPr>
              <a:t>with a wide range of perspectives and experiences. The MAC includes BAC members and at least one representative from each of these categories:</a:t>
            </a:r>
          </a:p>
        </p:txBody>
      </p:sp>
      <p:sp>
        <p:nvSpPr>
          <p:cNvPr id="10" name="TextBox 9">
            <a:extLst>
              <a:ext uri="{FF2B5EF4-FFF2-40B4-BE49-F238E27FC236}">
                <a16:creationId xmlns:a16="http://schemas.microsoft.com/office/drawing/2014/main" id="{EA92B086-98B9-299F-569B-3EC8CF819E29}"/>
              </a:ext>
            </a:extLst>
          </p:cNvPr>
          <p:cNvSpPr txBox="1"/>
          <p:nvPr/>
        </p:nvSpPr>
        <p:spPr>
          <a:xfrm>
            <a:off x="6670511" y="5285563"/>
            <a:ext cx="2306551" cy="323015"/>
          </a:xfrm>
          <a:prstGeom prst="rect">
            <a:avLst/>
          </a:prstGeom>
          <a:noFill/>
        </p:spPr>
        <p:txBody>
          <a:bodyPr wrap="square" lIns="0" tIns="0" rIns="0" bIns="0" rtlCol="0">
            <a:noAutofit/>
          </a:bodyPr>
          <a:lstStyle/>
          <a:p>
            <a:r>
              <a:rPr lang="en-US" sz="1200" b="1" dirty="0">
                <a:solidFill>
                  <a:schemeClr val="accent5"/>
                </a:solidFill>
              </a:rPr>
              <a:t>By July 10, 2027, 25% </a:t>
            </a:r>
            <a:r>
              <a:rPr lang="en-US" sz="1200" dirty="0">
                <a:solidFill>
                  <a:schemeClr val="bg2">
                    <a:lumMod val="25000"/>
                  </a:schemeClr>
                </a:solidFill>
              </a:rPr>
              <a:t>of MAC members must be from the BAC*</a:t>
            </a:r>
          </a:p>
        </p:txBody>
      </p:sp>
      <p:sp>
        <p:nvSpPr>
          <p:cNvPr id="19" name="TextBox 18">
            <a:extLst>
              <a:ext uri="{FF2B5EF4-FFF2-40B4-BE49-F238E27FC236}">
                <a16:creationId xmlns:a16="http://schemas.microsoft.com/office/drawing/2014/main" id="{D6A9612F-1C24-0466-5C43-9A11D8DC904B}"/>
              </a:ext>
            </a:extLst>
          </p:cNvPr>
          <p:cNvSpPr txBox="1"/>
          <p:nvPr/>
        </p:nvSpPr>
        <p:spPr>
          <a:xfrm>
            <a:off x="762559" y="657621"/>
            <a:ext cx="4855972" cy="744179"/>
          </a:xfrm>
          <a:prstGeom prst="rect">
            <a:avLst/>
          </a:prstGeom>
          <a:noFill/>
        </p:spPr>
        <p:txBody>
          <a:bodyPr wrap="square" lIns="0">
            <a:noAutofit/>
          </a:bodyPr>
          <a:lstStyle/>
          <a:p>
            <a:pPr>
              <a:lnSpc>
                <a:spcPct val="90000"/>
              </a:lnSpc>
            </a:pPr>
            <a:r>
              <a:rPr lang="en-US" sz="2700" b="1" dirty="0">
                <a:solidFill>
                  <a:schemeClr val="accent5"/>
                </a:solidFill>
                <a:latin typeface="Aptos" panose="020B0004020202020204" pitchFamily="34" charset="0"/>
                <a:ea typeface="Helvetica Neue" panose="02000503000000020004" pitchFamily="2" charset="0"/>
                <a:cs typeface="Helvetica Neue" panose="02000503000000020004" pitchFamily="2" charset="0"/>
              </a:rPr>
              <a:t>Beneficiary Advisory Council (BAC)</a:t>
            </a:r>
          </a:p>
        </p:txBody>
      </p:sp>
      <p:sp>
        <p:nvSpPr>
          <p:cNvPr id="34" name="TextBox 33">
            <a:extLst>
              <a:ext uri="{FF2B5EF4-FFF2-40B4-BE49-F238E27FC236}">
                <a16:creationId xmlns:a16="http://schemas.microsoft.com/office/drawing/2014/main" id="{27E4741A-1DE1-06CD-B696-FFA904860C2F}"/>
              </a:ext>
            </a:extLst>
          </p:cNvPr>
          <p:cNvSpPr txBox="1"/>
          <p:nvPr/>
        </p:nvSpPr>
        <p:spPr>
          <a:xfrm>
            <a:off x="6635099" y="657621"/>
            <a:ext cx="5057156" cy="744179"/>
          </a:xfrm>
          <a:prstGeom prst="rect">
            <a:avLst/>
          </a:prstGeom>
          <a:noFill/>
        </p:spPr>
        <p:txBody>
          <a:bodyPr wrap="square" lIns="0">
            <a:noAutofit/>
          </a:bodyPr>
          <a:lstStyle/>
          <a:p>
            <a:pPr>
              <a:lnSpc>
                <a:spcPct val="90000"/>
              </a:lnSpc>
            </a:pPr>
            <a:r>
              <a:rPr lang="en-US" sz="2700" b="1" dirty="0">
                <a:solidFill>
                  <a:schemeClr val="accent2"/>
                </a:solidFill>
                <a:latin typeface="Aptos" panose="020B0004020202020204" pitchFamily="34" charset="0"/>
                <a:ea typeface="Helvetica Neue" panose="02000503000000020004" pitchFamily="2" charset="0"/>
                <a:cs typeface="Helvetica Neue" panose="02000503000000020004" pitchFamily="2" charset="0"/>
              </a:rPr>
              <a:t>Medicaid Advisory Committee (MAC)</a:t>
            </a:r>
          </a:p>
        </p:txBody>
      </p:sp>
      <p:sp>
        <p:nvSpPr>
          <p:cNvPr id="35" name="TextBox 34">
            <a:extLst>
              <a:ext uri="{FF2B5EF4-FFF2-40B4-BE49-F238E27FC236}">
                <a16:creationId xmlns:a16="http://schemas.microsoft.com/office/drawing/2014/main" id="{ED84EC4F-C948-4BCD-C8C5-0BA76CFDB446}"/>
              </a:ext>
            </a:extLst>
          </p:cNvPr>
          <p:cNvSpPr txBox="1"/>
          <p:nvPr/>
        </p:nvSpPr>
        <p:spPr>
          <a:xfrm>
            <a:off x="762557" y="2851246"/>
            <a:ext cx="1463059" cy="2174753"/>
          </a:xfrm>
          <a:prstGeom prst="rect">
            <a:avLst/>
          </a:prstGeom>
          <a:noFill/>
        </p:spPr>
        <p:txBody>
          <a:bodyPr wrap="square" lIns="0" tIns="0" rIns="0" bIns="0" rtlCol="0">
            <a:noAutofit/>
          </a:bodyPr>
          <a:lstStyle/>
          <a:p>
            <a:pPr>
              <a:spcAft>
                <a:spcPts val="1200"/>
              </a:spcAft>
            </a:pPr>
            <a:r>
              <a:rPr lang="en-US" sz="1400" dirty="0">
                <a:solidFill>
                  <a:schemeClr val="accent5"/>
                </a:solidFill>
              </a:rPr>
              <a:t>Current and/or former Medicaid enrollees</a:t>
            </a:r>
          </a:p>
          <a:p>
            <a:pPr>
              <a:spcAft>
                <a:spcPts val="1200"/>
              </a:spcAft>
            </a:pPr>
            <a:r>
              <a:rPr lang="en-US" sz="1400" dirty="0">
                <a:solidFill>
                  <a:schemeClr val="accent5"/>
                </a:solidFill>
              </a:rPr>
              <a:t>Family members of enrollees</a:t>
            </a:r>
          </a:p>
          <a:p>
            <a:pPr>
              <a:spcAft>
                <a:spcPts val="1200"/>
              </a:spcAft>
            </a:pPr>
            <a:r>
              <a:rPr lang="en-US" sz="1400" dirty="0">
                <a:solidFill>
                  <a:schemeClr val="accent5"/>
                </a:solidFill>
              </a:rPr>
              <a:t>Paid or unpaid caregivers of enrollees</a:t>
            </a:r>
          </a:p>
        </p:txBody>
      </p:sp>
      <p:sp>
        <p:nvSpPr>
          <p:cNvPr id="36" name="TextBox 35">
            <a:extLst>
              <a:ext uri="{FF2B5EF4-FFF2-40B4-BE49-F238E27FC236}">
                <a16:creationId xmlns:a16="http://schemas.microsoft.com/office/drawing/2014/main" id="{3EC58D66-B61F-F1AD-6233-C93F18E7A09A}"/>
              </a:ext>
            </a:extLst>
          </p:cNvPr>
          <p:cNvSpPr txBox="1"/>
          <p:nvPr/>
        </p:nvSpPr>
        <p:spPr>
          <a:xfrm>
            <a:off x="9216425" y="2817376"/>
            <a:ext cx="2208967" cy="2333053"/>
          </a:xfrm>
          <a:prstGeom prst="rect">
            <a:avLst/>
          </a:prstGeom>
          <a:noFill/>
        </p:spPr>
        <p:txBody>
          <a:bodyPr wrap="square" lIns="0" tIns="0" rIns="0" bIns="0" rtlCol="0">
            <a:noAutofit/>
          </a:bodyPr>
          <a:lstStyle/>
          <a:p>
            <a:pPr>
              <a:spcAft>
                <a:spcPts val="1200"/>
              </a:spcAft>
            </a:pPr>
            <a:r>
              <a:rPr lang="en-US" sz="1400" dirty="0">
                <a:solidFill>
                  <a:schemeClr val="accent1"/>
                </a:solidFill>
              </a:rPr>
              <a:t>Clinical providers/</a:t>
            </a:r>
            <a:br>
              <a:rPr lang="en-US" sz="1400" dirty="0">
                <a:solidFill>
                  <a:schemeClr val="accent1"/>
                </a:solidFill>
              </a:rPr>
            </a:br>
            <a:r>
              <a:rPr lang="en-US" sz="1400" dirty="0">
                <a:solidFill>
                  <a:schemeClr val="accent1"/>
                </a:solidFill>
              </a:rPr>
              <a:t>administrators</a:t>
            </a:r>
          </a:p>
          <a:p>
            <a:pPr>
              <a:spcAft>
                <a:spcPts val="1200"/>
              </a:spcAft>
            </a:pPr>
            <a:r>
              <a:rPr lang="en-US" sz="1400" dirty="0">
                <a:solidFill>
                  <a:srgbClr val="A34F23"/>
                </a:solidFill>
              </a:rPr>
              <a:t>Participating plans/</a:t>
            </a:r>
            <a:br>
              <a:rPr lang="en-US" sz="1400" dirty="0">
                <a:solidFill>
                  <a:srgbClr val="A34F23"/>
                </a:solidFill>
              </a:rPr>
            </a:br>
            <a:r>
              <a:rPr lang="en-US" sz="1400" dirty="0">
                <a:solidFill>
                  <a:srgbClr val="A34F23"/>
                </a:solidFill>
              </a:rPr>
              <a:t>state associations</a:t>
            </a:r>
          </a:p>
          <a:p>
            <a:pPr>
              <a:spcAft>
                <a:spcPts val="1200"/>
              </a:spcAft>
            </a:pPr>
            <a:r>
              <a:rPr lang="en-US" sz="1400" dirty="0">
                <a:solidFill>
                  <a:schemeClr val="accent4"/>
                </a:solidFill>
              </a:rPr>
              <a:t>Other state agencies as </a:t>
            </a:r>
            <a:br>
              <a:rPr lang="en-US" sz="1400" dirty="0">
                <a:solidFill>
                  <a:schemeClr val="accent4"/>
                </a:solidFill>
              </a:rPr>
            </a:br>
            <a:r>
              <a:rPr lang="en-US" sz="1400" dirty="0">
                <a:solidFill>
                  <a:schemeClr val="accent4"/>
                </a:solidFill>
              </a:rPr>
              <a:t>ex officio members</a:t>
            </a:r>
          </a:p>
          <a:p>
            <a:pPr>
              <a:spcAft>
                <a:spcPts val="1200"/>
              </a:spcAft>
            </a:pPr>
            <a:r>
              <a:rPr lang="en-US" sz="1400" dirty="0">
                <a:solidFill>
                  <a:srgbClr val="188181"/>
                </a:solidFill>
              </a:rPr>
              <a:t>State, local, or community-based organizations</a:t>
            </a:r>
          </a:p>
        </p:txBody>
      </p:sp>
      <p:cxnSp>
        <p:nvCxnSpPr>
          <p:cNvPr id="63" name="Straight Connector 62">
            <a:extLst>
              <a:ext uri="{FF2B5EF4-FFF2-40B4-BE49-F238E27FC236}">
                <a16:creationId xmlns:a16="http://schemas.microsoft.com/office/drawing/2014/main" id="{1F7739AB-55B3-3B05-6A3E-1DDEB40B4ADC}"/>
              </a:ext>
            </a:extLst>
          </p:cNvPr>
          <p:cNvCxnSpPr>
            <a:cxnSpLocks/>
          </p:cNvCxnSpPr>
          <p:nvPr/>
        </p:nvCxnSpPr>
        <p:spPr>
          <a:xfrm>
            <a:off x="4841876" y="4514565"/>
            <a:ext cx="1808525" cy="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22EF98B-1559-F5DA-CF19-64E8CF4073A7}"/>
              </a:ext>
            </a:extLst>
          </p:cNvPr>
          <p:cNvCxnSpPr>
            <a:cxnSpLocks/>
          </p:cNvCxnSpPr>
          <p:nvPr/>
        </p:nvCxnSpPr>
        <p:spPr>
          <a:xfrm>
            <a:off x="741775" y="1581955"/>
            <a:ext cx="4754880" cy="0"/>
          </a:xfrm>
          <a:prstGeom prst="line">
            <a:avLst/>
          </a:prstGeom>
          <a:ln w="254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6B840FB-B563-1392-BEEC-F74F5C69930B}"/>
              </a:ext>
            </a:extLst>
          </p:cNvPr>
          <p:cNvCxnSpPr>
            <a:cxnSpLocks/>
          </p:cNvCxnSpPr>
          <p:nvPr/>
        </p:nvCxnSpPr>
        <p:spPr>
          <a:xfrm>
            <a:off x="6635099" y="1581955"/>
            <a:ext cx="475488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82BC803-D484-98AA-D828-3B0A576AB78A}"/>
              </a:ext>
            </a:extLst>
          </p:cNvPr>
          <p:cNvSpPr txBox="1"/>
          <p:nvPr/>
        </p:nvSpPr>
        <p:spPr>
          <a:xfrm>
            <a:off x="6670512" y="5751832"/>
            <a:ext cx="4754881" cy="425777"/>
          </a:xfrm>
          <a:prstGeom prst="rect">
            <a:avLst/>
          </a:prstGeom>
          <a:noFill/>
        </p:spPr>
        <p:txBody>
          <a:bodyPr wrap="square" lIns="0" tIns="0" rIns="0" bIns="0">
            <a:noAutofit/>
          </a:bodyPr>
          <a:lstStyle/>
          <a:p>
            <a:r>
              <a:rPr lang="en-US" sz="900" i="1" dirty="0">
                <a:solidFill>
                  <a:schemeClr val="bg2">
                    <a:lumMod val="25000"/>
                  </a:schemeClr>
                </a:solidFill>
                <a:latin typeface="Aptos" panose="020B0004020202020204" pitchFamily="34" charset="0"/>
              </a:rPr>
              <a:t>*In the final rule, CMS opted to phase in this requirement, providing that 10% of MAC members must also be members of the BAC for the period July 9, 2025, through July 9, 2026; 20% for the period July 10, 2026, through July 9, 2027; and 25% thereafter.</a:t>
            </a:r>
          </a:p>
        </p:txBody>
      </p:sp>
      <p:sp>
        <p:nvSpPr>
          <p:cNvPr id="11" name="Rectangle 10">
            <a:extLst>
              <a:ext uri="{FF2B5EF4-FFF2-40B4-BE49-F238E27FC236}">
                <a16:creationId xmlns:a16="http://schemas.microsoft.com/office/drawing/2014/main" id="{BE4BB01C-7518-3892-CE99-1E67F9A2B22B}"/>
              </a:ext>
            </a:extLst>
          </p:cNvPr>
          <p:cNvSpPr/>
          <p:nvPr/>
        </p:nvSpPr>
        <p:spPr>
          <a:xfrm>
            <a:off x="6644007" y="2839867"/>
            <a:ext cx="2333052" cy="2333052"/>
          </a:xfrm>
          <a:prstGeom prst="rect">
            <a:avLst/>
          </a:prstGeom>
          <a:solidFill>
            <a:schemeClr val="accent2">
              <a:lumMod val="60000"/>
              <a:lumOff val="40000"/>
              <a:alpha val="50196"/>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a:p>
        </p:txBody>
      </p:sp>
      <p:pic>
        <p:nvPicPr>
          <p:cNvPr id="13" name="Graphic 12">
            <a:extLst>
              <a:ext uri="{FF2B5EF4-FFF2-40B4-BE49-F238E27FC236}">
                <a16:creationId xmlns:a16="http://schemas.microsoft.com/office/drawing/2014/main" id="{9E81C9F4-E096-C4A4-9D9C-43B6A6BBDB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211" y="4000062"/>
            <a:ext cx="1201255" cy="1201255"/>
          </a:xfrm>
          <a:prstGeom prst="rect">
            <a:avLst/>
          </a:prstGeom>
        </p:spPr>
      </p:pic>
      <p:pic>
        <p:nvPicPr>
          <p:cNvPr id="14" name="Graphic 13">
            <a:extLst>
              <a:ext uri="{FF2B5EF4-FFF2-40B4-BE49-F238E27FC236}">
                <a16:creationId xmlns:a16="http://schemas.microsoft.com/office/drawing/2014/main" id="{03A89B7D-5298-8570-0E4F-411A12EAAA8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356511" y="4614123"/>
            <a:ext cx="277461" cy="382412"/>
          </a:xfrm>
          <a:prstGeom prst="rect">
            <a:avLst/>
          </a:prstGeom>
        </p:spPr>
      </p:pic>
      <p:pic>
        <p:nvPicPr>
          <p:cNvPr id="15" name="Graphic 14">
            <a:extLst>
              <a:ext uri="{FF2B5EF4-FFF2-40B4-BE49-F238E27FC236}">
                <a16:creationId xmlns:a16="http://schemas.microsoft.com/office/drawing/2014/main" id="{713CB631-1676-80DB-4F16-886E0F36C69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93928" y="4614123"/>
            <a:ext cx="277461" cy="382412"/>
          </a:xfrm>
          <a:prstGeom prst="rect">
            <a:avLst/>
          </a:prstGeom>
        </p:spPr>
      </p:pic>
      <p:pic>
        <p:nvPicPr>
          <p:cNvPr id="18" name="Graphic 17">
            <a:extLst>
              <a:ext uri="{FF2B5EF4-FFF2-40B4-BE49-F238E27FC236}">
                <a16:creationId xmlns:a16="http://schemas.microsoft.com/office/drawing/2014/main" id="{31512847-43D1-DB27-4B2C-E278E9FE41A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072880" y="4204331"/>
            <a:ext cx="277461" cy="382412"/>
          </a:xfrm>
          <a:prstGeom prst="rect">
            <a:avLst/>
          </a:prstGeom>
        </p:spPr>
      </p:pic>
      <p:pic>
        <p:nvPicPr>
          <p:cNvPr id="20" name="Graphic 19">
            <a:extLst>
              <a:ext uri="{FF2B5EF4-FFF2-40B4-BE49-F238E27FC236}">
                <a16:creationId xmlns:a16="http://schemas.microsoft.com/office/drawing/2014/main" id="{410C5A22-F3B9-DA0F-181D-4F487EE0307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039644" y="3760423"/>
            <a:ext cx="277461" cy="382412"/>
          </a:xfrm>
          <a:prstGeom prst="rect">
            <a:avLst/>
          </a:prstGeom>
        </p:spPr>
      </p:pic>
      <p:pic>
        <p:nvPicPr>
          <p:cNvPr id="21" name="Graphic 20">
            <a:extLst>
              <a:ext uri="{FF2B5EF4-FFF2-40B4-BE49-F238E27FC236}">
                <a16:creationId xmlns:a16="http://schemas.microsoft.com/office/drawing/2014/main" id="{B51A197F-962E-EBD8-5531-784D9A84F6D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505768" y="3760423"/>
            <a:ext cx="277461" cy="382412"/>
          </a:xfrm>
          <a:prstGeom prst="rect">
            <a:avLst/>
          </a:prstGeom>
        </p:spPr>
      </p:pic>
      <p:pic>
        <p:nvPicPr>
          <p:cNvPr id="31" name="Graphic 30">
            <a:extLst>
              <a:ext uri="{FF2B5EF4-FFF2-40B4-BE49-F238E27FC236}">
                <a16:creationId xmlns:a16="http://schemas.microsoft.com/office/drawing/2014/main" id="{18D5E27A-67C8-72C6-E512-87178039F52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793928" y="3010759"/>
            <a:ext cx="277461" cy="382412"/>
          </a:xfrm>
          <a:prstGeom prst="rect">
            <a:avLst/>
          </a:prstGeom>
        </p:spPr>
      </p:pic>
      <p:pic>
        <p:nvPicPr>
          <p:cNvPr id="38" name="Graphic 37">
            <a:extLst>
              <a:ext uri="{FF2B5EF4-FFF2-40B4-BE49-F238E27FC236}">
                <a16:creationId xmlns:a16="http://schemas.microsoft.com/office/drawing/2014/main" id="{E45951D4-94F0-58CC-BEDA-899E68F3952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072880" y="3463843"/>
            <a:ext cx="277461" cy="382412"/>
          </a:xfrm>
          <a:prstGeom prst="rect">
            <a:avLst/>
          </a:prstGeom>
        </p:spPr>
      </p:pic>
      <p:pic>
        <p:nvPicPr>
          <p:cNvPr id="39" name="Graphic 38">
            <a:extLst>
              <a:ext uri="{FF2B5EF4-FFF2-40B4-BE49-F238E27FC236}">
                <a16:creationId xmlns:a16="http://schemas.microsoft.com/office/drawing/2014/main" id="{B3F6120A-0034-0AA2-7B99-C3AB90B21EB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8039644" y="3010759"/>
            <a:ext cx="277461" cy="382412"/>
          </a:xfrm>
          <a:prstGeom prst="rect">
            <a:avLst/>
          </a:prstGeom>
        </p:spPr>
      </p:pic>
      <p:pic>
        <p:nvPicPr>
          <p:cNvPr id="40" name="Graphic 39">
            <a:extLst>
              <a:ext uri="{FF2B5EF4-FFF2-40B4-BE49-F238E27FC236}">
                <a16:creationId xmlns:a16="http://schemas.microsoft.com/office/drawing/2014/main" id="{CC49B851-59D8-23D1-46E1-BFE224AFADB9}"/>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8505768" y="3010759"/>
            <a:ext cx="277461" cy="382412"/>
          </a:xfrm>
          <a:prstGeom prst="rect">
            <a:avLst/>
          </a:prstGeom>
        </p:spPr>
      </p:pic>
      <p:pic>
        <p:nvPicPr>
          <p:cNvPr id="41" name="Graphic 40">
            <a:extLst>
              <a:ext uri="{FF2B5EF4-FFF2-40B4-BE49-F238E27FC236}">
                <a16:creationId xmlns:a16="http://schemas.microsoft.com/office/drawing/2014/main" id="{40B71008-F440-1F47-68EE-4972532960CF}"/>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8505768" y="4614123"/>
            <a:ext cx="277461" cy="382412"/>
          </a:xfrm>
          <a:prstGeom prst="rect">
            <a:avLst/>
          </a:prstGeom>
        </p:spPr>
      </p:pic>
      <p:pic>
        <p:nvPicPr>
          <p:cNvPr id="42" name="Graphic 41">
            <a:extLst>
              <a:ext uri="{FF2B5EF4-FFF2-40B4-BE49-F238E27FC236}">
                <a16:creationId xmlns:a16="http://schemas.microsoft.com/office/drawing/2014/main" id="{A26C175F-C76D-DA90-A0F9-6E86E75195A2}"/>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8039644" y="4614123"/>
            <a:ext cx="277461" cy="382412"/>
          </a:xfrm>
          <a:prstGeom prst="rect">
            <a:avLst/>
          </a:prstGeom>
        </p:spPr>
      </p:pic>
      <p:pic>
        <p:nvPicPr>
          <p:cNvPr id="43" name="Graphic 42">
            <a:extLst>
              <a:ext uri="{FF2B5EF4-FFF2-40B4-BE49-F238E27FC236}">
                <a16:creationId xmlns:a16="http://schemas.microsoft.com/office/drawing/2014/main" id="{19B5098B-7D2C-345F-D22D-748873D42B1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356511" y="3010759"/>
            <a:ext cx="277461" cy="382412"/>
          </a:xfrm>
          <a:prstGeom prst="rect">
            <a:avLst/>
          </a:prstGeom>
        </p:spPr>
      </p:pic>
      <p:sp>
        <p:nvSpPr>
          <p:cNvPr id="49" name="Oval 48">
            <a:extLst>
              <a:ext uri="{FF2B5EF4-FFF2-40B4-BE49-F238E27FC236}">
                <a16:creationId xmlns:a16="http://schemas.microsoft.com/office/drawing/2014/main" id="{3A30059E-683C-3A0B-E6B6-D9537EE0E29A}"/>
              </a:ext>
            </a:extLst>
          </p:cNvPr>
          <p:cNvSpPr/>
          <p:nvPr/>
        </p:nvSpPr>
        <p:spPr>
          <a:xfrm>
            <a:off x="2480785" y="2660754"/>
            <a:ext cx="2700081" cy="2700081"/>
          </a:xfrm>
          <a:prstGeom prst="ellipse">
            <a:avLst/>
          </a:prstGeom>
          <a:solidFill>
            <a:schemeClr val="accent5">
              <a:lumMod val="60000"/>
              <a:lumOff val="40000"/>
              <a:alpha val="3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a:p>
        </p:txBody>
      </p:sp>
      <p:pic>
        <p:nvPicPr>
          <p:cNvPr id="50" name="Graphic 49">
            <a:extLst>
              <a:ext uri="{FF2B5EF4-FFF2-40B4-BE49-F238E27FC236}">
                <a16:creationId xmlns:a16="http://schemas.microsoft.com/office/drawing/2014/main" id="{F2D1352F-7599-1CBD-2E9C-CD56F27068A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41737" y="3276189"/>
            <a:ext cx="299579" cy="412895"/>
          </a:xfrm>
          <a:prstGeom prst="rect">
            <a:avLst/>
          </a:prstGeom>
        </p:spPr>
      </p:pic>
      <p:pic>
        <p:nvPicPr>
          <p:cNvPr id="51" name="Graphic 50">
            <a:extLst>
              <a:ext uri="{FF2B5EF4-FFF2-40B4-BE49-F238E27FC236}">
                <a16:creationId xmlns:a16="http://schemas.microsoft.com/office/drawing/2014/main" id="{5A2F243D-4779-F4B6-5292-9676F5020A4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933304" y="4747322"/>
            <a:ext cx="299579" cy="412895"/>
          </a:xfrm>
          <a:prstGeom prst="rect">
            <a:avLst/>
          </a:prstGeom>
        </p:spPr>
      </p:pic>
      <p:pic>
        <p:nvPicPr>
          <p:cNvPr id="52" name="Graphic 51">
            <a:extLst>
              <a:ext uri="{FF2B5EF4-FFF2-40B4-BE49-F238E27FC236}">
                <a16:creationId xmlns:a16="http://schemas.microsoft.com/office/drawing/2014/main" id="{DC96B50D-987C-669E-E2B7-9C08F8B7216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712844" y="4000410"/>
            <a:ext cx="299579" cy="412895"/>
          </a:xfrm>
          <a:prstGeom prst="rect">
            <a:avLst/>
          </a:prstGeom>
        </p:spPr>
      </p:pic>
      <p:pic>
        <p:nvPicPr>
          <p:cNvPr id="54" name="Graphic 53">
            <a:extLst>
              <a:ext uri="{FF2B5EF4-FFF2-40B4-BE49-F238E27FC236}">
                <a16:creationId xmlns:a16="http://schemas.microsoft.com/office/drawing/2014/main" id="{874FB125-C13B-335C-5AEF-824F0C0B46F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214041" y="3739999"/>
            <a:ext cx="299579" cy="412895"/>
          </a:xfrm>
          <a:prstGeom prst="rect">
            <a:avLst/>
          </a:prstGeom>
        </p:spPr>
      </p:pic>
      <p:pic>
        <p:nvPicPr>
          <p:cNvPr id="55" name="Graphic 54">
            <a:extLst>
              <a:ext uri="{FF2B5EF4-FFF2-40B4-BE49-F238E27FC236}">
                <a16:creationId xmlns:a16="http://schemas.microsoft.com/office/drawing/2014/main" id="{1B26B5FA-DFC5-C97F-B463-7F36653B35C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54833" y="4551123"/>
            <a:ext cx="299579" cy="412895"/>
          </a:xfrm>
          <a:prstGeom prst="rect">
            <a:avLst/>
          </a:prstGeom>
        </p:spPr>
      </p:pic>
      <p:pic>
        <p:nvPicPr>
          <p:cNvPr id="56" name="Graphic 55">
            <a:extLst>
              <a:ext uri="{FF2B5EF4-FFF2-40B4-BE49-F238E27FC236}">
                <a16:creationId xmlns:a16="http://schemas.microsoft.com/office/drawing/2014/main" id="{A4A90404-E4F7-2B15-23D4-FD0C546CEAD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35145" y="2870107"/>
            <a:ext cx="299579" cy="412895"/>
          </a:xfrm>
          <a:prstGeom prst="rect">
            <a:avLst/>
          </a:prstGeom>
        </p:spPr>
      </p:pic>
      <p:pic>
        <p:nvPicPr>
          <p:cNvPr id="57" name="Graphic 56">
            <a:extLst>
              <a:ext uri="{FF2B5EF4-FFF2-40B4-BE49-F238E27FC236}">
                <a16:creationId xmlns:a16="http://schemas.microsoft.com/office/drawing/2014/main" id="{CC93E0B0-73D6-5A39-EFFE-8D99B2E8059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19152" y="3619794"/>
            <a:ext cx="299579" cy="412895"/>
          </a:xfrm>
          <a:prstGeom prst="rect">
            <a:avLst/>
          </a:prstGeom>
        </p:spPr>
      </p:pic>
      <p:pic>
        <p:nvPicPr>
          <p:cNvPr id="59" name="Graphic 58">
            <a:extLst>
              <a:ext uri="{FF2B5EF4-FFF2-40B4-BE49-F238E27FC236}">
                <a16:creationId xmlns:a16="http://schemas.microsoft.com/office/drawing/2014/main" id="{28601164-CB3D-BF13-CC6D-8588D76B2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9327" y="3444327"/>
            <a:ext cx="1239231" cy="1239231"/>
          </a:xfrm>
          <a:prstGeom prst="rect">
            <a:avLst/>
          </a:prstGeom>
        </p:spPr>
      </p:pic>
      <p:pic>
        <p:nvPicPr>
          <p:cNvPr id="60" name="Graphic 59">
            <a:extLst>
              <a:ext uri="{FF2B5EF4-FFF2-40B4-BE49-F238E27FC236}">
                <a16:creationId xmlns:a16="http://schemas.microsoft.com/office/drawing/2014/main" id="{FD85C5AD-FDDE-F239-0253-5B38B5EC2FD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23625" y="2934965"/>
            <a:ext cx="299579" cy="412895"/>
          </a:xfrm>
          <a:prstGeom prst="rect">
            <a:avLst/>
          </a:prstGeom>
        </p:spPr>
      </p:pic>
      <p:pic>
        <p:nvPicPr>
          <p:cNvPr id="61" name="Graphic 60">
            <a:extLst>
              <a:ext uri="{FF2B5EF4-FFF2-40B4-BE49-F238E27FC236}">
                <a16:creationId xmlns:a16="http://schemas.microsoft.com/office/drawing/2014/main" id="{2086107A-0891-CE4A-201F-F2791C9BBF8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394473" y="4097426"/>
            <a:ext cx="299579" cy="412895"/>
          </a:xfrm>
          <a:prstGeom prst="rect">
            <a:avLst/>
          </a:prstGeom>
        </p:spPr>
      </p:pic>
      <p:pic>
        <p:nvPicPr>
          <p:cNvPr id="62" name="Graphic 61">
            <a:extLst>
              <a:ext uri="{FF2B5EF4-FFF2-40B4-BE49-F238E27FC236}">
                <a16:creationId xmlns:a16="http://schemas.microsoft.com/office/drawing/2014/main" id="{DE54F463-111E-3383-2300-B7CE76C00E5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833904" y="4098779"/>
            <a:ext cx="299579" cy="412895"/>
          </a:xfrm>
          <a:prstGeom prst="rect">
            <a:avLst/>
          </a:prstGeom>
        </p:spPr>
      </p:pic>
    </p:spTree>
    <p:extLst>
      <p:ext uri="{BB962C8B-B14F-4D97-AF65-F5344CB8AC3E}">
        <p14:creationId xmlns:p14="http://schemas.microsoft.com/office/powerpoint/2010/main" val="395367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1AE091-7039-924D-4795-0A6CC898CE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3D2C00-027B-E184-5172-3FCE60C6DC59}"/>
              </a:ext>
            </a:extLst>
          </p:cNvPr>
          <p:cNvSpPr/>
          <p:nvPr/>
        </p:nvSpPr>
        <p:spPr>
          <a:xfrm>
            <a:off x="0" y="-377"/>
            <a:ext cx="12192000" cy="8159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1600" b="1" dirty="0"/>
              <a:t>MEETING REQUIREMENTS</a:t>
            </a:r>
          </a:p>
        </p:txBody>
      </p:sp>
      <p:sp>
        <p:nvSpPr>
          <p:cNvPr id="14" name="Rounded Rectangle 13">
            <a:extLst>
              <a:ext uri="{FF2B5EF4-FFF2-40B4-BE49-F238E27FC236}">
                <a16:creationId xmlns:a16="http://schemas.microsoft.com/office/drawing/2014/main" id="{BEFD80FE-B7A3-5B46-850D-F1EA4E9EA5A0}"/>
              </a:ext>
            </a:extLst>
          </p:cNvPr>
          <p:cNvSpPr/>
          <p:nvPr/>
        </p:nvSpPr>
        <p:spPr>
          <a:xfrm>
            <a:off x="9179168" y="1139641"/>
            <a:ext cx="2573445" cy="5278975"/>
          </a:xfrm>
          <a:prstGeom prst="roundRect">
            <a:avLst>
              <a:gd name="adj" fmla="val 9180"/>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7" name="Rounded Rectangle 16">
            <a:extLst>
              <a:ext uri="{FF2B5EF4-FFF2-40B4-BE49-F238E27FC236}">
                <a16:creationId xmlns:a16="http://schemas.microsoft.com/office/drawing/2014/main" id="{66FE64B0-7813-C16A-6390-06D25E0B24F0}"/>
              </a:ext>
            </a:extLst>
          </p:cNvPr>
          <p:cNvSpPr/>
          <p:nvPr/>
        </p:nvSpPr>
        <p:spPr>
          <a:xfrm>
            <a:off x="6265908" y="1139641"/>
            <a:ext cx="2573445" cy="5278975"/>
          </a:xfrm>
          <a:prstGeom prst="roundRect">
            <a:avLst>
              <a:gd name="adj" fmla="val 9180"/>
            </a:avLst>
          </a:prstGeom>
          <a:solidFill>
            <a:schemeClr val="accent2">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8" name="Rounded Rectangle 17">
            <a:extLst>
              <a:ext uri="{FF2B5EF4-FFF2-40B4-BE49-F238E27FC236}">
                <a16:creationId xmlns:a16="http://schemas.microsoft.com/office/drawing/2014/main" id="{A2699435-75C7-DA21-8350-1C929E175B3E}"/>
              </a:ext>
            </a:extLst>
          </p:cNvPr>
          <p:cNvSpPr/>
          <p:nvPr/>
        </p:nvSpPr>
        <p:spPr>
          <a:xfrm>
            <a:off x="3352648" y="1139641"/>
            <a:ext cx="2573445" cy="5278975"/>
          </a:xfrm>
          <a:prstGeom prst="roundRect">
            <a:avLst>
              <a:gd name="adj" fmla="val 9180"/>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9" name="Rounded Rectangle 18">
            <a:extLst>
              <a:ext uri="{FF2B5EF4-FFF2-40B4-BE49-F238E27FC236}">
                <a16:creationId xmlns:a16="http://schemas.microsoft.com/office/drawing/2014/main" id="{CDC96420-1F2A-F446-5C74-82A6765849AF}"/>
              </a:ext>
            </a:extLst>
          </p:cNvPr>
          <p:cNvSpPr/>
          <p:nvPr/>
        </p:nvSpPr>
        <p:spPr>
          <a:xfrm>
            <a:off x="439387" y="1139641"/>
            <a:ext cx="2573445" cy="5278975"/>
          </a:xfrm>
          <a:prstGeom prst="roundRect">
            <a:avLst>
              <a:gd name="adj" fmla="val 9180"/>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21" name="TextBox 20">
            <a:extLst>
              <a:ext uri="{FF2B5EF4-FFF2-40B4-BE49-F238E27FC236}">
                <a16:creationId xmlns:a16="http://schemas.microsoft.com/office/drawing/2014/main" id="{3EEDEDDB-F66D-F6D8-79DD-0FE0C4EDC172}"/>
              </a:ext>
            </a:extLst>
          </p:cNvPr>
          <p:cNvSpPr txBox="1"/>
          <p:nvPr/>
        </p:nvSpPr>
        <p:spPr>
          <a:xfrm>
            <a:off x="619681" y="2831542"/>
            <a:ext cx="2176527" cy="3035767"/>
          </a:xfrm>
          <a:prstGeom prst="rect">
            <a:avLst/>
          </a:prstGeom>
          <a:noFill/>
        </p:spPr>
        <p:txBody>
          <a:bodyPr wrap="square">
            <a:spAutoFit/>
          </a:bodyPr>
          <a:lstStyle/>
          <a:p>
            <a:pPr>
              <a:spcAft>
                <a:spcPts val="600"/>
              </a:spcAft>
            </a:pPr>
            <a:r>
              <a:rPr lang="en-US" sz="2100" b="1" dirty="0">
                <a:solidFill>
                  <a:schemeClr val="accent5"/>
                </a:solidFill>
                <a:latin typeface="Aptos" panose="020B0004020202020204" pitchFamily="34" charset="0"/>
                <a:ea typeface="Helvetica Neue" panose="02000503000000020004" pitchFamily="2" charset="0"/>
                <a:cs typeface="Helvetica Neue" panose="02000503000000020004" pitchFamily="2" charset="0"/>
              </a:rPr>
              <a:t>The BAC must meet separately </a:t>
            </a:r>
            <a:br>
              <a:rPr lang="en-US" sz="2100" b="1" dirty="0">
                <a:solidFill>
                  <a:schemeClr val="accent5"/>
                </a:solidFill>
                <a:latin typeface="Aptos" panose="020B0004020202020204" pitchFamily="34" charset="0"/>
                <a:ea typeface="Helvetica Neue" panose="02000503000000020004" pitchFamily="2" charset="0"/>
                <a:cs typeface="Helvetica Neue" panose="02000503000000020004" pitchFamily="2" charset="0"/>
              </a:rPr>
            </a:br>
            <a:r>
              <a:rPr lang="en-US" sz="2100" b="1" dirty="0">
                <a:solidFill>
                  <a:schemeClr val="accent5"/>
                </a:solidFill>
                <a:latin typeface="Aptos" panose="020B0004020202020204" pitchFamily="34" charset="0"/>
                <a:ea typeface="Helvetica Neue" panose="02000503000000020004" pitchFamily="2" charset="0"/>
                <a:cs typeface="Helvetica Neue" panose="02000503000000020004" pitchFamily="2" charset="0"/>
              </a:rPr>
              <a:t>and in advance of MAC meetings.</a:t>
            </a:r>
          </a:p>
          <a:p>
            <a:pPr>
              <a:lnSpc>
                <a:spcPct val="110000"/>
              </a:lnSpc>
            </a:pP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This helps ensure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that the perspective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of those with lived experience informs the broader discussions.</a:t>
            </a:r>
          </a:p>
        </p:txBody>
      </p:sp>
      <p:cxnSp>
        <p:nvCxnSpPr>
          <p:cNvPr id="22" name="Straight Connector 21">
            <a:extLst>
              <a:ext uri="{FF2B5EF4-FFF2-40B4-BE49-F238E27FC236}">
                <a16:creationId xmlns:a16="http://schemas.microsoft.com/office/drawing/2014/main" id="{2331773D-DA74-E056-59FD-959808A65323}"/>
              </a:ext>
            </a:extLst>
          </p:cNvPr>
          <p:cNvCxnSpPr>
            <a:cxnSpLocks/>
          </p:cNvCxnSpPr>
          <p:nvPr/>
        </p:nvCxnSpPr>
        <p:spPr>
          <a:xfrm>
            <a:off x="686981" y="2727613"/>
            <a:ext cx="2075471" cy="0"/>
          </a:xfrm>
          <a:prstGeom prst="line">
            <a:avLst/>
          </a:prstGeom>
          <a:ln w="25400">
            <a:solidFill>
              <a:schemeClr val="accent5"/>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2579CE8-6B57-F6D1-5C31-70EEAC3AFA43}"/>
              </a:ext>
            </a:extLst>
          </p:cNvPr>
          <p:cNvSpPr txBox="1"/>
          <p:nvPr/>
        </p:nvSpPr>
        <p:spPr>
          <a:xfrm>
            <a:off x="3519335" y="2831539"/>
            <a:ext cx="2116968" cy="3105017"/>
          </a:xfrm>
          <a:prstGeom prst="rect">
            <a:avLst/>
          </a:prstGeom>
          <a:noFill/>
        </p:spPr>
        <p:txBody>
          <a:bodyPr wrap="square">
            <a:spAutoFit/>
          </a:bodyPr>
          <a:lstStyle/>
          <a:p>
            <a:pPr>
              <a:spcAft>
                <a:spcPts val="600"/>
              </a:spcAft>
            </a:pPr>
            <a:r>
              <a:rPr lang="en-US" sz="2100" b="1" dirty="0">
                <a:solidFill>
                  <a:srgbClr val="109088"/>
                </a:solidFill>
                <a:latin typeface="Aptos" panose="020B0004020202020204" pitchFamily="34" charset="0"/>
                <a:ea typeface="Helvetica Neue" panose="02000503000000020004" pitchFamily="2" charset="0"/>
                <a:cs typeface="Helvetica Neue" panose="02000503000000020004" pitchFamily="2" charset="0"/>
              </a:rPr>
              <a:t>The BAC and MAC must </a:t>
            </a:r>
            <a:br>
              <a:rPr lang="en-US" sz="2100" b="1" dirty="0">
                <a:solidFill>
                  <a:srgbClr val="109088"/>
                </a:solidFill>
                <a:latin typeface="Aptos" panose="020B0004020202020204" pitchFamily="34" charset="0"/>
                <a:ea typeface="Helvetica Neue" panose="02000503000000020004" pitchFamily="2" charset="0"/>
                <a:cs typeface="Helvetica Neue" panose="02000503000000020004" pitchFamily="2" charset="0"/>
              </a:rPr>
            </a:br>
            <a:r>
              <a:rPr lang="en-US" sz="2100" b="1" dirty="0">
                <a:solidFill>
                  <a:srgbClr val="109088"/>
                </a:solidFill>
                <a:latin typeface="Aptos" panose="020B0004020202020204" pitchFamily="34" charset="0"/>
                <a:ea typeface="Helvetica Neue" panose="02000503000000020004" pitchFamily="2" charset="0"/>
                <a:cs typeface="Helvetica Neue" panose="02000503000000020004" pitchFamily="2" charset="0"/>
              </a:rPr>
              <a:t>offer a variety of meeting participation options.</a:t>
            </a:r>
          </a:p>
          <a:p>
            <a:pPr>
              <a:lnSpc>
                <a:spcPct val="110000"/>
              </a:lnSpc>
              <a:spcAft>
                <a:spcPts val="1200"/>
              </a:spcAft>
            </a:pP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Can be in-person,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virtual, or hybrid, but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telephone dial-in is always required.</a:t>
            </a:r>
          </a:p>
        </p:txBody>
      </p:sp>
      <p:cxnSp>
        <p:nvCxnSpPr>
          <p:cNvPr id="28" name="Straight Connector 27">
            <a:extLst>
              <a:ext uri="{FF2B5EF4-FFF2-40B4-BE49-F238E27FC236}">
                <a16:creationId xmlns:a16="http://schemas.microsoft.com/office/drawing/2014/main" id="{3451A6D3-860F-E0DD-927A-ABE3CCD2B445}"/>
              </a:ext>
            </a:extLst>
          </p:cNvPr>
          <p:cNvCxnSpPr>
            <a:cxnSpLocks/>
          </p:cNvCxnSpPr>
          <p:nvPr/>
        </p:nvCxnSpPr>
        <p:spPr>
          <a:xfrm>
            <a:off x="3596260" y="2727613"/>
            <a:ext cx="2011680" cy="0"/>
          </a:xfrm>
          <a:prstGeom prst="line">
            <a:avLst/>
          </a:prstGeom>
          <a:ln w="25400">
            <a:solidFill>
              <a:srgbClr val="1EA1A1"/>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3CD8D50-8ACB-3E19-C923-23F87E79332C}"/>
              </a:ext>
            </a:extLst>
          </p:cNvPr>
          <p:cNvSpPr txBox="1"/>
          <p:nvPr/>
        </p:nvSpPr>
        <p:spPr>
          <a:xfrm>
            <a:off x="6409343" y="2831538"/>
            <a:ext cx="2195015" cy="2154436"/>
          </a:xfrm>
          <a:prstGeom prst="rect">
            <a:avLst/>
          </a:prstGeom>
          <a:noFill/>
        </p:spPr>
        <p:txBody>
          <a:bodyPr wrap="square">
            <a:spAutoFit/>
          </a:bodyPr>
          <a:lstStyle/>
          <a:p>
            <a:pPr>
              <a:spcAft>
                <a:spcPts val="600"/>
              </a:spcAft>
            </a:pPr>
            <a:r>
              <a:rPr lang="en-US" sz="2100" b="1" dirty="0">
                <a:solidFill>
                  <a:schemeClr val="accent2"/>
                </a:solidFill>
                <a:latin typeface="Aptos" panose="020B0004020202020204" pitchFamily="34" charset="0"/>
                <a:ea typeface="Helvetica Neue" panose="02000503000000020004" pitchFamily="2" charset="0"/>
                <a:cs typeface="Helvetica Neue" panose="02000503000000020004" pitchFamily="2" charset="0"/>
              </a:rPr>
              <a:t>At least two </a:t>
            </a:r>
            <a:br>
              <a:rPr lang="en-US" sz="2100" b="1" dirty="0">
                <a:solidFill>
                  <a:schemeClr val="accent2"/>
                </a:solidFill>
                <a:latin typeface="Aptos" panose="020B0004020202020204" pitchFamily="34" charset="0"/>
                <a:ea typeface="Helvetica Neue" panose="02000503000000020004" pitchFamily="2" charset="0"/>
                <a:cs typeface="Helvetica Neue" panose="02000503000000020004" pitchFamily="2" charset="0"/>
              </a:rPr>
            </a:br>
            <a:r>
              <a:rPr lang="en-US" sz="2100" b="1" dirty="0">
                <a:solidFill>
                  <a:schemeClr val="accent2"/>
                </a:solidFill>
                <a:latin typeface="Aptos" panose="020B0004020202020204" pitchFamily="34" charset="0"/>
                <a:ea typeface="Helvetica Neue" panose="02000503000000020004" pitchFamily="2" charset="0"/>
                <a:cs typeface="Helvetica Neue" panose="02000503000000020004" pitchFamily="2" charset="0"/>
              </a:rPr>
              <a:t>MAC meetings </a:t>
            </a:r>
            <a:br>
              <a:rPr lang="en-US" sz="2100" b="1" dirty="0">
                <a:solidFill>
                  <a:schemeClr val="accent2"/>
                </a:solidFill>
                <a:latin typeface="Aptos" panose="020B0004020202020204" pitchFamily="34" charset="0"/>
                <a:ea typeface="Helvetica Neue" panose="02000503000000020004" pitchFamily="2" charset="0"/>
                <a:cs typeface="Helvetica Neue" panose="02000503000000020004" pitchFamily="2" charset="0"/>
              </a:rPr>
            </a:br>
            <a:r>
              <a:rPr lang="en-US" sz="2100" b="1" dirty="0">
                <a:solidFill>
                  <a:schemeClr val="accent2"/>
                </a:solidFill>
                <a:latin typeface="Aptos" panose="020B0004020202020204" pitchFamily="34" charset="0"/>
                <a:ea typeface="Helvetica Neue" panose="02000503000000020004" pitchFamily="2" charset="0"/>
                <a:cs typeface="Helvetica Neue" panose="02000503000000020004" pitchFamily="2" charset="0"/>
              </a:rPr>
              <a:t>per year must </a:t>
            </a:r>
            <a:br>
              <a:rPr lang="en-US" sz="2100" b="1" dirty="0">
                <a:solidFill>
                  <a:schemeClr val="accent2"/>
                </a:solidFill>
                <a:latin typeface="Aptos" panose="020B0004020202020204" pitchFamily="34" charset="0"/>
                <a:ea typeface="Helvetica Neue" panose="02000503000000020004" pitchFamily="2" charset="0"/>
                <a:cs typeface="Helvetica Neue" panose="02000503000000020004" pitchFamily="2" charset="0"/>
              </a:rPr>
            </a:br>
            <a:r>
              <a:rPr lang="en-US" sz="2100" b="1" dirty="0">
                <a:solidFill>
                  <a:schemeClr val="accent2"/>
                </a:solidFill>
                <a:latin typeface="Aptos" panose="020B0004020202020204" pitchFamily="34" charset="0"/>
                <a:ea typeface="Helvetica Neue" panose="02000503000000020004" pitchFamily="2" charset="0"/>
                <a:cs typeface="Helvetica Neue" panose="02000503000000020004" pitchFamily="2" charset="0"/>
              </a:rPr>
              <a:t>be public.</a:t>
            </a:r>
          </a:p>
          <a:p>
            <a:pPr>
              <a:spcAft>
                <a:spcPts val="600"/>
              </a:spcAft>
            </a:pP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Meetings must include dedicated time for public comment.</a:t>
            </a:r>
          </a:p>
        </p:txBody>
      </p:sp>
      <p:cxnSp>
        <p:nvCxnSpPr>
          <p:cNvPr id="33" name="Straight Connector 32">
            <a:extLst>
              <a:ext uri="{FF2B5EF4-FFF2-40B4-BE49-F238E27FC236}">
                <a16:creationId xmlns:a16="http://schemas.microsoft.com/office/drawing/2014/main" id="{FFB5C4C8-712C-C3A0-8379-9D958AF3D591}"/>
              </a:ext>
            </a:extLst>
          </p:cNvPr>
          <p:cNvCxnSpPr>
            <a:cxnSpLocks/>
          </p:cNvCxnSpPr>
          <p:nvPr/>
        </p:nvCxnSpPr>
        <p:spPr>
          <a:xfrm>
            <a:off x="6486270" y="2727613"/>
            <a:ext cx="206976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7EB86A4C-16CB-6C08-AFF7-F6FC4904427C}"/>
              </a:ext>
            </a:extLst>
          </p:cNvPr>
          <p:cNvSpPr txBox="1"/>
          <p:nvPr/>
        </p:nvSpPr>
        <p:spPr>
          <a:xfrm>
            <a:off x="9353165" y="2831537"/>
            <a:ext cx="2099536" cy="2400657"/>
          </a:xfrm>
          <a:prstGeom prst="rect">
            <a:avLst/>
          </a:prstGeom>
          <a:noFill/>
        </p:spPr>
        <p:txBody>
          <a:bodyPr wrap="square">
            <a:spAutoFit/>
          </a:bodyPr>
          <a:lstStyle/>
          <a:p>
            <a:pPr>
              <a:spcAft>
                <a:spcPts val="600"/>
              </a:spcAft>
            </a:pPr>
            <a:r>
              <a:rPr lang="en-US" sz="2100" b="1" dirty="0">
                <a:solidFill>
                  <a:schemeClr val="accent4"/>
                </a:solidFill>
                <a:latin typeface="Aptos" panose="020B0004020202020204" pitchFamily="34" charset="0"/>
                <a:ea typeface="Helvetica Neue" panose="02000503000000020004" pitchFamily="2" charset="0"/>
                <a:cs typeface="Helvetica Neue" panose="02000503000000020004" pitchFamily="2" charset="0"/>
              </a:rPr>
              <a:t>The BAC and MAC must each meet once per quarter.</a:t>
            </a:r>
          </a:p>
          <a:p>
            <a:pPr>
              <a:spcAft>
                <a:spcPts val="1200"/>
              </a:spcAft>
            </a:pPr>
            <a:r>
              <a:rPr lang="en-US" sz="1500" dirty="0">
                <a:solidFill>
                  <a:schemeClr val="bg2">
                    <a:lumMod val="25000"/>
                  </a:schemeClr>
                </a:solidFill>
                <a:latin typeface="Georgia" panose="02040502050405020303" pitchFamily="18" charset="0"/>
              </a:rPr>
              <a:t>Meetings may be held off cycle as necessary.</a:t>
            </a:r>
          </a:p>
          <a:p>
            <a:pPr>
              <a:spcAft>
                <a:spcPts val="1200"/>
              </a:spcAft>
            </a:pPr>
            <a:endParaRPr lang="en-US" sz="2100" dirty="0">
              <a:solidFill>
                <a:schemeClr val="accent4"/>
              </a:solidFill>
              <a:latin typeface="Georgia" panose="02040502050405020303" pitchFamily="18" charset="0"/>
              <a:ea typeface="Helvetica Neue" panose="02000503000000020004" pitchFamily="2" charset="0"/>
              <a:cs typeface="Helvetica Neue" panose="02000503000000020004" pitchFamily="2" charset="0"/>
            </a:endParaRPr>
          </a:p>
        </p:txBody>
      </p:sp>
      <p:cxnSp>
        <p:nvCxnSpPr>
          <p:cNvPr id="36" name="Straight Connector 35">
            <a:extLst>
              <a:ext uri="{FF2B5EF4-FFF2-40B4-BE49-F238E27FC236}">
                <a16:creationId xmlns:a16="http://schemas.microsoft.com/office/drawing/2014/main" id="{89456E6D-F0F8-1D46-8E3F-35EB1935A1AE}"/>
              </a:ext>
            </a:extLst>
          </p:cNvPr>
          <p:cNvCxnSpPr>
            <a:cxnSpLocks/>
          </p:cNvCxnSpPr>
          <p:nvPr/>
        </p:nvCxnSpPr>
        <p:spPr>
          <a:xfrm>
            <a:off x="9422991" y="2727613"/>
            <a:ext cx="1984527" cy="0"/>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D6E17B49-610E-0C7F-512F-A4488456FF61}"/>
              </a:ext>
            </a:extLst>
          </p:cNvPr>
          <p:cNvSpPr/>
          <p:nvPr/>
        </p:nvSpPr>
        <p:spPr>
          <a:xfrm>
            <a:off x="2023333" y="1811179"/>
            <a:ext cx="126527" cy="126527"/>
          </a:xfrm>
          <a:prstGeom prst="roundRect">
            <a:avLst>
              <a:gd name="adj" fmla="val 9936"/>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76A5C27D-382F-C24B-3EE6-1119A84C5402}"/>
              </a:ext>
            </a:extLst>
          </p:cNvPr>
          <p:cNvSpPr/>
          <p:nvPr/>
        </p:nvSpPr>
        <p:spPr>
          <a:xfrm>
            <a:off x="2353299" y="1982951"/>
            <a:ext cx="126527" cy="126527"/>
          </a:xfrm>
          <a:prstGeom prst="roundRect">
            <a:avLst>
              <a:gd name="adj" fmla="val 993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3C435085-0DF3-33CC-F409-8619CF471F0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03775" y="1358859"/>
            <a:ext cx="1092432" cy="1092432"/>
          </a:xfrm>
          <a:prstGeom prst="rect">
            <a:avLst/>
          </a:prstGeom>
        </p:spPr>
      </p:pic>
      <p:pic>
        <p:nvPicPr>
          <p:cNvPr id="45" name="Graphic 44">
            <a:extLst>
              <a:ext uri="{FF2B5EF4-FFF2-40B4-BE49-F238E27FC236}">
                <a16:creationId xmlns:a16="http://schemas.microsoft.com/office/drawing/2014/main" id="{E2217474-3BEE-F5C5-7D5D-833A1BB1FA9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302700" y="1358859"/>
            <a:ext cx="1313067" cy="1099087"/>
          </a:xfrm>
          <a:prstGeom prst="rect">
            <a:avLst/>
          </a:prstGeom>
        </p:spPr>
      </p:pic>
      <p:pic>
        <p:nvPicPr>
          <p:cNvPr id="52" name="Graphic 51">
            <a:extLst>
              <a:ext uri="{FF2B5EF4-FFF2-40B4-BE49-F238E27FC236}">
                <a16:creationId xmlns:a16="http://schemas.microsoft.com/office/drawing/2014/main" id="{D9766D76-64B8-3992-D5BE-3BD40DF8E56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772402" y="1358859"/>
            <a:ext cx="770753" cy="988144"/>
          </a:xfrm>
          <a:prstGeom prst="rect">
            <a:avLst/>
          </a:prstGeom>
        </p:spPr>
      </p:pic>
      <p:pic>
        <p:nvPicPr>
          <p:cNvPr id="55" name="Graphic 54">
            <a:extLst>
              <a:ext uri="{FF2B5EF4-FFF2-40B4-BE49-F238E27FC236}">
                <a16:creationId xmlns:a16="http://schemas.microsoft.com/office/drawing/2014/main" id="{D274417F-5AB5-5423-90AB-B77D2D97704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281140" y="1358861"/>
            <a:ext cx="1171563" cy="1173641"/>
          </a:xfrm>
          <a:prstGeom prst="rect">
            <a:avLst/>
          </a:prstGeom>
        </p:spPr>
      </p:pic>
    </p:spTree>
    <p:extLst>
      <p:ext uri="{BB962C8B-B14F-4D97-AF65-F5344CB8AC3E}">
        <p14:creationId xmlns:p14="http://schemas.microsoft.com/office/powerpoint/2010/main" val="341696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a:extLst>
            <a:ext uri="{FF2B5EF4-FFF2-40B4-BE49-F238E27FC236}">
              <a16:creationId xmlns:a16="http://schemas.microsoft.com/office/drawing/2014/main" id="{7127AE9E-F002-6384-F572-B4B57024C919}"/>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259C06C6-70F0-CE16-F10E-18177E0E8347}"/>
              </a:ext>
            </a:extLst>
          </p:cNvPr>
          <p:cNvSpPr/>
          <p:nvPr/>
        </p:nvSpPr>
        <p:spPr>
          <a:xfrm>
            <a:off x="448068" y="2847375"/>
            <a:ext cx="11295867" cy="3571239"/>
          </a:xfrm>
          <a:prstGeom prst="roundRect">
            <a:avLst>
              <a:gd name="adj" fmla="val 6125"/>
            </a:avLst>
          </a:prstGeom>
          <a:solidFill>
            <a:schemeClr val="tx2">
              <a:lumMod val="10000"/>
              <a:lumOff val="9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lumMod val="20000"/>
                  <a:lumOff val="80000"/>
                </a:schemeClr>
              </a:solidFill>
            </a:endParaRPr>
          </a:p>
        </p:txBody>
      </p:sp>
      <p:sp>
        <p:nvSpPr>
          <p:cNvPr id="3" name="TextBox 2">
            <a:extLst>
              <a:ext uri="{FF2B5EF4-FFF2-40B4-BE49-F238E27FC236}">
                <a16:creationId xmlns:a16="http://schemas.microsoft.com/office/drawing/2014/main" id="{A9E9D125-4969-0500-E4E7-1E5485C398A1}"/>
              </a:ext>
            </a:extLst>
          </p:cNvPr>
          <p:cNvSpPr txBox="1"/>
          <p:nvPr/>
        </p:nvSpPr>
        <p:spPr>
          <a:xfrm>
            <a:off x="2307916" y="1231633"/>
            <a:ext cx="8128859" cy="1113667"/>
          </a:xfrm>
          <a:prstGeom prst="rect">
            <a:avLst/>
          </a:prstGeom>
          <a:noFill/>
        </p:spPr>
        <p:txBody>
          <a:bodyPr wrap="square" lIns="0" tIns="0" rIns="0" bIns="0" rtlCol="0">
            <a:noAutofit/>
          </a:bodyPr>
          <a:lstStyle/>
          <a:p>
            <a:pPr>
              <a:lnSpc>
                <a:spcPct val="110000"/>
              </a:lnSpc>
            </a:pPr>
            <a:r>
              <a:rPr lang="en-US" sz="2400" b="1" dirty="0">
                <a:solidFill>
                  <a:srgbClr val="215F9A"/>
                </a:solidFill>
                <a:latin typeface="Aptos" panose="020B0004020202020204" pitchFamily="34" charset="0"/>
                <a:ea typeface="Helvetica Neue" panose="02000503000000020004" pitchFamily="2" charset="0"/>
                <a:cs typeface="Helvetica Neue" panose="02000503000000020004" pitchFamily="2" charset="0"/>
              </a:rPr>
              <a:t>States must publicly post the MAC and BAC annual report, </a:t>
            </a:r>
            <a:br>
              <a:rPr lang="en-US" sz="2400" b="1" dirty="0">
                <a:solidFill>
                  <a:srgbClr val="215F9A"/>
                </a:solidFill>
                <a:latin typeface="Aptos" panose="020B0004020202020204" pitchFamily="34" charset="0"/>
                <a:ea typeface="Helvetica Neue" panose="02000503000000020004" pitchFamily="2" charset="0"/>
                <a:cs typeface="Helvetica Neue" panose="02000503000000020004" pitchFamily="2" charset="0"/>
              </a:rPr>
            </a:br>
            <a:r>
              <a:rPr lang="en-US" sz="2400" b="1" dirty="0">
                <a:solidFill>
                  <a:srgbClr val="215F9A"/>
                </a:solidFill>
                <a:latin typeface="Aptos" panose="020B0004020202020204" pitchFamily="34" charset="0"/>
                <a:ea typeface="Helvetica Neue" panose="02000503000000020004" pitchFamily="2" charset="0"/>
                <a:cs typeface="Helvetica Neue" panose="02000503000000020004" pitchFamily="2" charset="0"/>
              </a:rPr>
              <a:t>bylaws, membership lists, member recruitment/selection processes, and meeting minutes</a:t>
            </a:r>
            <a:r>
              <a:rPr lang="en-US" sz="2400" b="1" dirty="0">
                <a:solidFill>
                  <a:srgbClr val="215F9A"/>
                </a:solidFill>
                <a:effectLst>
                  <a:outerShdw blurRad="38100" dist="38100" dir="2700000" algn="tl">
                    <a:srgbClr val="000000">
                      <a:alpha val="43137"/>
                    </a:srgbClr>
                  </a:outerShdw>
                </a:effectLst>
                <a:latin typeface="Aptos" panose="020B0004020202020204" pitchFamily="34" charset="0"/>
                <a:ea typeface="Helvetica Neue" panose="02000503000000020004" pitchFamily="2" charset="0"/>
                <a:cs typeface="Helvetica Neue" panose="02000503000000020004" pitchFamily="2" charset="0"/>
              </a:rPr>
              <a:t>.</a:t>
            </a:r>
          </a:p>
        </p:txBody>
      </p:sp>
      <p:sp>
        <p:nvSpPr>
          <p:cNvPr id="10" name="Rectangle 9">
            <a:extLst>
              <a:ext uri="{FF2B5EF4-FFF2-40B4-BE49-F238E27FC236}">
                <a16:creationId xmlns:a16="http://schemas.microsoft.com/office/drawing/2014/main" id="{7252F7D1-C8CB-E491-F63A-60D1312861C0}"/>
              </a:ext>
            </a:extLst>
          </p:cNvPr>
          <p:cNvSpPr/>
          <p:nvPr/>
        </p:nvSpPr>
        <p:spPr>
          <a:xfrm>
            <a:off x="0" y="2"/>
            <a:ext cx="12192000" cy="8159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1600" b="1" dirty="0"/>
              <a:t>OUTCOMES FROM THE BAC AND MAC</a:t>
            </a:r>
          </a:p>
        </p:txBody>
      </p:sp>
      <p:sp>
        <p:nvSpPr>
          <p:cNvPr id="4" name="TextBox 3">
            <a:extLst>
              <a:ext uri="{FF2B5EF4-FFF2-40B4-BE49-F238E27FC236}">
                <a16:creationId xmlns:a16="http://schemas.microsoft.com/office/drawing/2014/main" id="{E5E3C607-AAB1-4B96-95D4-539568E6F60E}"/>
              </a:ext>
            </a:extLst>
          </p:cNvPr>
          <p:cNvSpPr txBox="1"/>
          <p:nvPr/>
        </p:nvSpPr>
        <p:spPr>
          <a:xfrm>
            <a:off x="805353" y="3771851"/>
            <a:ext cx="10515600" cy="2380191"/>
          </a:xfrm>
          <a:prstGeom prst="rect">
            <a:avLst/>
          </a:prstGeom>
          <a:noFill/>
        </p:spPr>
        <p:txBody>
          <a:bodyPr wrap="square" lIns="0" tIns="0" rIns="0" bIns="0">
            <a:noAutofit/>
          </a:bodyPr>
          <a:lstStyle/>
          <a:p>
            <a:pPr>
              <a:lnSpc>
                <a:spcPct val="120000"/>
              </a:lnSpc>
              <a:spcAft>
                <a:spcPts val="600"/>
              </a:spcAft>
            </a:pPr>
            <a:r>
              <a:rPr lang="en-US" sz="1600" dirty="0">
                <a:solidFill>
                  <a:schemeClr val="bg2">
                    <a:lumMod val="25000"/>
                  </a:schemeClr>
                </a:solidFill>
                <a:latin typeface="Georgia" panose="02040502050405020303" pitchFamily="18" charset="0"/>
              </a:rPr>
              <a:t>The MAC, with support from the state, must submit an annual report that describes for both the BAC and the MAC: </a:t>
            </a:r>
            <a:endParaRPr lang="en-US" sz="1600" b="1" dirty="0">
              <a:solidFill>
                <a:schemeClr val="bg2">
                  <a:lumMod val="25000"/>
                </a:schemeClr>
              </a:solidFill>
              <a:latin typeface="Georgia" panose="02040502050405020303" pitchFamily="18" charset="0"/>
            </a:endParaRPr>
          </a:p>
          <a:p>
            <a:pPr marL="285737" indent="-285737">
              <a:lnSpc>
                <a:spcPct val="120000"/>
              </a:lnSpc>
              <a:spcAft>
                <a:spcPts val="600"/>
              </a:spcAft>
              <a:buFont typeface="Arial" panose="020B0604020202020204" pitchFamily="34" charset="0"/>
              <a:buChar char="•"/>
            </a:pPr>
            <a:r>
              <a:rPr lang="en-US" sz="1600" dirty="0">
                <a:solidFill>
                  <a:schemeClr val="bg2">
                    <a:lumMod val="25000"/>
                  </a:schemeClr>
                </a:solidFill>
                <a:latin typeface="Georgia" panose="02040502050405020303" pitchFamily="18" charset="0"/>
              </a:rPr>
              <a:t>Activities</a:t>
            </a:r>
          </a:p>
          <a:p>
            <a:pPr marL="285737" indent="-285737">
              <a:lnSpc>
                <a:spcPct val="120000"/>
              </a:lnSpc>
              <a:spcAft>
                <a:spcPts val="600"/>
              </a:spcAft>
              <a:buFont typeface="Arial" panose="020B0604020202020204" pitchFamily="34" charset="0"/>
              <a:buChar char="•"/>
            </a:pPr>
            <a:r>
              <a:rPr lang="en-US" sz="1600" dirty="0">
                <a:solidFill>
                  <a:schemeClr val="bg2">
                    <a:lumMod val="25000"/>
                  </a:schemeClr>
                </a:solidFill>
                <a:latin typeface="Georgia" panose="02040502050405020303" pitchFamily="18" charset="0"/>
              </a:rPr>
              <a:t>Topics discussed</a:t>
            </a:r>
          </a:p>
          <a:p>
            <a:pPr marL="285737" indent="-285737">
              <a:lnSpc>
                <a:spcPct val="120000"/>
              </a:lnSpc>
              <a:spcAft>
                <a:spcPts val="600"/>
              </a:spcAft>
              <a:buFont typeface="Arial" panose="020B0604020202020204" pitchFamily="34" charset="0"/>
              <a:buChar char="•"/>
            </a:pPr>
            <a:r>
              <a:rPr lang="en-US" sz="1600" dirty="0">
                <a:solidFill>
                  <a:schemeClr val="bg2">
                    <a:lumMod val="25000"/>
                  </a:schemeClr>
                </a:solidFill>
                <a:latin typeface="Georgia" panose="02040502050405020303" pitchFamily="18" charset="0"/>
              </a:rPr>
              <a:t>Recommendations </a:t>
            </a:r>
          </a:p>
          <a:p>
            <a:pPr marL="285737" indent="-285737">
              <a:lnSpc>
                <a:spcPct val="120000"/>
              </a:lnSpc>
              <a:spcAft>
                <a:spcPts val="1200"/>
              </a:spcAft>
              <a:buFont typeface="Arial" panose="020B0604020202020204" pitchFamily="34" charset="0"/>
              <a:buChar char="•"/>
            </a:pPr>
            <a:r>
              <a:rPr lang="en-US" sz="1600" dirty="0">
                <a:solidFill>
                  <a:schemeClr val="bg2">
                    <a:lumMod val="25000"/>
                  </a:schemeClr>
                </a:solidFill>
                <a:latin typeface="Georgia" panose="02040502050405020303" pitchFamily="18" charset="0"/>
              </a:rPr>
              <a:t>The state’s responses to recommendations</a:t>
            </a:r>
            <a:endParaRPr lang="en-US" sz="1600" b="1" dirty="0">
              <a:solidFill>
                <a:schemeClr val="bg2">
                  <a:lumMod val="25000"/>
                </a:schemeClr>
              </a:solidFill>
              <a:latin typeface="Georgia" panose="02040502050405020303" pitchFamily="18" charset="0"/>
            </a:endParaRPr>
          </a:p>
          <a:p>
            <a:pPr>
              <a:lnSpc>
                <a:spcPct val="120000"/>
              </a:lnSpc>
              <a:spcAft>
                <a:spcPts val="600"/>
              </a:spcAft>
            </a:pPr>
            <a:r>
              <a:rPr lang="en-US" sz="1600" b="1" dirty="0">
                <a:solidFill>
                  <a:schemeClr val="bg2">
                    <a:lumMod val="25000"/>
                  </a:schemeClr>
                </a:solidFill>
                <a:latin typeface="Georgia" panose="02040502050405020303" pitchFamily="18" charset="0"/>
              </a:rPr>
              <a:t>MAC members must be provided an opportunity to review the annual report.</a:t>
            </a:r>
          </a:p>
          <a:p>
            <a:pPr>
              <a:lnSpc>
                <a:spcPct val="120000"/>
              </a:lnSpc>
              <a:spcAft>
                <a:spcPts val="600"/>
              </a:spcAft>
            </a:pPr>
            <a:endParaRPr lang="en-US" sz="1600" b="1" dirty="0">
              <a:solidFill>
                <a:schemeClr val="bg2">
                  <a:lumMod val="25000"/>
                </a:schemeClr>
              </a:solidFill>
              <a:latin typeface="Georgia" panose="02040502050405020303" pitchFamily="18" charset="0"/>
            </a:endParaRPr>
          </a:p>
        </p:txBody>
      </p:sp>
      <p:cxnSp>
        <p:nvCxnSpPr>
          <p:cNvPr id="14" name="Straight Connector 13">
            <a:extLst>
              <a:ext uri="{FF2B5EF4-FFF2-40B4-BE49-F238E27FC236}">
                <a16:creationId xmlns:a16="http://schemas.microsoft.com/office/drawing/2014/main" id="{7ECB8E5A-E6BE-1C6B-E7F1-DF2630E07E7B}"/>
              </a:ext>
            </a:extLst>
          </p:cNvPr>
          <p:cNvCxnSpPr>
            <a:cxnSpLocks/>
          </p:cNvCxnSpPr>
          <p:nvPr/>
        </p:nvCxnSpPr>
        <p:spPr>
          <a:xfrm>
            <a:off x="768727" y="3598053"/>
            <a:ext cx="10515600" cy="0"/>
          </a:xfrm>
          <a:prstGeom prst="line">
            <a:avLst/>
          </a:prstGeom>
          <a:ln w="254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24" name="Graphic 23">
            <a:extLst>
              <a:ext uri="{FF2B5EF4-FFF2-40B4-BE49-F238E27FC236}">
                <a16:creationId xmlns:a16="http://schemas.microsoft.com/office/drawing/2014/main" id="{162450BC-41AE-2E49-CD50-2EC51956C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053" y="1115209"/>
            <a:ext cx="1095504" cy="1433232"/>
          </a:xfrm>
          <a:prstGeom prst="rect">
            <a:avLst/>
          </a:prstGeom>
        </p:spPr>
      </p:pic>
      <p:sp>
        <p:nvSpPr>
          <p:cNvPr id="5" name="TextBox 4">
            <a:extLst>
              <a:ext uri="{FF2B5EF4-FFF2-40B4-BE49-F238E27FC236}">
                <a16:creationId xmlns:a16="http://schemas.microsoft.com/office/drawing/2014/main" id="{B001444B-8740-2DC0-6F8C-C9B167743EB0}"/>
              </a:ext>
            </a:extLst>
          </p:cNvPr>
          <p:cNvSpPr txBox="1"/>
          <p:nvPr/>
        </p:nvSpPr>
        <p:spPr>
          <a:xfrm>
            <a:off x="795786" y="3147016"/>
            <a:ext cx="4225737" cy="426848"/>
          </a:xfrm>
          <a:prstGeom prst="rect">
            <a:avLst/>
          </a:prstGeom>
          <a:noFill/>
        </p:spPr>
        <p:txBody>
          <a:bodyPr wrap="square" lIns="0">
            <a:spAutoFit/>
          </a:bodyPr>
          <a:lstStyle/>
          <a:p>
            <a:pPr>
              <a:lnSpc>
                <a:spcPct val="90000"/>
              </a:lnSpc>
            </a:pPr>
            <a:r>
              <a:rPr lang="en-US" sz="2400" b="1" dirty="0">
                <a:solidFill>
                  <a:schemeClr val="tx2">
                    <a:lumMod val="75000"/>
                    <a:lumOff val="25000"/>
                  </a:schemeClr>
                </a:solidFill>
                <a:latin typeface="Aptos" panose="020B0004020202020204" pitchFamily="34" charset="0"/>
                <a:ea typeface="Helvetica Neue" panose="02000503000000020004" pitchFamily="2" charset="0"/>
                <a:cs typeface="Helvetica Neue" panose="02000503000000020004" pitchFamily="2" charset="0"/>
              </a:rPr>
              <a:t>Annual Report Requirements</a:t>
            </a:r>
            <a:endParaRPr lang="en-US" sz="2700" b="1" dirty="0">
              <a:solidFill>
                <a:schemeClr val="tx2">
                  <a:lumMod val="75000"/>
                  <a:lumOff val="25000"/>
                </a:schemeClr>
              </a:solidFill>
              <a:latin typeface="Aptos" panose="020B0004020202020204"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0030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AB2AE7-FFA0-2568-C798-056F6DAC34DA}"/>
              </a:ext>
            </a:extLst>
          </p:cNvPr>
          <p:cNvSpPr/>
          <p:nvPr/>
        </p:nvSpPr>
        <p:spPr>
          <a:xfrm>
            <a:off x="4282861" y="1115751"/>
            <a:ext cx="3573720" cy="4821588"/>
          </a:xfrm>
          <a:prstGeom prst="roundRect">
            <a:avLst>
              <a:gd name="adj" fmla="val 6503"/>
            </a:avLst>
          </a:prstGeom>
          <a:solidFill>
            <a:srgbClr val="FDF0F0">
              <a:alpha val="5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DF0F0"/>
              </a:solidFill>
            </a:endParaRPr>
          </a:p>
        </p:txBody>
      </p:sp>
      <p:pic>
        <p:nvPicPr>
          <p:cNvPr id="3" name="Graphic 2">
            <a:extLst>
              <a:ext uri="{FF2B5EF4-FFF2-40B4-BE49-F238E27FC236}">
                <a16:creationId xmlns:a16="http://schemas.microsoft.com/office/drawing/2014/main" id="{15AD1FB9-ED51-FABA-23B0-AB7A5D6F8D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7129" y="3507962"/>
            <a:ext cx="945087" cy="1305297"/>
          </a:xfrm>
          <a:prstGeom prst="rect">
            <a:avLst/>
          </a:prstGeom>
        </p:spPr>
      </p:pic>
      <p:sp>
        <p:nvSpPr>
          <p:cNvPr id="4" name="Rounded Rectangle 3">
            <a:extLst>
              <a:ext uri="{FF2B5EF4-FFF2-40B4-BE49-F238E27FC236}">
                <a16:creationId xmlns:a16="http://schemas.microsoft.com/office/drawing/2014/main" id="{2C510FAA-1F80-5D57-920C-11676B1347DC}"/>
              </a:ext>
            </a:extLst>
          </p:cNvPr>
          <p:cNvSpPr/>
          <p:nvPr/>
        </p:nvSpPr>
        <p:spPr>
          <a:xfrm>
            <a:off x="413108" y="1115751"/>
            <a:ext cx="3573720" cy="4821588"/>
          </a:xfrm>
          <a:prstGeom prst="roundRect">
            <a:avLst>
              <a:gd name="adj" fmla="val 6503"/>
            </a:avLst>
          </a:prstGeom>
          <a:solidFill>
            <a:srgbClr val="FE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DF0F0"/>
              </a:solidFill>
            </a:endParaRPr>
          </a:p>
        </p:txBody>
      </p:sp>
      <p:sp>
        <p:nvSpPr>
          <p:cNvPr id="5" name="TextBox 4">
            <a:extLst>
              <a:ext uri="{FF2B5EF4-FFF2-40B4-BE49-F238E27FC236}">
                <a16:creationId xmlns:a16="http://schemas.microsoft.com/office/drawing/2014/main" id="{CB4958C2-2D6F-19F0-01D6-2B3BB7245E59}"/>
              </a:ext>
            </a:extLst>
          </p:cNvPr>
          <p:cNvSpPr txBox="1"/>
          <p:nvPr/>
        </p:nvSpPr>
        <p:spPr>
          <a:xfrm>
            <a:off x="733768" y="1383379"/>
            <a:ext cx="2775168" cy="1047999"/>
          </a:xfrm>
          <a:prstGeom prst="rect">
            <a:avLst/>
          </a:prstGeom>
          <a:noFill/>
        </p:spPr>
        <p:txBody>
          <a:bodyPr wrap="square" lIns="0" tIns="0" rIns="0" bIns="0" rtlCol="0">
            <a:noAutofit/>
          </a:bodyPr>
          <a:lstStyle/>
          <a:p>
            <a:r>
              <a:rPr lang="en-US" sz="2100" b="1" dirty="0">
                <a:solidFill>
                  <a:srgbClr val="EF6666"/>
                </a:solidFill>
                <a:latin typeface="Aptos" panose="020B0004020202020204" pitchFamily="34" charset="0"/>
                <a:ea typeface="Helvetica Neue" panose="02000503000000020004" pitchFamily="2" charset="0"/>
                <a:cs typeface="Helvetica Neue" panose="02000503000000020004" pitchFamily="2" charset="0"/>
              </a:rPr>
              <a:t>States are encouraged to include diverse perspectives.</a:t>
            </a:r>
          </a:p>
        </p:txBody>
      </p:sp>
      <p:sp>
        <p:nvSpPr>
          <p:cNvPr id="6" name="Rectangle 5">
            <a:extLst>
              <a:ext uri="{FF2B5EF4-FFF2-40B4-BE49-F238E27FC236}">
                <a16:creationId xmlns:a16="http://schemas.microsoft.com/office/drawing/2014/main" id="{A8AF61BD-0C50-E169-3697-8A66E8CFE526}"/>
              </a:ext>
            </a:extLst>
          </p:cNvPr>
          <p:cNvSpPr/>
          <p:nvPr/>
        </p:nvSpPr>
        <p:spPr>
          <a:xfrm>
            <a:off x="0" y="-377"/>
            <a:ext cx="12192000" cy="815900"/>
          </a:xfrm>
          <a:prstGeom prst="rect">
            <a:avLst/>
          </a:prstGeom>
          <a:solidFill>
            <a:srgbClr val="EF6666"/>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1600" b="1" dirty="0"/>
              <a:t>MEMBERSHIP</a:t>
            </a:r>
          </a:p>
        </p:txBody>
      </p:sp>
      <p:cxnSp>
        <p:nvCxnSpPr>
          <p:cNvPr id="7" name="Straight Connector 6">
            <a:extLst>
              <a:ext uri="{FF2B5EF4-FFF2-40B4-BE49-F238E27FC236}">
                <a16:creationId xmlns:a16="http://schemas.microsoft.com/office/drawing/2014/main" id="{F0E5F850-C603-1D9F-F946-833482BA22A3}"/>
              </a:ext>
            </a:extLst>
          </p:cNvPr>
          <p:cNvCxnSpPr>
            <a:cxnSpLocks/>
          </p:cNvCxnSpPr>
          <p:nvPr/>
        </p:nvCxnSpPr>
        <p:spPr>
          <a:xfrm>
            <a:off x="735616" y="2557404"/>
            <a:ext cx="2926080" cy="0"/>
          </a:xfrm>
          <a:prstGeom prst="line">
            <a:avLst/>
          </a:prstGeom>
          <a:ln w="25400">
            <a:solidFill>
              <a:srgbClr val="EF6666"/>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7CA583B-D36E-DCD4-9134-796981D3E2E0}"/>
              </a:ext>
            </a:extLst>
          </p:cNvPr>
          <p:cNvSpPr txBox="1"/>
          <p:nvPr/>
        </p:nvSpPr>
        <p:spPr>
          <a:xfrm>
            <a:off x="1760817" y="2914606"/>
            <a:ext cx="1484391" cy="315407"/>
          </a:xfrm>
          <a:prstGeom prst="rect">
            <a:avLst/>
          </a:prstGeom>
          <a:noFill/>
        </p:spPr>
        <p:txBody>
          <a:bodyPr wrap="square" lIns="0">
            <a:spAutoFit/>
          </a:bodyPr>
          <a:lstStyle/>
          <a:p>
            <a:pPr>
              <a:lnSpc>
                <a:spcPct val="90000"/>
              </a:lnSpc>
            </a:pPr>
            <a:r>
              <a:rPr lang="en-US" sz="1600" dirty="0">
                <a:solidFill>
                  <a:srgbClr val="3A3A3A"/>
                </a:solidFill>
                <a:latin typeface="Aptos" panose="020B0004020202020204" pitchFamily="34" charset="0"/>
                <a:ea typeface="Helvetica Neue" panose="02000503000000020004" pitchFamily="2" charset="0"/>
                <a:cs typeface="Helvetica Neue" panose="02000503000000020004" pitchFamily="2" charset="0"/>
              </a:rPr>
              <a:t>Geographic</a:t>
            </a:r>
          </a:p>
        </p:txBody>
      </p:sp>
      <p:sp>
        <p:nvSpPr>
          <p:cNvPr id="9" name="TextBox 8">
            <a:extLst>
              <a:ext uri="{FF2B5EF4-FFF2-40B4-BE49-F238E27FC236}">
                <a16:creationId xmlns:a16="http://schemas.microsoft.com/office/drawing/2014/main" id="{1D2467DF-FD61-27FC-564B-A94207B97AE1}"/>
              </a:ext>
            </a:extLst>
          </p:cNvPr>
          <p:cNvSpPr txBox="1"/>
          <p:nvPr/>
        </p:nvSpPr>
        <p:spPr>
          <a:xfrm>
            <a:off x="1760813" y="3624790"/>
            <a:ext cx="1748123" cy="315407"/>
          </a:xfrm>
          <a:prstGeom prst="rect">
            <a:avLst/>
          </a:prstGeom>
          <a:noFill/>
        </p:spPr>
        <p:txBody>
          <a:bodyPr wrap="square" lIns="0">
            <a:spAutoFit/>
          </a:bodyPr>
          <a:lstStyle/>
          <a:p>
            <a:pPr>
              <a:lnSpc>
                <a:spcPct val="90000"/>
              </a:lnSpc>
            </a:pPr>
            <a:r>
              <a:rPr lang="en-US" sz="1600" dirty="0">
                <a:solidFill>
                  <a:srgbClr val="3A3A3A"/>
                </a:solidFill>
                <a:latin typeface="Aptos" panose="020B0004020202020204" pitchFamily="34" charset="0"/>
                <a:ea typeface="Helvetica Neue" panose="02000503000000020004" pitchFamily="2" charset="0"/>
                <a:cs typeface="Helvetica Neue" panose="02000503000000020004" pitchFamily="2" charset="0"/>
              </a:rPr>
              <a:t>Demographic</a:t>
            </a:r>
          </a:p>
        </p:txBody>
      </p:sp>
      <p:sp>
        <p:nvSpPr>
          <p:cNvPr id="10" name="TextBox 9">
            <a:extLst>
              <a:ext uri="{FF2B5EF4-FFF2-40B4-BE49-F238E27FC236}">
                <a16:creationId xmlns:a16="http://schemas.microsoft.com/office/drawing/2014/main" id="{CC7A7B14-9664-471C-70AD-3645179F48C9}"/>
              </a:ext>
            </a:extLst>
          </p:cNvPr>
          <p:cNvSpPr txBox="1"/>
          <p:nvPr/>
        </p:nvSpPr>
        <p:spPr>
          <a:xfrm>
            <a:off x="1760813" y="4424381"/>
            <a:ext cx="1996115" cy="315407"/>
          </a:xfrm>
          <a:prstGeom prst="rect">
            <a:avLst/>
          </a:prstGeom>
          <a:noFill/>
        </p:spPr>
        <p:txBody>
          <a:bodyPr wrap="square" lIns="0">
            <a:spAutoFit/>
          </a:bodyPr>
          <a:lstStyle/>
          <a:p>
            <a:pPr>
              <a:lnSpc>
                <a:spcPct val="90000"/>
              </a:lnSpc>
            </a:pPr>
            <a:r>
              <a:rPr lang="en-US" sz="1600" dirty="0">
                <a:solidFill>
                  <a:srgbClr val="3A3A3A"/>
                </a:solidFill>
                <a:latin typeface="Aptos" panose="020B0004020202020204" pitchFamily="34" charset="0"/>
                <a:ea typeface="Helvetica Neue" panose="02000503000000020004" pitchFamily="2" charset="0"/>
                <a:cs typeface="Helvetica Neue" panose="02000503000000020004" pitchFamily="2" charset="0"/>
              </a:rPr>
              <a:t>Healthcare Needs</a:t>
            </a:r>
          </a:p>
        </p:txBody>
      </p:sp>
      <p:sp>
        <p:nvSpPr>
          <p:cNvPr id="11" name="TextBox 10">
            <a:extLst>
              <a:ext uri="{FF2B5EF4-FFF2-40B4-BE49-F238E27FC236}">
                <a16:creationId xmlns:a16="http://schemas.microsoft.com/office/drawing/2014/main" id="{8A80A56B-4D27-9520-6BB8-3C9F850D8B43}"/>
              </a:ext>
            </a:extLst>
          </p:cNvPr>
          <p:cNvSpPr txBox="1"/>
          <p:nvPr/>
        </p:nvSpPr>
        <p:spPr>
          <a:xfrm>
            <a:off x="1760816" y="5185178"/>
            <a:ext cx="1996115" cy="315407"/>
          </a:xfrm>
          <a:prstGeom prst="rect">
            <a:avLst/>
          </a:prstGeom>
          <a:noFill/>
        </p:spPr>
        <p:txBody>
          <a:bodyPr wrap="square" lIns="0">
            <a:spAutoFit/>
          </a:bodyPr>
          <a:lstStyle/>
          <a:p>
            <a:pPr>
              <a:lnSpc>
                <a:spcPct val="90000"/>
              </a:lnSpc>
            </a:pPr>
            <a:r>
              <a:rPr lang="en-US" sz="1600" dirty="0">
                <a:solidFill>
                  <a:srgbClr val="3A3A3A"/>
                </a:solidFill>
                <a:latin typeface="Aptos" panose="020B0004020202020204" pitchFamily="34" charset="0"/>
                <a:ea typeface="Helvetica Neue" panose="02000503000000020004" pitchFamily="2" charset="0"/>
                <a:cs typeface="Helvetica Neue" panose="02000503000000020004" pitchFamily="2" charset="0"/>
              </a:rPr>
              <a:t>Provider Types</a:t>
            </a:r>
          </a:p>
        </p:txBody>
      </p:sp>
      <p:sp>
        <p:nvSpPr>
          <p:cNvPr id="12" name="Rounded Rectangle 11">
            <a:extLst>
              <a:ext uri="{FF2B5EF4-FFF2-40B4-BE49-F238E27FC236}">
                <a16:creationId xmlns:a16="http://schemas.microsoft.com/office/drawing/2014/main" id="{88C4B748-89A4-88DA-8A47-C2B96EF3AA4B}"/>
              </a:ext>
            </a:extLst>
          </p:cNvPr>
          <p:cNvSpPr/>
          <p:nvPr/>
        </p:nvSpPr>
        <p:spPr>
          <a:xfrm>
            <a:off x="8152615" y="1115750"/>
            <a:ext cx="3573720" cy="4821588"/>
          </a:xfrm>
          <a:prstGeom prst="roundRect">
            <a:avLst>
              <a:gd name="adj" fmla="val 6503"/>
            </a:avLst>
          </a:prstGeom>
          <a:solidFill>
            <a:srgbClr val="FDF0F0">
              <a:alpha val="5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DF0F0"/>
              </a:solidFill>
            </a:endParaRPr>
          </a:p>
        </p:txBody>
      </p:sp>
      <p:sp>
        <p:nvSpPr>
          <p:cNvPr id="13" name="TextBox 12">
            <a:extLst>
              <a:ext uri="{FF2B5EF4-FFF2-40B4-BE49-F238E27FC236}">
                <a16:creationId xmlns:a16="http://schemas.microsoft.com/office/drawing/2014/main" id="{F6D79789-93BB-360E-236F-07CF7EA6BCA2}"/>
              </a:ext>
            </a:extLst>
          </p:cNvPr>
          <p:cNvSpPr txBox="1"/>
          <p:nvPr/>
        </p:nvSpPr>
        <p:spPr>
          <a:xfrm>
            <a:off x="4604835" y="1383379"/>
            <a:ext cx="2495255" cy="1047999"/>
          </a:xfrm>
          <a:prstGeom prst="rect">
            <a:avLst/>
          </a:prstGeom>
          <a:noFill/>
        </p:spPr>
        <p:txBody>
          <a:bodyPr wrap="square" lIns="0" tIns="0" rIns="0" bIns="0" rtlCol="0">
            <a:noAutofit/>
          </a:bodyPr>
          <a:lstStyle/>
          <a:p>
            <a:r>
              <a:rPr lang="en-US" sz="2100" b="1" dirty="0">
                <a:solidFill>
                  <a:srgbClr val="EF6666"/>
                </a:solidFill>
                <a:latin typeface="Aptos" panose="020B0004020202020204" pitchFamily="34" charset="0"/>
                <a:ea typeface="Helvetica Neue" panose="02000503000000020004" pitchFamily="2" charset="0"/>
                <a:cs typeface="Helvetica Neue" panose="02000503000000020004" pitchFamily="2" charset="0"/>
              </a:rPr>
              <a:t>The selection process must be open to the public.</a:t>
            </a:r>
          </a:p>
        </p:txBody>
      </p:sp>
      <p:cxnSp>
        <p:nvCxnSpPr>
          <p:cNvPr id="14" name="Straight Connector 13">
            <a:extLst>
              <a:ext uri="{FF2B5EF4-FFF2-40B4-BE49-F238E27FC236}">
                <a16:creationId xmlns:a16="http://schemas.microsoft.com/office/drawing/2014/main" id="{5181528C-29A7-D27A-4F89-5D2705231FD3}"/>
              </a:ext>
            </a:extLst>
          </p:cNvPr>
          <p:cNvCxnSpPr>
            <a:cxnSpLocks/>
          </p:cNvCxnSpPr>
          <p:nvPr/>
        </p:nvCxnSpPr>
        <p:spPr>
          <a:xfrm>
            <a:off x="4606683" y="2557404"/>
            <a:ext cx="2926080" cy="0"/>
          </a:xfrm>
          <a:prstGeom prst="line">
            <a:avLst/>
          </a:prstGeom>
          <a:ln w="25400">
            <a:solidFill>
              <a:srgbClr val="EF6666"/>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CE086B2-14FF-E9D4-2E3A-65F6A12BE662}"/>
              </a:ext>
            </a:extLst>
          </p:cNvPr>
          <p:cNvSpPr txBox="1"/>
          <p:nvPr/>
        </p:nvSpPr>
        <p:spPr>
          <a:xfrm>
            <a:off x="8477750" y="1383379"/>
            <a:ext cx="2788127" cy="1047999"/>
          </a:xfrm>
          <a:prstGeom prst="rect">
            <a:avLst/>
          </a:prstGeom>
          <a:noFill/>
        </p:spPr>
        <p:txBody>
          <a:bodyPr wrap="square" lIns="0" tIns="0" rIns="0" bIns="0" rtlCol="0">
            <a:noAutofit/>
          </a:bodyPr>
          <a:lstStyle/>
          <a:p>
            <a:r>
              <a:rPr lang="en-US" sz="2100" b="1" dirty="0">
                <a:solidFill>
                  <a:srgbClr val="EF6666"/>
                </a:solidFill>
                <a:latin typeface="Aptos" panose="020B0004020202020204" pitchFamily="34" charset="0"/>
                <a:ea typeface="Helvetica Neue" panose="02000503000000020004" pitchFamily="2" charset="0"/>
                <a:cs typeface="Helvetica Neue" panose="02000503000000020004" pitchFamily="2" charset="0"/>
              </a:rPr>
              <a:t>States must establish membership term limits. </a:t>
            </a:r>
          </a:p>
        </p:txBody>
      </p:sp>
      <p:cxnSp>
        <p:nvCxnSpPr>
          <p:cNvPr id="16" name="Straight Connector 15">
            <a:extLst>
              <a:ext uri="{FF2B5EF4-FFF2-40B4-BE49-F238E27FC236}">
                <a16:creationId xmlns:a16="http://schemas.microsoft.com/office/drawing/2014/main" id="{B751A637-993C-3D4C-EE9B-EF218868940B}"/>
              </a:ext>
            </a:extLst>
          </p:cNvPr>
          <p:cNvCxnSpPr>
            <a:cxnSpLocks/>
          </p:cNvCxnSpPr>
          <p:nvPr/>
        </p:nvCxnSpPr>
        <p:spPr>
          <a:xfrm>
            <a:off x="8479596" y="2557404"/>
            <a:ext cx="2926080" cy="0"/>
          </a:xfrm>
          <a:prstGeom prst="line">
            <a:avLst/>
          </a:prstGeom>
          <a:ln w="25400">
            <a:solidFill>
              <a:srgbClr val="EF6666"/>
            </a:solidFill>
          </a:ln>
        </p:spPr>
        <p:style>
          <a:lnRef idx="2">
            <a:schemeClr val="accent1"/>
          </a:lnRef>
          <a:fillRef idx="0">
            <a:schemeClr val="accent1"/>
          </a:fillRef>
          <a:effectRef idx="1">
            <a:schemeClr val="accent1"/>
          </a:effectRef>
          <a:fontRef idx="minor">
            <a:schemeClr val="tx1"/>
          </a:fontRef>
        </p:style>
      </p:cxnSp>
      <p:sp>
        <p:nvSpPr>
          <p:cNvPr id="17" name="Rectangle: Rounded Corners 239">
            <a:extLst>
              <a:ext uri="{FF2B5EF4-FFF2-40B4-BE49-F238E27FC236}">
                <a16:creationId xmlns:a16="http://schemas.microsoft.com/office/drawing/2014/main" id="{7851EC02-296A-EB0C-116C-CA8B376BA234}"/>
              </a:ext>
            </a:extLst>
          </p:cNvPr>
          <p:cNvSpPr/>
          <p:nvPr/>
        </p:nvSpPr>
        <p:spPr>
          <a:xfrm>
            <a:off x="4910231" y="2786562"/>
            <a:ext cx="2286000" cy="492244"/>
          </a:xfrm>
          <a:prstGeom prst="roundRect">
            <a:avLst>
              <a:gd name="adj" fmla="val 14293"/>
            </a:avLst>
          </a:prstGeom>
          <a:solidFill>
            <a:srgbClr val="F9C2C2"/>
          </a:solidFill>
          <a:ln w="25400" cap="flat" cmpd="sng" algn="ctr">
            <a:solidFill>
              <a:srgbClr val="F9C2C2"/>
            </a:solidFill>
            <a:prstDash val="solid"/>
          </a:ln>
          <a:effectLst/>
        </p:spPr>
        <p:txBody>
          <a:bodyPr anchor="ctr"/>
          <a:lstStyle/>
          <a:p>
            <a:pPr algn="ctr"/>
            <a:r>
              <a:rPr lang="en-US" sz="1200" dirty="0">
                <a:solidFill>
                  <a:srgbClr val="3A3A3A"/>
                </a:solidFill>
              </a:rPr>
              <a:t>Create Application</a:t>
            </a:r>
          </a:p>
        </p:txBody>
      </p:sp>
      <p:sp>
        <p:nvSpPr>
          <p:cNvPr id="18" name="Rectangle: Rounded Corners 239">
            <a:extLst>
              <a:ext uri="{FF2B5EF4-FFF2-40B4-BE49-F238E27FC236}">
                <a16:creationId xmlns:a16="http://schemas.microsoft.com/office/drawing/2014/main" id="{F0357116-A3D1-E2B2-FD2D-27632C5F510D}"/>
              </a:ext>
            </a:extLst>
          </p:cNvPr>
          <p:cNvSpPr/>
          <p:nvPr/>
        </p:nvSpPr>
        <p:spPr>
          <a:xfrm>
            <a:off x="4910231" y="3590827"/>
            <a:ext cx="2286000" cy="492244"/>
          </a:xfrm>
          <a:prstGeom prst="roundRect">
            <a:avLst>
              <a:gd name="adj" fmla="val 14870"/>
            </a:avLst>
          </a:prstGeom>
          <a:solidFill>
            <a:srgbClr val="F9C2C2"/>
          </a:solidFill>
          <a:ln w="25400" cap="flat" cmpd="sng" algn="ctr">
            <a:noFill/>
            <a:prstDash val="solid"/>
          </a:ln>
          <a:effectLst/>
        </p:spPr>
        <p:txBody>
          <a:bodyPr anchor="ctr"/>
          <a:lstStyle/>
          <a:p>
            <a:pPr algn="ctr"/>
            <a:r>
              <a:rPr lang="en-US" sz="1200" dirty="0">
                <a:solidFill>
                  <a:srgbClr val="3A3A3A"/>
                </a:solidFill>
              </a:rPr>
              <a:t>Publish and Recruit</a:t>
            </a:r>
          </a:p>
        </p:txBody>
      </p:sp>
      <p:sp>
        <p:nvSpPr>
          <p:cNvPr id="19" name="Rectangle: Rounded Corners 239">
            <a:extLst>
              <a:ext uri="{FF2B5EF4-FFF2-40B4-BE49-F238E27FC236}">
                <a16:creationId xmlns:a16="http://schemas.microsoft.com/office/drawing/2014/main" id="{A2828E47-8760-9F61-269C-6D4C585C2A73}"/>
              </a:ext>
            </a:extLst>
          </p:cNvPr>
          <p:cNvSpPr/>
          <p:nvPr/>
        </p:nvSpPr>
        <p:spPr>
          <a:xfrm>
            <a:off x="4910231" y="4393570"/>
            <a:ext cx="2286000" cy="492244"/>
          </a:xfrm>
          <a:prstGeom prst="roundRect">
            <a:avLst>
              <a:gd name="adj" fmla="val 15854"/>
            </a:avLst>
          </a:prstGeom>
          <a:solidFill>
            <a:srgbClr val="F9C2C2"/>
          </a:solidFill>
          <a:ln w="25400" cap="flat" cmpd="sng" algn="ctr">
            <a:noFill/>
            <a:prstDash val="solid"/>
          </a:ln>
          <a:effectLst/>
        </p:spPr>
        <p:txBody>
          <a:bodyPr anchor="ctr"/>
          <a:lstStyle/>
          <a:p>
            <a:pPr algn="ctr"/>
            <a:r>
              <a:rPr lang="en-US" sz="1200" dirty="0">
                <a:solidFill>
                  <a:srgbClr val="3A3A3A"/>
                </a:solidFill>
              </a:rPr>
              <a:t>Medicaid Agency Reviews</a:t>
            </a:r>
          </a:p>
        </p:txBody>
      </p:sp>
      <p:sp>
        <p:nvSpPr>
          <p:cNvPr id="20" name="Rectangle: Rounded Corners 239">
            <a:extLst>
              <a:ext uri="{FF2B5EF4-FFF2-40B4-BE49-F238E27FC236}">
                <a16:creationId xmlns:a16="http://schemas.microsoft.com/office/drawing/2014/main" id="{5B5C3DB4-4E10-C34D-D740-DF14E09DC5B6}"/>
              </a:ext>
            </a:extLst>
          </p:cNvPr>
          <p:cNvSpPr/>
          <p:nvPr/>
        </p:nvSpPr>
        <p:spPr>
          <a:xfrm>
            <a:off x="4910231" y="5190939"/>
            <a:ext cx="2286000" cy="492244"/>
          </a:xfrm>
          <a:prstGeom prst="roundRect">
            <a:avLst>
              <a:gd name="adj" fmla="val 15854"/>
            </a:avLst>
          </a:prstGeom>
          <a:solidFill>
            <a:srgbClr val="F9C2C2"/>
          </a:solidFill>
          <a:ln w="25400" cap="flat" cmpd="sng" algn="ctr">
            <a:noFill/>
            <a:prstDash val="solid"/>
          </a:ln>
          <a:effectLst/>
        </p:spPr>
        <p:txBody>
          <a:bodyPr anchor="ctr"/>
          <a:lstStyle/>
          <a:p>
            <a:pPr algn="ctr">
              <a:lnSpc>
                <a:spcPct val="90000"/>
              </a:lnSpc>
            </a:pPr>
            <a:r>
              <a:rPr lang="en-US" sz="1200" dirty="0">
                <a:solidFill>
                  <a:srgbClr val="3A3A3A"/>
                </a:solidFill>
              </a:rPr>
              <a:t>Medicaid Director Selects </a:t>
            </a:r>
            <a:br>
              <a:rPr lang="en-US" sz="1200" dirty="0">
                <a:solidFill>
                  <a:srgbClr val="3A3A3A"/>
                </a:solidFill>
              </a:rPr>
            </a:br>
            <a:r>
              <a:rPr lang="en-US" sz="1200" dirty="0">
                <a:solidFill>
                  <a:srgbClr val="3A3A3A"/>
                </a:solidFill>
              </a:rPr>
              <a:t>BAC and MAC Members</a:t>
            </a:r>
          </a:p>
        </p:txBody>
      </p:sp>
      <p:sp>
        <p:nvSpPr>
          <p:cNvPr id="21" name="TextBox 20">
            <a:extLst>
              <a:ext uri="{FF2B5EF4-FFF2-40B4-BE49-F238E27FC236}">
                <a16:creationId xmlns:a16="http://schemas.microsoft.com/office/drawing/2014/main" id="{CD2E45E8-1338-9D35-6BF9-E72830A52C8B}"/>
              </a:ext>
            </a:extLst>
          </p:cNvPr>
          <p:cNvSpPr txBox="1"/>
          <p:nvPr/>
        </p:nvSpPr>
        <p:spPr>
          <a:xfrm>
            <a:off x="8564039" y="2747548"/>
            <a:ext cx="2841639" cy="3058914"/>
          </a:xfrm>
          <a:prstGeom prst="rect">
            <a:avLst/>
          </a:prstGeom>
          <a:noFill/>
        </p:spPr>
        <p:txBody>
          <a:bodyPr wrap="square" rtlCol="0">
            <a:spAutoFit/>
          </a:bodyPr>
          <a:lstStyle/>
          <a:p>
            <a:pPr marL="285737" indent="-285737">
              <a:lnSpc>
                <a:spcPct val="105000"/>
              </a:lnSpc>
              <a:spcAft>
                <a:spcPts val="1200"/>
              </a:spcAft>
              <a:buFont typeface="Arial" panose="020B0604020202020204" pitchFamily="34" charset="0"/>
              <a:buChar char="•"/>
            </a:pPr>
            <a:r>
              <a:rPr lang="en-US" sz="1500" dirty="0">
                <a:solidFill>
                  <a:srgbClr val="3A3A3A"/>
                </a:solidFill>
                <a:latin typeface="Aptos" panose="020B0004020202020204" pitchFamily="34" charset="0"/>
              </a:rPr>
              <a:t>Length of term can be decided by state.</a:t>
            </a:r>
          </a:p>
          <a:p>
            <a:pPr marL="285737" indent="-285737">
              <a:lnSpc>
                <a:spcPct val="105000"/>
              </a:lnSpc>
              <a:spcAft>
                <a:spcPts val="1200"/>
              </a:spcAft>
              <a:buFont typeface="Arial" panose="020B0604020202020204" pitchFamily="34" charset="0"/>
              <a:buChar char="•"/>
            </a:pPr>
            <a:r>
              <a:rPr lang="en-US" sz="1500" dirty="0">
                <a:solidFill>
                  <a:srgbClr val="3A3A3A"/>
                </a:solidFill>
                <a:latin typeface="Aptos" panose="020B0004020202020204" pitchFamily="34" charset="0"/>
              </a:rPr>
              <a:t>BAC and MAC members must be selected on a continuous and rotating basis. Once a member’s term has been completed, the state must select a new member.</a:t>
            </a:r>
          </a:p>
          <a:p>
            <a:pPr marL="285737" indent="-285737">
              <a:lnSpc>
                <a:spcPct val="105000"/>
              </a:lnSpc>
              <a:spcAft>
                <a:spcPts val="1200"/>
              </a:spcAft>
              <a:buFont typeface="Arial" panose="020B0604020202020204" pitchFamily="34" charset="0"/>
              <a:buChar char="•"/>
            </a:pPr>
            <a:r>
              <a:rPr lang="en-US" sz="1500" dirty="0">
                <a:solidFill>
                  <a:srgbClr val="3A3A3A"/>
                </a:solidFill>
                <a:latin typeface="Aptos" panose="020B0004020202020204" pitchFamily="34" charset="0"/>
              </a:rPr>
              <a:t>Members may not serve consecutive terms.</a:t>
            </a:r>
          </a:p>
        </p:txBody>
      </p:sp>
      <p:pic>
        <p:nvPicPr>
          <p:cNvPr id="22" name="Graphic 21">
            <a:extLst>
              <a:ext uri="{FF2B5EF4-FFF2-40B4-BE49-F238E27FC236}">
                <a16:creationId xmlns:a16="http://schemas.microsoft.com/office/drawing/2014/main" id="{AA91EB3D-DD80-B003-7D1C-51FAD05075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38462" y="2780829"/>
            <a:ext cx="374812" cy="525483"/>
          </a:xfrm>
          <a:prstGeom prst="rect">
            <a:avLst/>
          </a:prstGeom>
        </p:spPr>
      </p:pic>
      <p:grpSp>
        <p:nvGrpSpPr>
          <p:cNvPr id="23" name="Group 22">
            <a:extLst>
              <a:ext uri="{FF2B5EF4-FFF2-40B4-BE49-F238E27FC236}">
                <a16:creationId xmlns:a16="http://schemas.microsoft.com/office/drawing/2014/main" id="{6DEF773D-ED22-FAEA-25D8-A2C2B7DA9962}"/>
              </a:ext>
            </a:extLst>
          </p:cNvPr>
          <p:cNvGrpSpPr/>
          <p:nvPr/>
        </p:nvGrpSpPr>
        <p:grpSpPr>
          <a:xfrm>
            <a:off x="977858" y="3528295"/>
            <a:ext cx="496020" cy="489095"/>
            <a:chOff x="802210" y="3848597"/>
            <a:chExt cx="496020" cy="489095"/>
          </a:xfrm>
        </p:grpSpPr>
        <p:pic>
          <p:nvPicPr>
            <p:cNvPr id="24" name="Graphic 23">
              <a:extLst>
                <a:ext uri="{FF2B5EF4-FFF2-40B4-BE49-F238E27FC236}">
                  <a16:creationId xmlns:a16="http://schemas.microsoft.com/office/drawing/2014/main" id="{25071764-D71E-1D21-77D6-714715BB886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02210" y="3848597"/>
              <a:ext cx="496020" cy="489095"/>
            </a:xfrm>
            <a:prstGeom prst="rect">
              <a:avLst/>
            </a:prstGeom>
          </p:spPr>
        </p:pic>
        <p:pic>
          <p:nvPicPr>
            <p:cNvPr id="25" name="Graphic 24">
              <a:extLst>
                <a:ext uri="{FF2B5EF4-FFF2-40B4-BE49-F238E27FC236}">
                  <a16:creationId xmlns:a16="http://schemas.microsoft.com/office/drawing/2014/main" id="{8C6B39FC-985F-3D92-4C15-78A25BBBA81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8499" y="3974353"/>
              <a:ext cx="75659" cy="104277"/>
            </a:xfrm>
            <a:prstGeom prst="rect">
              <a:avLst/>
            </a:prstGeom>
          </p:spPr>
        </p:pic>
        <p:pic>
          <p:nvPicPr>
            <p:cNvPr id="26" name="Graphic 25">
              <a:extLst>
                <a:ext uri="{FF2B5EF4-FFF2-40B4-BE49-F238E27FC236}">
                  <a16:creationId xmlns:a16="http://schemas.microsoft.com/office/drawing/2014/main" id="{03CB7CFC-DA65-5E83-CA7B-C3601BAB7FB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12390" y="4159202"/>
              <a:ext cx="75659" cy="104277"/>
            </a:xfrm>
            <a:prstGeom prst="rect">
              <a:avLst/>
            </a:prstGeom>
          </p:spPr>
        </p:pic>
        <p:pic>
          <p:nvPicPr>
            <p:cNvPr id="27" name="Graphic 26">
              <a:extLst>
                <a:ext uri="{FF2B5EF4-FFF2-40B4-BE49-F238E27FC236}">
                  <a16:creationId xmlns:a16="http://schemas.microsoft.com/office/drawing/2014/main" id="{62299B52-E6F0-2F52-4890-E35BEBAC983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19541" y="3974353"/>
              <a:ext cx="75659" cy="104277"/>
            </a:xfrm>
            <a:prstGeom prst="rect">
              <a:avLst/>
            </a:prstGeom>
          </p:spPr>
        </p:pic>
      </p:grpSp>
      <p:pic>
        <p:nvPicPr>
          <p:cNvPr id="28" name="Graphic 27">
            <a:extLst>
              <a:ext uri="{FF2B5EF4-FFF2-40B4-BE49-F238E27FC236}">
                <a16:creationId xmlns:a16="http://schemas.microsoft.com/office/drawing/2014/main" id="{95E2482C-BCED-2D8B-2A9F-81F3DEDB348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77569" y="5049369"/>
            <a:ext cx="496601" cy="489667"/>
          </a:xfrm>
          <a:prstGeom prst="rect">
            <a:avLst/>
          </a:prstGeom>
        </p:spPr>
      </p:pic>
      <p:pic>
        <p:nvPicPr>
          <p:cNvPr id="29" name="Graphic 28">
            <a:extLst>
              <a:ext uri="{FF2B5EF4-FFF2-40B4-BE49-F238E27FC236}">
                <a16:creationId xmlns:a16="http://schemas.microsoft.com/office/drawing/2014/main" id="{1DD6429A-5FF0-A3E7-85B0-2C7604064F4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0213" y="4324305"/>
            <a:ext cx="491313" cy="484455"/>
          </a:xfrm>
          <a:prstGeom prst="rect">
            <a:avLst/>
          </a:prstGeom>
        </p:spPr>
      </p:pic>
      <p:pic>
        <p:nvPicPr>
          <p:cNvPr id="30" name="Graphic 29">
            <a:extLst>
              <a:ext uri="{FF2B5EF4-FFF2-40B4-BE49-F238E27FC236}">
                <a16:creationId xmlns:a16="http://schemas.microsoft.com/office/drawing/2014/main" id="{31EC26F4-E350-A833-672E-8B79DE16596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5891544" y="3188072"/>
            <a:ext cx="355267" cy="355267"/>
          </a:xfrm>
          <a:prstGeom prst="rect">
            <a:avLst/>
          </a:prstGeom>
        </p:spPr>
      </p:pic>
      <p:pic>
        <p:nvPicPr>
          <p:cNvPr id="31" name="Graphic 30">
            <a:extLst>
              <a:ext uri="{FF2B5EF4-FFF2-40B4-BE49-F238E27FC236}">
                <a16:creationId xmlns:a16="http://schemas.microsoft.com/office/drawing/2014/main" id="{6B29DC65-24CB-40AD-43CD-F44B01C075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4785" y="3507962"/>
            <a:ext cx="945087" cy="1305297"/>
          </a:xfrm>
          <a:prstGeom prst="rect">
            <a:avLst/>
          </a:prstGeom>
        </p:spPr>
      </p:pic>
      <p:pic>
        <p:nvPicPr>
          <p:cNvPr id="32" name="Graphic 31">
            <a:extLst>
              <a:ext uri="{FF2B5EF4-FFF2-40B4-BE49-F238E27FC236}">
                <a16:creationId xmlns:a16="http://schemas.microsoft.com/office/drawing/2014/main" id="{E41A5A66-80AB-804D-A95E-43BBB31BA23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5891544" y="3992793"/>
            <a:ext cx="355267" cy="355267"/>
          </a:xfrm>
          <a:prstGeom prst="rect">
            <a:avLst/>
          </a:prstGeom>
        </p:spPr>
      </p:pic>
      <p:pic>
        <p:nvPicPr>
          <p:cNvPr id="33" name="Graphic 32">
            <a:extLst>
              <a:ext uri="{FF2B5EF4-FFF2-40B4-BE49-F238E27FC236}">
                <a16:creationId xmlns:a16="http://schemas.microsoft.com/office/drawing/2014/main" id="{8DB6319C-E8B8-549B-E81B-8AF183B59FD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5891544" y="4807285"/>
            <a:ext cx="355267" cy="355267"/>
          </a:xfrm>
          <a:prstGeom prst="rect">
            <a:avLst/>
          </a:prstGeom>
        </p:spPr>
      </p:pic>
      <p:pic>
        <p:nvPicPr>
          <p:cNvPr id="34" name="Graphic 33">
            <a:extLst>
              <a:ext uri="{FF2B5EF4-FFF2-40B4-BE49-F238E27FC236}">
                <a16:creationId xmlns:a16="http://schemas.microsoft.com/office/drawing/2014/main" id="{29049DE3-17FB-74DE-D68E-47B8CB3C3C2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61381" y="3716835"/>
            <a:ext cx="642617" cy="887544"/>
          </a:xfrm>
          <a:prstGeom prst="rect">
            <a:avLst/>
          </a:prstGeom>
        </p:spPr>
      </p:pic>
      <p:pic>
        <p:nvPicPr>
          <p:cNvPr id="35" name="Graphic 34">
            <a:extLst>
              <a:ext uri="{FF2B5EF4-FFF2-40B4-BE49-F238E27FC236}">
                <a16:creationId xmlns:a16="http://schemas.microsoft.com/office/drawing/2014/main" id="{4125A945-16D4-315A-C985-031416BF72E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775646" y="3716835"/>
            <a:ext cx="642617" cy="887544"/>
          </a:xfrm>
          <a:prstGeom prst="rect">
            <a:avLst/>
          </a:prstGeom>
        </p:spPr>
      </p:pic>
      <p:sp>
        <p:nvSpPr>
          <p:cNvPr id="36" name="Rectangle: Rounded Corners 239">
            <a:extLst>
              <a:ext uri="{FF2B5EF4-FFF2-40B4-BE49-F238E27FC236}">
                <a16:creationId xmlns:a16="http://schemas.microsoft.com/office/drawing/2014/main" id="{6952FEEE-9D25-08DD-7D6E-9A4A4646A94C}"/>
              </a:ext>
            </a:extLst>
          </p:cNvPr>
          <p:cNvSpPr/>
          <p:nvPr/>
        </p:nvSpPr>
        <p:spPr>
          <a:xfrm>
            <a:off x="413109" y="6203681"/>
            <a:ext cx="11314539" cy="384435"/>
          </a:xfrm>
          <a:prstGeom prst="roundRect">
            <a:avLst>
              <a:gd name="adj" fmla="val 18454"/>
            </a:avLst>
          </a:prstGeom>
          <a:solidFill>
            <a:srgbClr val="F9C2C2"/>
          </a:solidFill>
          <a:ln w="25400" cap="flat" cmpd="sng" algn="ctr">
            <a:noFill/>
            <a:prstDash val="solid"/>
          </a:ln>
          <a:effectLst/>
        </p:spPr>
        <p:txBody>
          <a:bodyPr anchor="ctr"/>
          <a:lstStyle/>
          <a:p>
            <a:pPr algn="ctr"/>
            <a:r>
              <a:rPr lang="en-US" sz="1500" dirty="0">
                <a:solidFill>
                  <a:srgbClr val="3A3A3A"/>
                </a:solidFill>
              </a:rPr>
              <a:t>At least one member of the state’s executive staff </a:t>
            </a:r>
            <a:r>
              <a:rPr lang="en-US" sz="1500" b="1" dirty="0">
                <a:solidFill>
                  <a:srgbClr val="3A3A3A"/>
                </a:solidFill>
              </a:rPr>
              <a:t>must attend </a:t>
            </a:r>
            <a:r>
              <a:rPr lang="en-US" sz="1500" dirty="0">
                <a:solidFill>
                  <a:srgbClr val="3A3A3A"/>
                </a:solidFill>
              </a:rPr>
              <a:t>all BAC and MAC meetings. </a:t>
            </a:r>
          </a:p>
        </p:txBody>
      </p:sp>
    </p:spTree>
    <p:extLst>
      <p:ext uri="{BB962C8B-B14F-4D97-AF65-F5344CB8AC3E}">
        <p14:creationId xmlns:p14="http://schemas.microsoft.com/office/powerpoint/2010/main" val="22245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96882E-9DE3-9754-648A-96CE64535449}"/>
              </a:ext>
            </a:extLst>
          </p:cNvPr>
          <p:cNvSpPr/>
          <p:nvPr/>
        </p:nvSpPr>
        <p:spPr>
          <a:xfrm>
            <a:off x="0" y="-374"/>
            <a:ext cx="12192000" cy="3000919"/>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tIns="457200" bIns="0" rtlCol="0" anchor="t"/>
          <a:lstStyle/>
          <a:p>
            <a:r>
              <a:rPr lang="en-US" sz="5400" dirty="0">
                <a:solidFill>
                  <a:schemeClr val="bg1"/>
                </a:solidFill>
                <a:latin typeface="Aptos" panose="020B0004020202020204" pitchFamily="34" charset="0"/>
              </a:rPr>
              <a:t>BAC and MAC Resources</a:t>
            </a:r>
          </a:p>
        </p:txBody>
      </p:sp>
      <p:sp>
        <p:nvSpPr>
          <p:cNvPr id="3" name="TextBox 2">
            <a:extLst>
              <a:ext uri="{FF2B5EF4-FFF2-40B4-BE49-F238E27FC236}">
                <a16:creationId xmlns:a16="http://schemas.microsoft.com/office/drawing/2014/main" id="{69333B6B-BF70-7FDB-E7A3-B57F33A04AC6}"/>
              </a:ext>
            </a:extLst>
          </p:cNvPr>
          <p:cNvSpPr txBox="1"/>
          <p:nvPr/>
        </p:nvSpPr>
        <p:spPr>
          <a:xfrm>
            <a:off x="634573" y="1563349"/>
            <a:ext cx="10904287" cy="1098747"/>
          </a:xfrm>
          <a:prstGeom prst="rect">
            <a:avLst/>
          </a:prstGeom>
          <a:noFill/>
        </p:spPr>
        <p:txBody>
          <a:bodyPr wrap="square" lIns="0" tIns="0" rIns="0" bIns="0" rtlCol="0">
            <a:noAutofit/>
          </a:bodyPr>
          <a:lstStyle/>
          <a:p>
            <a:pPr>
              <a:spcAft>
                <a:spcPts val="1200"/>
              </a:spcAft>
            </a:pPr>
            <a:r>
              <a:rPr lang="en-US" dirty="0">
                <a:solidFill>
                  <a:schemeClr val="bg1"/>
                </a:solidFill>
                <a:latin typeface="Georgia" panose="02040502050405020303" pitchFamily="18" charset="0"/>
              </a:rPr>
              <a:t>The Centers for Medicare &amp; Medicaid Services plan to issue a toolkit for states later this year that outlines model practices, recruitment strategies, and approaches for effectively facilitating enrollee participation.</a:t>
            </a:r>
          </a:p>
          <a:p>
            <a:pPr algn="l"/>
            <a:r>
              <a:rPr lang="en-US" dirty="0">
                <a:solidFill>
                  <a:schemeClr val="bg1"/>
                </a:solidFill>
                <a:latin typeface="Georgia" panose="02040502050405020303" pitchFamily="18" charset="0"/>
              </a:rPr>
              <a:t>Additional resources to inform the development and implementation of the BAC and MAC are listed below.</a:t>
            </a:r>
          </a:p>
        </p:txBody>
      </p:sp>
      <p:cxnSp>
        <p:nvCxnSpPr>
          <p:cNvPr id="4" name="Straight Connector 3">
            <a:extLst>
              <a:ext uri="{FF2B5EF4-FFF2-40B4-BE49-F238E27FC236}">
                <a16:creationId xmlns:a16="http://schemas.microsoft.com/office/drawing/2014/main" id="{12629C2D-40F8-03ED-AF4F-5682C77284D6}"/>
              </a:ext>
            </a:extLst>
          </p:cNvPr>
          <p:cNvCxnSpPr>
            <a:cxnSpLocks/>
          </p:cNvCxnSpPr>
          <p:nvPr/>
        </p:nvCxnSpPr>
        <p:spPr>
          <a:xfrm>
            <a:off x="653144" y="1330859"/>
            <a:ext cx="10885715"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sp>
        <p:nvSpPr>
          <p:cNvPr id="5" name="Rounded Rectangle 4">
            <a:extLst>
              <a:ext uri="{FF2B5EF4-FFF2-40B4-BE49-F238E27FC236}">
                <a16:creationId xmlns:a16="http://schemas.microsoft.com/office/drawing/2014/main" id="{E6C8F76C-3BE0-7E7F-9F77-DABA63036D93}"/>
              </a:ext>
            </a:extLst>
          </p:cNvPr>
          <p:cNvSpPr/>
          <p:nvPr/>
        </p:nvSpPr>
        <p:spPr>
          <a:xfrm>
            <a:off x="439388" y="3429000"/>
            <a:ext cx="5428241" cy="3000917"/>
          </a:xfrm>
          <a:prstGeom prst="roundRect">
            <a:avLst>
              <a:gd name="adj" fmla="val 6125"/>
            </a:avLst>
          </a:prstGeom>
          <a:solidFill>
            <a:schemeClr val="bg1">
              <a:lumMod val="95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6" name="Rounded Rectangle 5">
            <a:extLst>
              <a:ext uri="{FF2B5EF4-FFF2-40B4-BE49-F238E27FC236}">
                <a16:creationId xmlns:a16="http://schemas.microsoft.com/office/drawing/2014/main" id="{5DE7A4A4-C4F1-C850-C55C-E53055AB617B}"/>
              </a:ext>
            </a:extLst>
          </p:cNvPr>
          <p:cNvSpPr/>
          <p:nvPr/>
        </p:nvSpPr>
        <p:spPr>
          <a:xfrm>
            <a:off x="6315696" y="3429000"/>
            <a:ext cx="5436921" cy="3000917"/>
          </a:xfrm>
          <a:prstGeom prst="roundRect">
            <a:avLst>
              <a:gd name="adj" fmla="val 5349"/>
            </a:avLst>
          </a:prstGeom>
          <a:solidFill>
            <a:schemeClr val="bg1">
              <a:lumMod val="95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7" name="TextBox 6">
            <a:extLst>
              <a:ext uri="{FF2B5EF4-FFF2-40B4-BE49-F238E27FC236}">
                <a16:creationId xmlns:a16="http://schemas.microsoft.com/office/drawing/2014/main" id="{B3F9F71B-451F-3C16-8FF4-F66B13C8F1C1}"/>
              </a:ext>
            </a:extLst>
          </p:cNvPr>
          <p:cNvSpPr txBox="1"/>
          <p:nvPr/>
        </p:nvSpPr>
        <p:spPr>
          <a:xfrm>
            <a:off x="794902" y="3683212"/>
            <a:ext cx="4864255" cy="1772793"/>
          </a:xfrm>
          <a:prstGeom prst="rect">
            <a:avLst/>
          </a:prstGeom>
          <a:noFill/>
        </p:spPr>
        <p:txBody>
          <a:bodyPr wrap="square" lIns="0">
            <a:spAutoFit/>
          </a:bodyPr>
          <a:lstStyle/>
          <a:p>
            <a:pPr>
              <a:lnSpc>
                <a:spcPct val="110000"/>
              </a:lnSpc>
              <a:spcAft>
                <a:spcPts val="1200"/>
              </a:spcAft>
            </a:pPr>
            <a:r>
              <a:rPr lang="en-US" sz="2400" b="1" u="sng" dirty="0">
                <a:solidFill>
                  <a:srgbClr val="0070C0"/>
                </a:solidFill>
                <a:latin typeface="Aptos" panose="020B0004020202020204" pitchFamily="34" charset="0"/>
                <a:hlinkClick r:id="rId3" tooltip="https://www.shvs.org/resource/state-examples-of-medicaid-community-engagement-strategies-two-case-studies/">
                  <a:extLst>
                    <a:ext uri="{A12FA001-AC4F-418D-AE19-62706E023703}">
                      <ahyp:hlinkClr xmlns:ahyp="http://schemas.microsoft.com/office/drawing/2018/hyperlinkcolor" val="tx"/>
                    </a:ext>
                  </a:extLst>
                </a:hlinkClick>
              </a:rPr>
              <a:t>State Examples of Medicaid Community Engagement Strategies: Two Case Studies</a:t>
            </a:r>
            <a:endParaRPr lang="en-US" sz="2400" dirty="0">
              <a:solidFill>
                <a:srgbClr val="0070C0"/>
              </a:solidFill>
              <a:latin typeface="Aptos" panose="020B0004020202020204" pitchFamily="34" charset="0"/>
            </a:endParaRPr>
          </a:p>
          <a:p>
            <a:r>
              <a:rPr lang="en-US" sz="2000" dirty="0">
                <a:solidFill>
                  <a:schemeClr val="bg2">
                    <a:lumMod val="25000"/>
                  </a:schemeClr>
                </a:solidFill>
                <a:latin typeface="Aptos" panose="020B0004020202020204" pitchFamily="34" charset="0"/>
              </a:rPr>
              <a:t>January 30, 2023</a:t>
            </a:r>
          </a:p>
        </p:txBody>
      </p:sp>
      <p:sp>
        <p:nvSpPr>
          <p:cNvPr id="8" name="TextBox 7">
            <a:extLst>
              <a:ext uri="{FF2B5EF4-FFF2-40B4-BE49-F238E27FC236}">
                <a16:creationId xmlns:a16="http://schemas.microsoft.com/office/drawing/2014/main" id="{218D709E-86A2-7C65-CC8E-0C8A44AD3257}"/>
              </a:ext>
            </a:extLst>
          </p:cNvPr>
          <p:cNvSpPr txBox="1"/>
          <p:nvPr/>
        </p:nvSpPr>
        <p:spPr>
          <a:xfrm>
            <a:off x="6644901" y="3683213"/>
            <a:ext cx="4281407" cy="1772793"/>
          </a:xfrm>
          <a:prstGeom prst="rect">
            <a:avLst/>
          </a:prstGeom>
          <a:noFill/>
        </p:spPr>
        <p:txBody>
          <a:bodyPr wrap="square" lIns="0" tIns="0" rIns="0" bIns="0">
            <a:noAutofit/>
          </a:bodyPr>
          <a:lstStyle/>
          <a:p>
            <a:pPr>
              <a:lnSpc>
                <a:spcPct val="110000"/>
              </a:lnSpc>
              <a:spcAft>
                <a:spcPts val="1200"/>
              </a:spcAft>
            </a:pPr>
            <a:r>
              <a:rPr lang="en-US" sz="2400" b="1" u="sng" dirty="0">
                <a:solidFill>
                  <a:srgbClr val="0070C0"/>
                </a:solidFill>
                <a:latin typeface="Aptos" panose="020B0004020202020204" pitchFamily="34" charset="0"/>
                <a:hlinkClick r:id="rId4" tooltip="https://www.shvs.org/resource/transformational-community-engagement-to-advance-health-equity/">
                  <a:extLst>
                    <a:ext uri="{A12FA001-AC4F-418D-AE19-62706E023703}">
                      <ahyp:hlinkClr xmlns:ahyp="http://schemas.microsoft.com/office/drawing/2018/hyperlinkcolor" val="tx"/>
                    </a:ext>
                  </a:extLst>
                </a:hlinkClick>
              </a:rPr>
              <a:t>Transformational Community Engagement to Advance Health Equity</a:t>
            </a:r>
            <a:endParaRPr lang="en-US" sz="2400" dirty="0">
              <a:solidFill>
                <a:srgbClr val="0070C0"/>
              </a:solidFill>
              <a:latin typeface="Aptos" panose="020B0004020202020204" pitchFamily="34" charset="0"/>
            </a:endParaRPr>
          </a:p>
          <a:p>
            <a:pPr>
              <a:lnSpc>
                <a:spcPct val="110000"/>
              </a:lnSpc>
              <a:spcAft>
                <a:spcPts val="1200"/>
              </a:spcAft>
            </a:pPr>
            <a:r>
              <a:rPr lang="en-US" sz="2000" dirty="0">
                <a:solidFill>
                  <a:schemeClr val="bg2">
                    <a:lumMod val="25000"/>
                  </a:schemeClr>
                </a:solidFill>
                <a:latin typeface="Aptos" panose="020B0004020202020204" pitchFamily="34" charset="0"/>
              </a:rPr>
              <a:t>January 30, 2023</a:t>
            </a:r>
          </a:p>
        </p:txBody>
      </p:sp>
      <p:pic>
        <p:nvPicPr>
          <p:cNvPr id="9" name="Graphic 8">
            <a:extLst>
              <a:ext uri="{FF2B5EF4-FFF2-40B4-BE49-F238E27FC236}">
                <a16:creationId xmlns:a16="http://schemas.microsoft.com/office/drawing/2014/main" id="{F08E5398-975E-CD13-C428-8A83B214BD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2091" y="5181601"/>
            <a:ext cx="688023" cy="900131"/>
          </a:xfrm>
          <a:prstGeom prst="rect">
            <a:avLst/>
          </a:prstGeom>
        </p:spPr>
      </p:pic>
      <p:pic>
        <p:nvPicPr>
          <p:cNvPr id="11" name="Graphic 10">
            <a:extLst>
              <a:ext uri="{FF2B5EF4-FFF2-40B4-BE49-F238E27FC236}">
                <a16:creationId xmlns:a16="http://schemas.microsoft.com/office/drawing/2014/main" id="{9B2C7F88-5A7D-F978-AE2F-50BCC35D9F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31266" y="5181601"/>
            <a:ext cx="688023" cy="900131"/>
          </a:xfrm>
          <a:prstGeom prst="rect">
            <a:avLst/>
          </a:prstGeom>
        </p:spPr>
      </p:pic>
    </p:spTree>
    <p:extLst>
      <p:ext uri="{BB962C8B-B14F-4D97-AF65-F5344CB8AC3E}">
        <p14:creationId xmlns:p14="http://schemas.microsoft.com/office/powerpoint/2010/main" val="2983411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967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289</TotalTime>
  <Words>933</Words>
  <Application>Microsoft Office PowerPoint</Application>
  <PresentationFormat>Widescreen</PresentationFormat>
  <Paragraphs>86</Paragraphs>
  <Slides>8</Slides>
  <Notes>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8</vt:i4>
      </vt:variant>
    </vt:vector>
  </HeadingPairs>
  <TitlesOfParts>
    <vt:vector size="24" baseType="lpstr">
      <vt:lpstr>ＭＳ Ｐゴシック</vt:lpstr>
      <vt:lpstr>Aparajita</vt:lpstr>
      <vt:lpstr>Aptos</vt:lpstr>
      <vt:lpstr>Aptos Display</vt:lpstr>
      <vt:lpstr>Arial</vt:lpstr>
      <vt:lpstr>Arial Unicode MS</vt:lpstr>
      <vt:lpstr>Calibri</vt:lpstr>
      <vt:lpstr>Georgia</vt:lpstr>
      <vt:lpstr>Helvetica</vt:lpstr>
      <vt:lpstr>Helvetica Neue</vt:lpstr>
      <vt:lpstr>Helvetica Neue Medium</vt:lpstr>
      <vt:lpstr>Office Theme</vt:lpstr>
      <vt:lpstr>Custom Design</vt:lpstr>
      <vt:lpstr>1_Office Theme</vt:lpstr>
      <vt:lpstr>1_Custom Design</vt:lpstr>
      <vt:lpstr>2_Custom Design</vt:lpstr>
      <vt:lpstr>PowerPoint Presentation</vt:lpstr>
      <vt:lpstr>How to Use These Slides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Morales (GMMB)</dc:creator>
  <cp:lastModifiedBy>Rebecca Lopez</cp:lastModifiedBy>
  <cp:revision>565</cp:revision>
  <dcterms:created xsi:type="dcterms:W3CDTF">2024-08-21T18:02:10Z</dcterms:created>
  <dcterms:modified xsi:type="dcterms:W3CDTF">2024-10-07T16:27:31Z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44c618-538c-404a-b2f6-f58b5e4f4fae_Enabled">
    <vt:lpwstr>true</vt:lpwstr>
  </property>
  <property fmtid="{D5CDD505-2E9C-101B-9397-08002B2CF9AE}" pid="3" name="MSIP_Label_a844c618-538c-404a-b2f6-f58b5e4f4fae_SetDate">
    <vt:lpwstr>2024-08-23T14:56:54Z</vt:lpwstr>
  </property>
  <property fmtid="{D5CDD505-2E9C-101B-9397-08002B2CF9AE}" pid="4" name="MSIP_Label_a844c618-538c-404a-b2f6-f58b5e4f4fae_Method">
    <vt:lpwstr>Privileged</vt:lpwstr>
  </property>
  <property fmtid="{D5CDD505-2E9C-101B-9397-08002B2CF9AE}" pid="5" name="MSIP_Label_a844c618-538c-404a-b2f6-f58b5e4f4fae_Name">
    <vt:lpwstr>Public</vt:lpwstr>
  </property>
  <property fmtid="{D5CDD505-2E9C-101B-9397-08002B2CF9AE}" pid="6" name="MSIP_Label_a844c618-538c-404a-b2f6-f58b5e4f4fae_SiteId">
    <vt:lpwstr>41eb501a-f671-4ce0-a5bf-b64168c3705f</vt:lpwstr>
  </property>
  <property fmtid="{D5CDD505-2E9C-101B-9397-08002B2CF9AE}" pid="7" name="MSIP_Label_a844c618-538c-404a-b2f6-f58b5e4f4fae_ActionId">
    <vt:lpwstr>768d1811-8038-442c-aade-26089b7c6a02</vt:lpwstr>
  </property>
  <property fmtid="{D5CDD505-2E9C-101B-9397-08002B2CF9AE}" pid="8" name="MSIP_Label_a844c618-538c-404a-b2f6-f58b5e4f4fae_ContentBits">
    <vt:lpwstr>0</vt:lpwstr>
  </property>
</Properties>
</file>