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3" r:id="rId6"/>
    <p:sldMasterId id="2147483685" r:id="rId7"/>
    <p:sldMasterId id="2147483699" r:id="rId8"/>
    <p:sldMasterId id="2147483713" r:id="rId9"/>
  </p:sldMasterIdLst>
  <p:notesMasterIdLst>
    <p:notesMasterId r:id="rId46"/>
  </p:notesMasterIdLst>
  <p:sldIdLst>
    <p:sldId id="256" r:id="rId10"/>
    <p:sldId id="283" r:id="rId11"/>
    <p:sldId id="281" r:id="rId12"/>
    <p:sldId id="284" r:id="rId13"/>
    <p:sldId id="289" r:id="rId14"/>
    <p:sldId id="285" r:id="rId15"/>
    <p:sldId id="286" r:id="rId16"/>
    <p:sldId id="296" r:id="rId17"/>
    <p:sldId id="293" r:id="rId18"/>
    <p:sldId id="294" r:id="rId19"/>
    <p:sldId id="298" r:id="rId20"/>
    <p:sldId id="311" r:id="rId21"/>
    <p:sldId id="312" r:id="rId22"/>
    <p:sldId id="313" r:id="rId23"/>
    <p:sldId id="314" r:id="rId24"/>
    <p:sldId id="315" r:id="rId25"/>
    <p:sldId id="316" r:id="rId26"/>
    <p:sldId id="317" r:id="rId27"/>
    <p:sldId id="318" r:id="rId28"/>
    <p:sldId id="320" r:id="rId29"/>
    <p:sldId id="319" r:id="rId30"/>
    <p:sldId id="321"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22" r:id="rId44"/>
    <p:sldId id="287"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Beth Dyer" initials="MBD" lastIdx="17" clrIdx="0">
    <p:extLst>
      <p:ext uri="{19B8F6BF-5375-455C-9EA6-DF929625EA0E}">
        <p15:presenceInfo xmlns:p15="http://schemas.microsoft.com/office/powerpoint/2012/main" userId="S-1-5-21-3231670986-855703336-3075638822-16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4F"/>
    <a:srgbClr val="E967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34" autoAdjust="0"/>
    <p:restoredTop sz="90406" autoAdjust="0"/>
  </p:normalViewPr>
  <p:slideViewPr>
    <p:cSldViewPr snapToGrid="0" snapToObjects="1">
      <p:cViewPr varScale="1">
        <p:scale>
          <a:sx n="62" d="100"/>
          <a:sy n="62" d="100"/>
        </p:scale>
        <p:origin x="1398" y="6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2" d="100"/>
          <a:sy n="62" d="100"/>
        </p:scale>
        <p:origin x="-365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9985066521857"/>
          <c:y val="5.2899726819861805E-2"/>
          <c:w val="0.55060910489637072"/>
          <c:h val="0.81357410680807751"/>
        </c:manualLayout>
      </c:layout>
      <c:barChart>
        <c:barDir val="col"/>
        <c:grouping val="percentStacked"/>
        <c:varyColors val="0"/>
        <c:ser>
          <c:idx val="0"/>
          <c:order val="0"/>
          <c:tx>
            <c:strRef>
              <c:f>Sheet1!$B$1</c:f>
              <c:strCache>
                <c:ptCount val="1"/>
                <c:pt idx="0">
                  <c:v>Older Adults</c:v>
                </c:pt>
              </c:strCache>
            </c:strRef>
          </c:tx>
          <c:invertIfNegative val="0"/>
          <c:dLbls>
            <c:spPr>
              <a:noFill/>
              <a:ln>
                <a:noFill/>
              </a:ln>
              <a:effectLst/>
            </c:spPr>
            <c:txPr>
              <a:bodyPr/>
              <a:lstStyle/>
              <a:p>
                <a:pPr>
                  <a:defRPr sz="1600">
                    <a:latin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numCache>
            </c:numRef>
          </c:cat>
          <c:val>
            <c:numRef>
              <c:f>Sheet1!$B$2:$B$3</c:f>
              <c:numCache>
                <c:formatCode>0%</c:formatCode>
                <c:ptCount val="2"/>
                <c:pt idx="0">
                  <c:v>0.06</c:v>
                </c:pt>
                <c:pt idx="1">
                  <c:v>0.19</c:v>
                </c:pt>
              </c:numCache>
            </c:numRef>
          </c:val>
          <c:extLst>
            <c:ext xmlns:c16="http://schemas.microsoft.com/office/drawing/2014/chart" uri="{C3380CC4-5D6E-409C-BE32-E72D297353CC}">
              <c16:uniqueId val="{00000000-A746-4258-B1CD-8C13CACD7313}"/>
            </c:ext>
          </c:extLst>
        </c:ser>
        <c:ser>
          <c:idx val="1"/>
          <c:order val="1"/>
          <c:tx>
            <c:strRef>
              <c:f>Sheet1!$C$1</c:f>
              <c:strCache>
                <c:ptCount val="1"/>
                <c:pt idx="0">
                  <c:v>Individuals with Disabilities</c:v>
                </c:pt>
              </c:strCache>
            </c:strRef>
          </c:tx>
          <c:invertIfNegative val="0"/>
          <c:dLbls>
            <c:spPr>
              <a:noFill/>
              <a:ln>
                <a:noFill/>
              </a:ln>
              <a:effectLst/>
            </c:spPr>
            <c:txPr>
              <a:bodyPr/>
              <a:lstStyle/>
              <a:p>
                <a:pPr>
                  <a:defRPr sz="1600">
                    <a:latin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numCache>
            </c:numRef>
          </c:cat>
          <c:val>
            <c:numRef>
              <c:f>Sheet1!$C$2:$C$3</c:f>
              <c:numCache>
                <c:formatCode>0%</c:formatCode>
                <c:ptCount val="2"/>
                <c:pt idx="0">
                  <c:v>0.17</c:v>
                </c:pt>
                <c:pt idx="1">
                  <c:v>0.49</c:v>
                </c:pt>
              </c:numCache>
            </c:numRef>
          </c:val>
          <c:extLst>
            <c:ext xmlns:c16="http://schemas.microsoft.com/office/drawing/2014/chart" uri="{C3380CC4-5D6E-409C-BE32-E72D297353CC}">
              <c16:uniqueId val="{00000001-A746-4258-B1CD-8C13CACD7313}"/>
            </c:ext>
          </c:extLst>
        </c:ser>
        <c:ser>
          <c:idx val="2"/>
          <c:order val="2"/>
          <c:tx>
            <c:strRef>
              <c:f>Sheet1!$D$1</c:f>
              <c:strCache>
                <c:ptCount val="1"/>
                <c:pt idx="0">
                  <c:v>Children in Low Income Families</c:v>
                </c:pt>
              </c:strCache>
            </c:strRef>
          </c:tx>
          <c:invertIfNegative val="0"/>
          <c:dLbls>
            <c:spPr>
              <a:noFill/>
              <a:ln>
                <a:noFill/>
              </a:ln>
              <a:effectLst/>
            </c:spPr>
            <c:txPr>
              <a:bodyPr/>
              <a:lstStyle/>
              <a:p>
                <a:pPr>
                  <a:defRPr sz="1600">
                    <a:latin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numCache>
            </c:numRef>
          </c:cat>
          <c:val>
            <c:numRef>
              <c:f>Sheet1!$D$2:$D$3</c:f>
              <c:numCache>
                <c:formatCode>0%</c:formatCode>
                <c:ptCount val="2"/>
                <c:pt idx="0">
                  <c:v>0.49</c:v>
                </c:pt>
                <c:pt idx="1">
                  <c:v>0.2</c:v>
                </c:pt>
              </c:numCache>
            </c:numRef>
          </c:val>
          <c:extLst>
            <c:ext xmlns:c16="http://schemas.microsoft.com/office/drawing/2014/chart" uri="{C3380CC4-5D6E-409C-BE32-E72D297353CC}">
              <c16:uniqueId val="{00000002-A746-4258-B1CD-8C13CACD7313}"/>
            </c:ext>
          </c:extLst>
        </c:ser>
        <c:ser>
          <c:idx val="3"/>
          <c:order val="3"/>
          <c:tx>
            <c:strRef>
              <c:f>Sheet1!$E$1</c:f>
              <c:strCache>
                <c:ptCount val="1"/>
                <c:pt idx="0">
                  <c:v>Parents, Caregivers &amp; Pregnant Women</c:v>
                </c:pt>
              </c:strCache>
            </c:strRef>
          </c:tx>
          <c:invertIfNegative val="0"/>
          <c:dLbls>
            <c:dLbl>
              <c:idx val="1"/>
              <c:tx>
                <c:rich>
                  <a:bodyPr/>
                  <a:lstStyle/>
                  <a:p>
                    <a:r>
                      <a:rPr lang="en-US" dirty="0">
                        <a:latin typeface="Calibri" panose="020F0502020204030204" pitchFamily="34" charset="0"/>
                      </a:rPr>
                      <a:t>12%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46-4258-B1CD-8C13CACD7313}"/>
                </c:ext>
              </c:extLst>
            </c:dLbl>
            <c:spPr>
              <a:noFill/>
              <a:ln>
                <a:noFill/>
              </a:ln>
              <a:effectLst/>
            </c:spPr>
            <c:txPr>
              <a:bodyPr/>
              <a:lstStyle/>
              <a:p>
                <a:pPr>
                  <a:defRPr sz="1600">
                    <a:solidFill>
                      <a:schemeClr val="bg1"/>
                    </a:solidFill>
                    <a:latin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numCache>
            </c:numRef>
          </c:cat>
          <c:val>
            <c:numRef>
              <c:f>Sheet1!$E$2:$E$3</c:f>
              <c:numCache>
                <c:formatCode>0%</c:formatCode>
                <c:ptCount val="2"/>
                <c:pt idx="0">
                  <c:v>0.28000000000000003</c:v>
                </c:pt>
                <c:pt idx="1">
                  <c:v>0.11</c:v>
                </c:pt>
              </c:numCache>
            </c:numRef>
          </c:val>
          <c:extLst>
            <c:ext xmlns:c16="http://schemas.microsoft.com/office/drawing/2014/chart" uri="{C3380CC4-5D6E-409C-BE32-E72D297353CC}">
              <c16:uniqueId val="{00000004-A746-4258-B1CD-8C13CACD7313}"/>
            </c:ext>
          </c:extLst>
        </c:ser>
        <c:dLbls>
          <c:showLegendKey val="0"/>
          <c:showVal val="1"/>
          <c:showCatName val="0"/>
          <c:showSerName val="0"/>
          <c:showPercent val="0"/>
          <c:showBubbleSize val="0"/>
        </c:dLbls>
        <c:gapWidth val="150"/>
        <c:overlap val="100"/>
        <c:axId val="402255232"/>
        <c:axId val="402257408"/>
      </c:barChart>
      <c:catAx>
        <c:axId val="402255232"/>
        <c:scaling>
          <c:orientation val="minMax"/>
        </c:scaling>
        <c:delete val="0"/>
        <c:axPos val="b"/>
        <c:numFmt formatCode="General" sourceLinked="1"/>
        <c:majorTickMark val="none"/>
        <c:minorTickMark val="none"/>
        <c:tickLblPos val="nextTo"/>
        <c:spPr>
          <a:noFill/>
          <a:ln>
            <a:solidFill>
              <a:schemeClr val="bg2"/>
            </a:solidFill>
          </a:ln>
        </c:spPr>
        <c:crossAx val="402257408"/>
        <c:crosses val="autoZero"/>
        <c:auto val="1"/>
        <c:lblAlgn val="ctr"/>
        <c:lblOffset val="100"/>
        <c:noMultiLvlLbl val="0"/>
      </c:catAx>
      <c:valAx>
        <c:axId val="402257408"/>
        <c:scaling>
          <c:orientation val="minMax"/>
        </c:scaling>
        <c:delete val="0"/>
        <c:axPos val="l"/>
        <c:numFmt formatCode="0%" sourceLinked="1"/>
        <c:majorTickMark val="out"/>
        <c:minorTickMark val="none"/>
        <c:tickLblPos val="nextTo"/>
        <c:spPr>
          <a:ln w="6350">
            <a:solidFill>
              <a:schemeClr val="bg2"/>
            </a:solidFill>
          </a:ln>
        </c:spPr>
        <c:txPr>
          <a:bodyPr/>
          <a:lstStyle/>
          <a:p>
            <a:pPr>
              <a:defRPr sz="1200">
                <a:solidFill>
                  <a:schemeClr val="tx1">
                    <a:lumMod val="50000"/>
                    <a:lumOff val="50000"/>
                  </a:schemeClr>
                </a:solidFill>
                <a:latin typeface="Calibri" panose="020F0502020204030204" pitchFamily="34" charset="0"/>
              </a:defRPr>
            </a:pPr>
            <a:endParaRPr lang="en-US"/>
          </a:p>
        </c:txPr>
        <c:crossAx val="402255232"/>
        <c:crosses val="autoZero"/>
        <c:crossBetween val="between"/>
        <c:majorUnit val="0.2"/>
      </c:valAx>
    </c:plotArea>
    <c:legend>
      <c:legendPos val="r"/>
      <c:layout>
        <c:manualLayout>
          <c:xMode val="edge"/>
          <c:yMode val="edge"/>
          <c:x val="0.69619626210516794"/>
          <c:y val="4.0869695975503065E-2"/>
          <c:w val="0.30380376527008196"/>
          <c:h val="0.89668525809273836"/>
        </c:manualLayout>
      </c:layout>
      <c:overlay val="0"/>
      <c:txPr>
        <a:bodyPr/>
        <a:lstStyle/>
        <a:p>
          <a:pPr>
            <a:spcAft>
              <a:spcPts val="1800"/>
            </a:spcAft>
            <a:defRPr sz="1200">
              <a:latin typeface="Calibri" panose="020F050202020403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DF0BA5-C6EB-A54D-A183-551D38F7E389}" type="datetimeFigureOut">
              <a:rPr lang="en-US" smtClean="0"/>
              <a:t>5/15/2017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49A69F-5607-6D40-BB49-1B1F3116732B}" type="slidenum">
              <a:rPr lang="en-US" smtClean="0"/>
              <a:t>‹#›</a:t>
            </a:fld>
            <a:endParaRPr lang="en-US"/>
          </a:p>
        </p:txBody>
      </p:sp>
    </p:spTree>
    <p:extLst>
      <p:ext uri="{BB962C8B-B14F-4D97-AF65-F5344CB8AC3E}">
        <p14:creationId xmlns:p14="http://schemas.microsoft.com/office/powerpoint/2010/main" val="27147128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91A7EB5-2E67-46FC-8F2D-B0C74FCD7FFB}" type="slidenum">
              <a:rPr lang="en-US" altLang="en-US" sz="1200"/>
              <a:pPr/>
              <a:t>4</a:t>
            </a:fld>
            <a:endParaRPr lang="en-US" altLang="en-US" sz="1200" dirty="0"/>
          </a:p>
        </p:txBody>
      </p:sp>
      <p:sp>
        <p:nvSpPr>
          <p:cNvPr id="7170" name="Rectangle 2"/>
          <p:cNvSpPr>
            <a:spLocks noGrp="1" noRot="1" noChangeAspect="1" noChangeArrowheads="1" noTextEdit="1"/>
          </p:cNvSpPr>
          <p:nvPr>
            <p:ph type="sldImg"/>
          </p:nvPr>
        </p:nvSpPr>
        <p:spPr>
          <a:ln/>
          <a:extLst>
            <a:ext uri="{FAA26D3D-D897-4be2-8F04-BA451C77F1D7}"/>
          </a:extLst>
        </p:spPr>
      </p:sp>
      <p:sp>
        <p:nvSpPr>
          <p:cNvPr id="34820" name="Rectangle 3"/>
          <p:cNvSpPr>
            <a:spLocks noGrp="1" noChangeArrowheads="1"/>
          </p:cNvSpPr>
          <p:nvPr>
            <p:ph type="body" idx="1"/>
          </p:nvPr>
        </p:nvSpPr>
        <p:spPr>
          <a:noFill/>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553507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a:t>
            </a:r>
            <a:r>
              <a:rPr lang="en-US" baseline="0" dirty="0"/>
              <a:t> that there are real and significant measurement challenges associated with these models and we know this will evolve with experience.  </a:t>
            </a:r>
            <a:endParaRPr lang="en-US" dirty="0"/>
          </a:p>
        </p:txBody>
      </p:sp>
    </p:spTree>
    <p:extLst>
      <p:ext uri="{BB962C8B-B14F-4D97-AF65-F5344CB8AC3E}">
        <p14:creationId xmlns:p14="http://schemas.microsoft.com/office/powerpoint/2010/main" val="1530387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Measurement work is ongoing</a:t>
            </a:r>
          </a:p>
          <a:p>
            <a:endParaRPr lang="en-US" dirty="0"/>
          </a:p>
        </p:txBody>
      </p:sp>
    </p:spTree>
    <p:extLst>
      <p:ext uri="{BB962C8B-B14F-4D97-AF65-F5344CB8AC3E}">
        <p14:creationId xmlns:p14="http://schemas.microsoft.com/office/powerpoint/2010/main" val="1400523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Medicare/Medicaid ACOs: D-SNP sub-capitates provider for all Medicare, Medicaid and MLTSS services with risk and gain sharing, may include downstream gain sharing with LTC providers (Fairview Partners, GSM)</a:t>
            </a:r>
          </a:p>
          <a:p>
            <a:pPr marL="228600" indent="-228600">
              <a:buFont typeface="+mj-lt"/>
              <a:buAutoNum type="arabicPeriod"/>
            </a:pPr>
            <a:r>
              <a:rPr lang="en-US" dirty="0"/>
              <a:t>Integrated Primary Care and Health Care Home (HCH): D-SNP pays combined PMPM for Medicare primary care, D-SNP care coordination, Medicaid cost sharing, Medicaid Health Care Home services and Medicaid MLTSS care coordination with risk/gain sharing, may include P4P against virtual cap for key services such as hospitalizations (</a:t>
            </a:r>
            <a:r>
              <a:rPr lang="en-US" dirty="0" err="1"/>
              <a:t>Essentia</a:t>
            </a:r>
            <a:r>
              <a:rPr lang="en-US" dirty="0"/>
              <a:t>, Bluestone, Mayo)</a:t>
            </a:r>
          </a:p>
          <a:p>
            <a:pPr marL="228600" indent="-228600">
              <a:buFont typeface="+mj-lt"/>
              <a:buAutoNum type="arabicPeriod"/>
            </a:pPr>
            <a:r>
              <a:rPr lang="en-US" dirty="0"/>
              <a:t>Accountable Rural Communities for Health: D-SNP shares savings on total cost of care, provides care coordination/HCH capacity grants, PMPM care coordination payments and P4P (applied to rural hospital and related primary care systems, SNFs and Red Lake Band of </a:t>
            </a:r>
            <a:r>
              <a:rPr lang="en-US" dirty="0" err="1"/>
              <a:t>Ojibwe</a:t>
            </a:r>
            <a:r>
              <a:rPr lang="en-US" dirty="0"/>
              <a:t>)</a:t>
            </a:r>
          </a:p>
          <a:p>
            <a:pPr marL="228600" indent="-228600">
              <a:buFont typeface="+mj-lt"/>
              <a:buAutoNum type="arabicPeriod"/>
            </a:pPr>
            <a:r>
              <a:rPr lang="en-US" dirty="0"/>
              <a:t>Community Behavioral Health Providers: PMPM for integrated Medicare and Medicaid Care Coordination including Mental Health Targeted Case Management with P4P for specified outcomes (MHR, Guild, Touchstone)</a:t>
            </a:r>
          </a:p>
          <a:p>
            <a:pPr marL="228600" indent="-228600">
              <a:buFont typeface="+mj-lt"/>
              <a:buAutoNum type="arabicPeriod"/>
            </a:pPr>
            <a:r>
              <a:rPr lang="en-US" dirty="0"/>
              <a:t>Long Term Care Organizations: P4P tied to key outcome measures (Care Choice, Health Partners Long Term Care Partnership)</a:t>
            </a:r>
          </a:p>
          <a:p>
            <a:pPr marL="228600" indent="-228600">
              <a:buFont typeface="+mj-lt"/>
              <a:buAutoNum type="arabicPeriod"/>
            </a:pPr>
            <a:r>
              <a:rPr lang="en-US" dirty="0"/>
              <a:t>Other Agencies: Paid training and measurement of improvement in understanding of advanced directives for members and interpreters, P4P for service centers serving ethnic groups for education and referral on Medication Therapy Management and advanced care planning. </a:t>
            </a:r>
          </a:p>
          <a:p>
            <a:endParaRPr lang="en-US" dirty="0"/>
          </a:p>
        </p:txBody>
      </p:sp>
    </p:spTree>
    <p:extLst>
      <p:ext uri="{BB962C8B-B14F-4D97-AF65-F5344CB8AC3E}">
        <p14:creationId xmlns:p14="http://schemas.microsoft.com/office/powerpoint/2010/main" val="2040592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on second bullet:  Acknowledge</a:t>
            </a:r>
            <a:r>
              <a:rPr lang="en-US" baseline="0" dirty="0"/>
              <a:t> the tension between Medicare Star Ratings (plan push) and implementing quality measures that are more representative of the special needs population served</a:t>
            </a:r>
            <a:endParaRPr lang="en-US" dirty="0"/>
          </a:p>
        </p:txBody>
      </p:sp>
    </p:spTree>
    <p:extLst>
      <p:ext uri="{BB962C8B-B14F-4D97-AF65-F5344CB8AC3E}">
        <p14:creationId xmlns:p14="http://schemas.microsoft.com/office/powerpoint/2010/main" val="56271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5A2C44-B00D-43F3-9D61-52CD2FC81EC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1769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SIM</a:t>
            </a:r>
            <a:r>
              <a:rPr lang="en-US" baseline="0" dirty="0"/>
              <a:t> Design State</a:t>
            </a:r>
          </a:p>
          <a:p>
            <a:pPr marL="228600" indent="-228600">
              <a:buAutoNum type="arabicPeriod"/>
            </a:pPr>
            <a:r>
              <a:rPr lang="en-US" baseline="0" dirty="0"/>
              <a:t>No Medicaid Expansion</a:t>
            </a:r>
          </a:p>
          <a:p>
            <a:pPr marL="228600" indent="-228600">
              <a:buAutoNum type="arabicPeriod"/>
            </a:pPr>
            <a:r>
              <a:rPr lang="en-US" baseline="0" dirty="0"/>
              <a:t>No DSRIP</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8D19B19-CCEB-4DCC-9B48-7A998C0EFF4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31324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5A2C44-B00D-43F3-9D61-52CD2FC81EC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77458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FDC71D-BF2E-4B76-BDC6-2A6247BD630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98776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FDC71D-BF2E-4B76-BDC6-2A6247BD6301}"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4262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8D19B19-CCEB-4DCC-9B48-7A998C0EFF4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94455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91A7EB5-2E67-46FC-8F2D-B0C74FCD7FFB}" type="slidenum">
              <a:rPr lang="en-US" altLang="en-US" sz="1200"/>
              <a:pPr/>
              <a:t>5</a:t>
            </a:fld>
            <a:endParaRPr lang="en-US" altLang="en-US" sz="1200" dirty="0"/>
          </a:p>
        </p:txBody>
      </p:sp>
      <p:sp>
        <p:nvSpPr>
          <p:cNvPr id="7170" name="Rectangle 2"/>
          <p:cNvSpPr>
            <a:spLocks noGrp="1" noRot="1" noChangeAspect="1" noChangeArrowheads="1" noTextEdit="1"/>
          </p:cNvSpPr>
          <p:nvPr>
            <p:ph type="sldImg"/>
          </p:nvPr>
        </p:nvSpPr>
        <p:spPr>
          <a:ln/>
          <a:extLst>
            <a:ext uri="{FAA26D3D-D897-4be2-8F04-BA451C77F1D7}"/>
          </a:extLst>
        </p:spPr>
      </p:sp>
      <p:sp>
        <p:nvSpPr>
          <p:cNvPr id="34820" name="Rectangle 3"/>
          <p:cNvSpPr>
            <a:spLocks noGrp="1" noChangeArrowheads="1"/>
          </p:cNvSpPr>
          <p:nvPr>
            <p:ph type="body" idx="1"/>
          </p:nvPr>
        </p:nvSpPr>
        <p:spPr>
          <a:noFill/>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434212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5A2C44-B00D-43F3-9D61-52CD2FC81EC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61633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5A2C44-B00D-43F3-9D61-52CD2FC81EC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94829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91A7EB5-2E67-46FC-8F2D-B0C74FCD7FFB}" type="slidenum">
              <a:rPr lang="en-US" altLang="en-US" sz="1200"/>
              <a:pPr/>
              <a:t>35</a:t>
            </a:fld>
            <a:endParaRPr lang="en-US" altLang="en-US" sz="1200" dirty="0"/>
          </a:p>
        </p:txBody>
      </p:sp>
      <p:sp>
        <p:nvSpPr>
          <p:cNvPr id="7170" name="Rectangle 2"/>
          <p:cNvSpPr>
            <a:spLocks noGrp="1" noRot="1" noChangeAspect="1" noChangeArrowheads="1" noTextEdit="1"/>
          </p:cNvSpPr>
          <p:nvPr>
            <p:ph type="sldImg"/>
          </p:nvPr>
        </p:nvSpPr>
        <p:spPr>
          <a:ln/>
          <a:extLst>
            <a:ext uri="{FAA26D3D-D897-4be2-8F04-BA451C77F1D7}"/>
          </a:extLst>
        </p:spPr>
      </p:sp>
      <p:sp>
        <p:nvSpPr>
          <p:cNvPr id="34820" name="Rectangle 3"/>
          <p:cNvSpPr>
            <a:spLocks noGrp="1" noChangeArrowheads="1"/>
          </p:cNvSpPr>
          <p:nvPr>
            <p:ph type="body" idx="1"/>
          </p:nvPr>
        </p:nvSpPr>
        <p:spPr>
          <a:noFill/>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99360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5843" name="Notes Placeholder 2"/>
          <p:cNvSpPr>
            <a:spLocks noGrp="1"/>
          </p:cNvSpPr>
          <p:nvPr>
            <p:ph type="body" idx="1"/>
            <p:custDataLst>
              <p:tags r:id="rId1"/>
            </p:custDataLst>
          </p:nvPr>
        </p:nvSpPr>
        <p:spPr>
          <a:noFill/>
        </p:spPr>
        <p:txBody>
          <a:bodyPr/>
          <a:lstStyle/>
          <a:p>
            <a:r>
              <a:rPr lang="en-US" altLang="en-US" dirty="0">
                <a:ea typeface="ＭＳ Ｐゴシック" pitchFamily="34" charset="-128"/>
              </a:rPr>
              <a:t>Will the webinar be recorded?</a:t>
            </a:r>
          </a:p>
        </p:txBody>
      </p:sp>
      <p:sp>
        <p:nvSpPr>
          <p:cNvPr id="35844"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DC93D6E-3E0B-477F-BED2-3654631D5D3D}" type="slidenum">
              <a:rPr lang="en-US" altLang="en-US" sz="1200"/>
              <a:pPr/>
              <a:t>6</a:t>
            </a:fld>
            <a:endParaRPr lang="en-US" altLang="en-US" sz="1200" dirty="0"/>
          </a:p>
        </p:txBody>
      </p:sp>
    </p:spTree>
    <p:extLst>
      <p:ext uri="{BB962C8B-B14F-4D97-AF65-F5344CB8AC3E}">
        <p14:creationId xmlns:p14="http://schemas.microsoft.com/office/powerpoint/2010/main" val="3651085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FB93C598-39AA-416C-8F46-0103B4ACFBA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554829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9A69F-5607-6D40-BB49-1B1F3116732B}" type="slidenum">
              <a:rPr lang="en-US" smtClean="0"/>
              <a:t>8</a:t>
            </a:fld>
            <a:endParaRPr lang="en-US"/>
          </a:p>
        </p:txBody>
      </p:sp>
    </p:spTree>
    <p:extLst>
      <p:ext uri="{BB962C8B-B14F-4D97-AF65-F5344CB8AC3E}">
        <p14:creationId xmlns:p14="http://schemas.microsoft.com/office/powerpoint/2010/main" val="4137489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749A69F-5607-6D40-BB49-1B1F3116732B}" type="slidenum">
              <a:rPr lang="en-US" smtClean="0"/>
              <a:t>9</a:t>
            </a:fld>
            <a:endParaRPr lang="en-US"/>
          </a:p>
        </p:txBody>
      </p:sp>
    </p:spTree>
    <p:extLst>
      <p:ext uri="{BB962C8B-B14F-4D97-AF65-F5344CB8AC3E}">
        <p14:creationId xmlns:p14="http://schemas.microsoft.com/office/powerpoint/2010/main" val="64890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749A69F-5607-6D40-BB49-1B1F3116732B}" type="slidenum">
              <a:rPr lang="en-US" smtClean="0"/>
              <a:t>10</a:t>
            </a:fld>
            <a:endParaRPr lang="en-US"/>
          </a:p>
        </p:txBody>
      </p:sp>
    </p:spTree>
    <p:extLst>
      <p:ext uri="{BB962C8B-B14F-4D97-AF65-F5344CB8AC3E}">
        <p14:creationId xmlns:p14="http://schemas.microsoft.com/office/powerpoint/2010/main" val="200190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9A69F-5607-6D40-BB49-1B1F3116732B}" type="slidenum">
              <a:rPr lang="en-US" smtClean="0"/>
              <a:t>11</a:t>
            </a:fld>
            <a:endParaRPr lang="en-US"/>
          </a:p>
        </p:txBody>
      </p:sp>
    </p:spTree>
    <p:extLst>
      <p:ext uri="{BB962C8B-B14F-4D97-AF65-F5344CB8AC3E}">
        <p14:creationId xmlns:p14="http://schemas.microsoft.com/office/powerpoint/2010/main" val="211498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MSHO achieves integration of Medicare by MIPPA contract and requires coordination of benefits across programs.  MSHO combines Medicare (including part D) and Medicaid services in one program.</a:t>
            </a:r>
          </a:p>
          <a:p>
            <a:pPr marL="171450" indent="-171450">
              <a:buFont typeface="Arial" panose="020B0604020202020204" pitchFamily="34" charset="0"/>
              <a:buChar char="•"/>
            </a:pPr>
            <a:r>
              <a:rPr lang="en-US" dirty="0"/>
              <a:t>Has been operating since 1997 under various authorities</a:t>
            </a:r>
          </a:p>
          <a:p>
            <a:pPr marL="171450" indent="-171450">
              <a:buFont typeface="Arial" panose="020B0604020202020204" pitchFamily="34" charset="0"/>
              <a:buChar char="•"/>
            </a:pPr>
            <a:r>
              <a:rPr lang="en-US" dirty="0"/>
              <a:t>Currently operating under the “Demonstration to Align Administrative Systems for Improvement in Beneficiary Experience” signed September 2013 – Not a Financial Alignment Demo</a:t>
            </a:r>
          </a:p>
          <a:p>
            <a:endParaRPr lang="en-US" dirty="0"/>
          </a:p>
        </p:txBody>
      </p:sp>
    </p:spTree>
    <p:extLst>
      <p:ext uri="{BB962C8B-B14F-4D97-AF65-F5344CB8AC3E}">
        <p14:creationId xmlns:p14="http://schemas.microsoft.com/office/powerpoint/2010/main" val="2730738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2FD92D-FC77-DC45-B093-430CAF4BCD48}" type="datetimeFigureOut">
              <a:rPr lang="en-US" smtClean="0"/>
              <a:t>5/15/2017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8F61B7B-C0D0-AF4B-B8D3-FC967CD47F6A}" type="slidenum">
              <a:rPr lang="en-US" smtClean="0"/>
              <a:t>‹#›</a:t>
            </a:fld>
            <a:endParaRPr lang="en-US"/>
          </a:p>
        </p:txBody>
      </p:sp>
    </p:spTree>
    <p:extLst>
      <p:ext uri="{BB962C8B-B14F-4D97-AF65-F5344CB8AC3E}">
        <p14:creationId xmlns:p14="http://schemas.microsoft.com/office/powerpoint/2010/main" val="971112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2FD92D-FC77-DC45-B093-430CAF4BCD48}" type="datetimeFigureOut">
              <a:rPr lang="en-US" smtClean="0"/>
              <a:t>5/15/2017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8F61B7B-C0D0-AF4B-B8D3-FC967CD47F6A}" type="slidenum">
              <a:rPr lang="en-US" smtClean="0"/>
              <a:t>‹#›</a:t>
            </a:fld>
            <a:endParaRPr lang="en-US"/>
          </a:p>
        </p:txBody>
      </p:sp>
    </p:spTree>
    <p:extLst>
      <p:ext uri="{BB962C8B-B14F-4D97-AF65-F5344CB8AC3E}">
        <p14:creationId xmlns:p14="http://schemas.microsoft.com/office/powerpoint/2010/main" val="435223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2FD92D-FC77-DC45-B093-430CAF4BCD48}" type="datetimeFigureOut">
              <a:rPr lang="en-US" smtClean="0"/>
              <a:t>5/15/2017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8F61B7B-C0D0-AF4B-B8D3-FC967CD47F6A}" type="slidenum">
              <a:rPr lang="en-US" smtClean="0"/>
              <a:t>‹#›</a:t>
            </a:fld>
            <a:endParaRPr lang="en-US"/>
          </a:p>
        </p:txBody>
      </p:sp>
    </p:spTree>
    <p:extLst>
      <p:ext uri="{BB962C8B-B14F-4D97-AF65-F5344CB8AC3E}">
        <p14:creationId xmlns:p14="http://schemas.microsoft.com/office/powerpoint/2010/main" val="141039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p>
            <a:r>
              <a:rPr lang="en-US"/>
              <a:t>Page | </a:t>
            </a:r>
            <a:fld id="{F8F61B7B-C0D0-AF4B-B8D3-FC967CD47F6A}" type="slidenum">
              <a:rPr lang="en-US" smtClean="0"/>
              <a:pPr/>
              <a:t>‹#›</a:t>
            </a:fld>
            <a:endParaRPr lang="en-US" dirty="0"/>
          </a:p>
        </p:txBody>
      </p:sp>
    </p:spTree>
    <p:extLst>
      <p:ext uri="{BB962C8B-B14F-4D97-AF65-F5344CB8AC3E}">
        <p14:creationId xmlns:p14="http://schemas.microsoft.com/office/powerpoint/2010/main" val="659375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62E2BC-4460-3F4D-88F5-9900B451A8BE}" type="datetimeFigureOut">
              <a:rPr lang="en-US" smtClean="0"/>
              <a:t>5/15/2017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5FB97A1-9E25-5140-8E20-D0104F209260}" type="slidenum">
              <a:rPr lang="en-US" smtClean="0"/>
              <a:t>‹#›</a:t>
            </a:fld>
            <a:endParaRPr lang="en-US"/>
          </a:p>
        </p:txBody>
      </p:sp>
    </p:spTree>
    <p:extLst>
      <p:ext uri="{BB962C8B-B14F-4D97-AF65-F5344CB8AC3E}">
        <p14:creationId xmlns:p14="http://schemas.microsoft.com/office/powerpoint/2010/main" val="746337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62E2BC-4460-3F4D-88F5-9900B451A8BE}" type="datetimeFigureOut">
              <a:rPr lang="en-US" smtClean="0"/>
              <a:t>5/15/2017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5FB97A1-9E25-5140-8E20-D0104F209260}" type="slidenum">
              <a:rPr lang="en-US" smtClean="0"/>
              <a:t>‹#›</a:t>
            </a:fld>
            <a:endParaRPr lang="en-US"/>
          </a:p>
        </p:txBody>
      </p:sp>
    </p:spTree>
    <p:extLst>
      <p:ext uri="{BB962C8B-B14F-4D97-AF65-F5344CB8AC3E}">
        <p14:creationId xmlns:p14="http://schemas.microsoft.com/office/powerpoint/2010/main" val="1712247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62E2BC-4460-3F4D-88F5-9900B451A8BE}" type="datetimeFigureOut">
              <a:rPr lang="en-US" smtClean="0"/>
              <a:t>5/15/2017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5FB97A1-9E25-5140-8E20-D0104F209260}" type="slidenum">
              <a:rPr lang="en-US" smtClean="0"/>
              <a:t>‹#›</a:t>
            </a:fld>
            <a:endParaRPr lang="en-US"/>
          </a:p>
        </p:txBody>
      </p:sp>
    </p:spTree>
    <p:extLst>
      <p:ext uri="{BB962C8B-B14F-4D97-AF65-F5344CB8AC3E}">
        <p14:creationId xmlns:p14="http://schemas.microsoft.com/office/powerpoint/2010/main" val="982241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D62E2BC-4460-3F4D-88F5-9900B451A8BE}" type="datetimeFigureOut">
              <a:rPr lang="en-US" smtClean="0"/>
              <a:t>5/15/2017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5FB97A1-9E25-5140-8E20-D0104F209260}" type="slidenum">
              <a:rPr lang="en-US" smtClean="0"/>
              <a:t>‹#›</a:t>
            </a:fld>
            <a:endParaRPr lang="en-US"/>
          </a:p>
        </p:txBody>
      </p:sp>
    </p:spTree>
    <p:extLst>
      <p:ext uri="{BB962C8B-B14F-4D97-AF65-F5344CB8AC3E}">
        <p14:creationId xmlns:p14="http://schemas.microsoft.com/office/powerpoint/2010/main" val="697445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D62E2BC-4460-3F4D-88F5-9900B451A8BE}" type="datetimeFigureOut">
              <a:rPr lang="en-US" smtClean="0"/>
              <a:t>5/15/2017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55FB97A1-9E25-5140-8E20-D0104F209260}" type="slidenum">
              <a:rPr lang="en-US" smtClean="0"/>
              <a:t>‹#›</a:t>
            </a:fld>
            <a:endParaRPr lang="en-US"/>
          </a:p>
        </p:txBody>
      </p:sp>
    </p:spTree>
    <p:extLst>
      <p:ext uri="{BB962C8B-B14F-4D97-AF65-F5344CB8AC3E}">
        <p14:creationId xmlns:p14="http://schemas.microsoft.com/office/powerpoint/2010/main" val="1901950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D62E2BC-4460-3F4D-88F5-9900B451A8BE}" type="datetimeFigureOut">
              <a:rPr lang="en-US" smtClean="0"/>
              <a:t>5/15/2017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5FB97A1-9E25-5140-8E20-D0104F209260}" type="slidenum">
              <a:rPr lang="en-US" smtClean="0"/>
              <a:t>‹#›</a:t>
            </a:fld>
            <a:endParaRPr lang="en-US"/>
          </a:p>
        </p:txBody>
      </p:sp>
    </p:spTree>
    <p:extLst>
      <p:ext uri="{BB962C8B-B14F-4D97-AF65-F5344CB8AC3E}">
        <p14:creationId xmlns:p14="http://schemas.microsoft.com/office/powerpoint/2010/main" val="2043473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D62E2BC-4460-3F4D-88F5-9900B451A8BE}" type="datetimeFigureOut">
              <a:rPr lang="en-US" smtClean="0"/>
              <a:t>5/15/2017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55FB97A1-9E25-5140-8E20-D0104F209260}" type="slidenum">
              <a:rPr lang="en-US" smtClean="0"/>
              <a:t>‹#›</a:t>
            </a:fld>
            <a:endParaRPr lang="en-US"/>
          </a:p>
        </p:txBody>
      </p:sp>
    </p:spTree>
    <p:extLst>
      <p:ext uri="{BB962C8B-B14F-4D97-AF65-F5344CB8AC3E}">
        <p14:creationId xmlns:p14="http://schemas.microsoft.com/office/powerpoint/2010/main" val="2517753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2FD92D-FC77-DC45-B093-430CAF4BCD48}" type="datetimeFigureOut">
              <a:rPr lang="en-US" smtClean="0"/>
              <a:t>5/15/2017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8F61B7B-C0D0-AF4B-B8D3-FC967CD47F6A}" type="slidenum">
              <a:rPr lang="en-US" smtClean="0"/>
              <a:t>‹#›</a:t>
            </a:fld>
            <a:endParaRPr lang="en-US"/>
          </a:p>
        </p:txBody>
      </p:sp>
    </p:spTree>
    <p:extLst>
      <p:ext uri="{BB962C8B-B14F-4D97-AF65-F5344CB8AC3E}">
        <p14:creationId xmlns:p14="http://schemas.microsoft.com/office/powerpoint/2010/main" val="856102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D62E2BC-4460-3F4D-88F5-9900B451A8BE}" type="datetimeFigureOut">
              <a:rPr lang="en-US" smtClean="0"/>
              <a:t>5/15/2017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5FB97A1-9E25-5140-8E20-D0104F209260}" type="slidenum">
              <a:rPr lang="en-US" smtClean="0"/>
              <a:t>‹#›</a:t>
            </a:fld>
            <a:endParaRPr lang="en-US"/>
          </a:p>
        </p:txBody>
      </p:sp>
    </p:spTree>
    <p:extLst>
      <p:ext uri="{BB962C8B-B14F-4D97-AF65-F5344CB8AC3E}">
        <p14:creationId xmlns:p14="http://schemas.microsoft.com/office/powerpoint/2010/main" val="4016886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D62E2BC-4460-3F4D-88F5-9900B451A8BE}" type="datetimeFigureOut">
              <a:rPr lang="en-US" smtClean="0"/>
              <a:t>5/15/2017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5FB97A1-9E25-5140-8E20-D0104F209260}" type="slidenum">
              <a:rPr lang="en-US" smtClean="0"/>
              <a:t>‹#›</a:t>
            </a:fld>
            <a:endParaRPr lang="en-US"/>
          </a:p>
        </p:txBody>
      </p:sp>
    </p:spTree>
    <p:extLst>
      <p:ext uri="{BB962C8B-B14F-4D97-AF65-F5344CB8AC3E}">
        <p14:creationId xmlns:p14="http://schemas.microsoft.com/office/powerpoint/2010/main" val="1721449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62E2BC-4460-3F4D-88F5-9900B451A8BE}" type="datetimeFigureOut">
              <a:rPr lang="en-US" smtClean="0"/>
              <a:t>5/15/2017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5FB97A1-9E25-5140-8E20-D0104F209260}" type="slidenum">
              <a:rPr lang="en-US" smtClean="0"/>
              <a:t>‹#›</a:t>
            </a:fld>
            <a:endParaRPr lang="en-US"/>
          </a:p>
        </p:txBody>
      </p:sp>
    </p:spTree>
    <p:extLst>
      <p:ext uri="{BB962C8B-B14F-4D97-AF65-F5344CB8AC3E}">
        <p14:creationId xmlns:p14="http://schemas.microsoft.com/office/powerpoint/2010/main" val="905235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62E2BC-4460-3F4D-88F5-9900B451A8BE}" type="datetimeFigureOut">
              <a:rPr lang="en-US" smtClean="0"/>
              <a:t>5/15/2017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5FB97A1-9E25-5140-8E20-D0104F209260}" type="slidenum">
              <a:rPr lang="en-US" smtClean="0"/>
              <a:t>‹#›</a:t>
            </a:fld>
            <a:endParaRPr lang="en-US"/>
          </a:p>
        </p:txBody>
      </p:sp>
    </p:spTree>
    <p:extLst>
      <p:ext uri="{BB962C8B-B14F-4D97-AF65-F5344CB8AC3E}">
        <p14:creationId xmlns:p14="http://schemas.microsoft.com/office/powerpoint/2010/main" val="3106182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AC74E3-19F4-0141-86E7-09A63899B376}" type="datetimeFigureOut">
              <a:rPr lang="en-US" smtClean="0"/>
              <a:t>5/15/2017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9AD78-8C7A-B549-90F5-327CDFD3286E}" type="slidenum">
              <a:rPr lang="en-US" smtClean="0"/>
              <a:t>‹#›</a:t>
            </a:fld>
            <a:endParaRPr lang="en-US"/>
          </a:p>
        </p:txBody>
      </p:sp>
    </p:spTree>
    <p:extLst>
      <p:ext uri="{BB962C8B-B14F-4D97-AF65-F5344CB8AC3E}">
        <p14:creationId xmlns:p14="http://schemas.microsoft.com/office/powerpoint/2010/main" val="1051846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C74E3-19F4-0141-86E7-09A63899B376}" type="datetimeFigureOut">
              <a:rPr lang="en-US" smtClean="0"/>
              <a:t>5/15/2017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9AD78-8C7A-B549-90F5-327CDFD3286E}" type="slidenum">
              <a:rPr lang="en-US" smtClean="0"/>
              <a:t>‹#›</a:t>
            </a:fld>
            <a:endParaRPr lang="en-US"/>
          </a:p>
        </p:txBody>
      </p:sp>
    </p:spTree>
    <p:extLst>
      <p:ext uri="{BB962C8B-B14F-4D97-AF65-F5344CB8AC3E}">
        <p14:creationId xmlns:p14="http://schemas.microsoft.com/office/powerpoint/2010/main" val="297012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AC74E3-19F4-0141-86E7-09A63899B376}" type="datetimeFigureOut">
              <a:rPr lang="en-US" smtClean="0"/>
              <a:t>5/15/2017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9AD78-8C7A-B549-90F5-327CDFD3286E}" type="slidenum">
              <a:rPr lang="en-US" smtClean="0"/>
              <a:t>‹#›</a:t>
            </a:fld>
            <a:endParaRPr lang="en-US"/>
          </a:p>
        </p:txBody>
      </p:sp>
    </p:spTree>
    <p:extLst>
      <p:ext uri="{BB962C8B-B14F-4D97-AF65-F5344CB8AC3E}">
        <p14:creationId xmlns:p14="http://schemas.microsoft.com/office/powerpoint/2010/main" val="1133310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AC74E3-19F4-0141-86E7-09A63899B376}" type="datetimeFigureOut">
              <a:rPr lang="en-US" smtClean="0"/>
              <a:t>5/15/2017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9AD78-8C7A-B549-90F5-327CDFD3286E}" type="slidenum">
              <a:rPr lang="en-US" smtClean="0"/>
              <a:t>‹#›</a:t>
            </a:fld>
            <a:endParaRPr lang="en-US"/>
          </a:p>
        </p:txBody>
      </p:sp>
    </p:spTree>
    <p:extLst>
      <p:ext uri="{BB962C8B-B14F-4D97-AF65-F5344CB8AC3E}">
        <p14:creationId xmlns:p14="http://schemas.microsoft.com/office/powerpoint/2010/main" val="1513696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AC74E3-19F4-0141-86E7-09A63899B376}" type="datetimeFigureOut">
              <a:rPr lang="en-US" smtClean="0"/>
              <a:t>5/15/2017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89AD78-8C7A-B549-90F5-327CDFD3286E}" type="slidenum">
              <a:rPr lang="en-US" smtClean="0"/>
              <a:t>‹#›</a:t>
            </a:fld>
            <a:endParaRPr lang="en-US"/>
          </a:p>
        </p:txBody>
      </p:sp>
    </p:spTree>
    <p:extLst>
      <p:ext uri="{BB962C8B-B14F-4D97-AF65-F5344CB8AC3E}">
        <p14:creationId xmlns:p14="http://schemas.microsoft.com/office/powerpoint/2010/main" val="1604717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AC74E3-19F4-0141-86E7-09A63899B376}" type="datetimeFigureOut">
              <a:rPr lang="en-US" smtClean="0"/>
              <a:t>5/15/2017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89AD78-8C7A-B549-90F5-327CDFD3286E}" type="slidenum">
              <a:rPr lang="en-US" smtClean="0"/>
              <a:t>‹#›</a:t>
            </a:fld>
            <a:endParaRPr lang="en-US"/>
          </a:p>
        </p:txBody>
      </p:sp>
    </p:spTree>
    <p:extLst>
      <p:ext uri="{BB962C8B-B14F-4D97-AF65-F5344CB8AC3E}">
        <p14:creationId xmlns:p14="http://schemas.microsoft.com/office/powerpoint/2010/main" val="239731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2FD92D-FC77-DC45-B093-430CAF4BCD48}" type="datetimeFigureOut">
              <a:rPr lang="en-US" smtClean="0"/>
              <a:t>5/15/2017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8F61B7B-C0D0-AF4B-B8D3-FC967CD47F6A}" type="slidenum">
              <a:rPr lang="en-US" smtClean="0"/>
              <a:t>‹#›</a:t>
            </a:fld>
            <a:endParaRPr lang="en-US"/>
          </a:p>
        </p:txBody>
      </p:sp>
    </p:spTree>
    <p:extLst>
      <p:ext uri="{BB962C8B-B14F-4D97-AF65-F5344CB8AC3E}">
        <p14:creationId xmlns:p14="http://schemas.microsoft.com/office/powerpoint/2010/main" val="2771098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C74E3-19F4-0141-86E7-09A63899B376}" type="datetimeFigureOut">
              <a:rPr lang="en-US" smtClean="0"/>
              <a:t>5/15/2017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89AD78-8C7A-B549-90F5-327CDFD3286E}" type="slidenum">
              <a:rPr lang="en-US" smtClean="0"/>
              <a:t>‹#›</a:t>
            </a:fld>
            <a:endParaRPr lang="en-US"/>
          </a:p>
        </p:txBody>
      </p:sp>
    </p:spTree>
    <p:extLst>
      <p:ext uri="{BB962C8B-B14F-4D97-AF65-F5344CB8AC3E}">
        <p14:creationId xmlns:p14="http://schemas.microsoft.com/office/powerpoint/2010/main" val="492318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AC74E3-19F4-0141-86E7-09A63899B376}" type="datetimeFigureOut">
              <a:rPr lang="en-US" smtClean="0"/>
              <a:t>5/15/2017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9AD78-8C7A-B549-90F5-327CDFD3286E}" type="slidenum">
              <a:rPr lang="en-US" smtClean="0"/>
              <a:t>‹#›</a:t>
            </a:fld>
            <a:endParaRPr lang="en-US"/>
          </a:p>
        </p:txBody>
      </p:sp>
    </p:spTree>
    <p:extLst>
      <p:ext uri="{BB962C8B-B14F-4D97-AF65-F5344CB8AC3E}">
        <p14:creationId xmlns:p14="http://schemas.microsoft.com/office/powerpoint/2010/main" val="136268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AC74E3-19F4-0141-86E7-09A63899B376}" type="datetimeFigureOut">
              <a:rPr lang="en-US" smtClean="0"/>
              <a:t>5/15/2017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9AD78-8C7A-B549-90F5-327CDFD3286E}" type="slidenum">
              <a:rPr lang="en-US" smtClean="0"/>
              <a:t>‹#›</a:t>
            </a:fld>
            <a:endParaRPr lang="en-US"/>
          </a:p>
        </p:txBody>
      </p:sp>
    </p:spTree>
    <p:extLst>
      <p:ext uri="{BB962C8B-B14F-4D97-AF65-F5344CB8AC3E}">
        <p14:creationId xmlns:p14="http://schemas.microsoft.com/office/powerpoint/2010/main" val="1048758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C74E3-19F4-0141-86E7-09A63899B376}" type="datetimeFigureOut">
              <a:rPr lang="en-US" smtClean="0"/>
              <a:t>5/15/2017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9AD78-8C7A-B549-90F5-327CDFD3286E}" type="slidenum">
              <a:rPr lang="en-US" smtClean="0"/>
              <a:t>‹#›</a:t>
            </a:fld>
            <a:endParaRPr lang="en-US"/>
          </a:p>
        </p:txBody>
      </p:sp>
    </p:spTree>
    <p:extLst>
      <p:ext uri="{BB962C8B-B14F-4D97-AF65-F5344CB8AC3E}">
        <p14:creationId xmlns:p14="http://schemas.microsoft.com/office/powerpoint/2010/main" val="2092272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C74E3-19F4-0141-86E7-09A63899B376}" type="datetimeFigureOut">
              <a:rPr lang="en-US" smtClean="0"/>
              <a:t>5/15/2017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9AD78-8C7A-B549-90F5-327CDFD3286E}" type="slidenum">
              <a:rPr lang="en-US" smtClean="0"/>
              <a:t>‹#›</a:t>
            </a:fld>
            <a:endParaRPr lang="en-US"/>
          </a:p>
        </p:txBody>
      </p:sp>
    </p:spTree>
    <p:extLst>
      <p:ext uri="{BB962C8B-B14F-4D97-AF65-F5344CB8AC3E}">
        <p14:creationId xmlns:p14="http://schemas.microsoft.com/office/powerpoint/2010/main" val="1925982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cap="all" baseline="0"/>
            </a:lvl1pPr>
          </a:lstStyle>
          <a:p>
            <a:pPr lvl="0"/>
            <a:r>
              <a:rPr lang="en-US"/>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p:txBody>
      </p:sp>
    </p:spTree>
    <p:extLst>
      <p:ext uri="{BB962C8B-B14F-4D97-AF65-F5344CB8AC3E}">
        <p14:creationId xmlns:p14="http://schemas.microsoft.com/office/powerpoint/2010/main" val="390004247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with Pictur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2130425"/>
            <a:ext cx="5029200" cy="1470025"/>
          </a:xfrm>
        </p:spPr>
        <p:txBody>
          <a:bodyPr/>
          <a:lstStyle>
            <a:lvl1pPr algn="r">
              <a:defRPr cap="all" baseline="0"/>
            </a:lvl1pPr>
          </a:lstStyle>
          <a:p>
            <a:pPr lvl="0"/>
            <a:r>
              <a:rPr lang="en-US"/>
              <a:t>Click to edit Master title style</a:t>
            </a:r>
            <a:endParaRPr lang="en-US" dirty="0"/>
          </a:p>
        </p:txBody>
      </p:sp>
      <p:sp>
        <p:nvSpPr>
          <p:cNvPr id="3" name="Subtitle 2"/>
          <p:cNvSpPr>
            <a:spLocks noGrp="1"/>
          </p:cNvSpPr>
          <p:nvPr>
            <p:ph type="subTitle" idx="1" hasCustomPrompt="1"/>
          </p:nvPr>
        </p:nvSpPr>
        <p:spPr>
          <a:xfrm>
            <a:off x="3797018" y="3886200"/>
            <a:ext cx="5042182" cy="1752600"/>
          </a:xfrm>
        </p:spPr>
        <p:txBody>
          <a:bodyPr/>
          <a:lstStyle>
            <a:lvl1pPr marL="0" indent="0" algn="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p:txBody>
      </p:sp>
      <p:sp>
        <p:nvSpPr>
          <p:cNvPr id="5" name="Picture Placeholder 4"/>
          <p:cNvSpPr>
            <a:spLocks noGrp="1"/>
          </p:cNvSpPr>
          <p:nvPr>
            <p:ph type="pic" sz="quarter" idx="13"/>
          </p:nvPr>
        </p:nvSpPr>
        <p:spPr>
          <a:xfrm>
            <a:off x="228600" y="2133600"/>
            <a:ext cx="3429000" cy="3505200"/>
          </a:xfrm>
        </p:spPr>
        <p:txBody>
          <a:bodyPr/>
          <a:lstStyle>
            <a:lvl1pPr>
              <a:defRPr/>
            </a:lvl1pPr>
          </a:lstStyle>
          <a:p>
            <a:r>
              <a:rPr lang="en-US" dirty="0"/>
              <a:t>Click icon to add picture</a:t>
            </a:r>
          </a:p>
        </p:txBody>
      </p:sp>
    </p:spTree>
    <p:extLst>
      <p:ext uri="{BB962C8B-B14F-4D97-AF65-F5344CB8AC3E}">
        <p14:creationId xmlns:p14="http://schemas.microsoft.com/office/powerpoint/2010/main" val="384635338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p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1982" y="2362200"/>
            <a:ext cx="6400800" cy="1470025"/>
          </a:xfrm>
        </p:spPr>
        <p:txBody>
          <a:bodyPr>
            <a:normAutofit/>
          </a:bodyPr>
          <a:lstStyle>
            <a:lvl1pPr algn="r">
              <a:defRPr sz="3800" cap="all" baseline="0"/>
            </a:lvl1pPr>
          </a:lstStyle>
          <a:p>
            <a:r>
              <a:rPr lang="en-US" dirty="0"/>
              <a:t>	TITLE of Presentation</a:t>
            </a:r>
          </a:p>
        </p:txBody>
      </p:sp>
      <p:sp>
        <p:nvSpPr>
          <p:cNvPr id="3" name="Subtitle 2"/>
          <p:cNvSpPr>
            <a:spLocks noGrp="1"/>
          </p:cNvSpPr>
          <p:nvPr>
            <p:ph type="subTitle" idx="1"/>
          </p:nvPr>
        </p:nvSpPr>
        <p:spPr>
          <a:xfrm>
            <a:off x="2514600" y="3886200"/>
            <a:ext cx="6400800" cy="1752600"/>
          </a:xfrm>
        </p:spPr>
        <p:txBody>
          <a:bodyPr/>
          <a:lstStyle>
            <a:lvl1pPr marL="0" indent="0" algn="r">
              <a:buNone/>
              <a:defRPr/>
            </a:lvl1pPr>
          </a:lstStyle>
          <a:p>
            <a:pPr algn="r"/>
            <a:r>
              <a:rPr lang="en-US"/>
              <a:t>Click to edit Master subtitle style</a:t>
            </a:r>
            <a:endParaRPr lang="en-US" dirty="0"/>
          </a:p>
        </p:txBody>
      </p:sp>
      <p:sp>
        <p:nvSpPr>
          <p:cNvPr id="4" name="Rectangle 3"/>
          <p:cNvSpPr/>
          <p:nvPr userDrawn="1"/>
        </p:nvSpPr>
        <p:spPr>
          <a:xfrm>
            <a:off x="-1" y="6380854"/>
            <a:ext cx="9143999" cy="4771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userDrawn="1"/>
        </p:nvSpPr>
        <p:spPr>
          <a:xfrm>
            <a:off x="-4666" y="0"/>
            <a:ext cx="9148665" cy="7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25"/>
          <p:cNvPicPr>
            <a:picLocks noChangeAspect="1" noChangeArrowheads="1"/>
          </p:cNvPicPr>
          <p:nvPr userDrawn="1"/>
        </p:nvPicPr>
        <p:blipFill>
          <a:blip r:embed="rId2" cstate="print">
            <a:clrChange>
              <a:clrFrom>
                <a:srgbClr val="FFF7CE"/>
              </a:clrFrom>
              <a:clrTo>
                <a:srgbClr val="FFF7CE">
                  <a:alpha val="0"/>
                </a:srgbClr>
              </a:clrTo>
            </a:clrChange>
            <a:lum contrast="6000"/>
          </a:blip>
          <a:srcRect/>
          <a:stretch>
            <a:fillRect/>
          </a:stretch>
        </p:blipFill>
        <p:spPr bwMode="auto">
          <a:xfrm>
            <a:off x="8077200" y="5334000"/>
            <a:ext cx="920734" cy="926249"/>
          </a:xfrm>
          <a:prstGeom prst="rect">
            <a:avLst/>
          </a:prstGeom>
          <a:noFill/>
          <a:ln w="9525">
            <a:noFill/>
            <a:miter lim="800000"/>
            <a:headEnd/>
            <a:tailEnd/>
          </a:ln>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95357" y="5454208"/>
            <a:ext cx="1322618" cy="717992"/>
          </a:xfrm>
          <a:prstGeom prst="rect">
            <a:avLst/>
          </a:prstGeom>
        </p:spPr>
      </p:pic>
    </p:spTree>
    <p:extLst>
      <p:ext uri="{BB962C8B-B14F-4D97-AF65-F5344CB8AC3E}">
        <p14:creationId xmlns:p14="http://schemas.microsoft.com/office/powerpoint/2010/main" val="1982846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Agenda Slide</a:t>
            </a:r>
          </a:p>
        </p:txBody>
      </p:sp>
      <p:sp>
        <p:nvSpPr>
          <p:cNvPr id="5" name="Slide Number Placeholder 4"/>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
        <p:nvSpPr>
          <p:cNvPr id="4" name="Content Placeholder 2"/>
          <p:cNvSpPr>
            <a:spLocks noGrp="1"/>
          </p:cNvSpPr>
          <p:nvPr>
            <p:ph idx="1" hasCustomPrompt="1"/>
          </p:nvPr>
        </p:nvSpPr>
        <p:spPr>
          <a:xfrm>
            <a:off x="457200" y="1600200"/>
            <a:ext cx="8229600" cy="4525963"/>
          </a:xfrm>
        </p:spPr>
        <p:txBody>
          <a:bodyPr/>
          <a:lstStyle>
            <a:lvl1pPr marL="342900" indent="-342900">
              <a:buSzPct val="80000"/>
              <a:buFont typeface="Wingdings" panose="05000000000000000000" pitchFamily="2" charset="2"/>
              <a:buChar char="q"/>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add agenda item</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0466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a:t>Click to edit Master title style</a:t>
            </a:r>
            <a:endParaRPr lang="en-US" dirty="0"/>
          </a:p>
        </p:txBody>
      </p:sp>
      <p:sp>
        <p:nvSpPr>
          <p:cNvPr id="3" name="Content Placeholder 2"/>
          <p:cNvSpPr>
            <a:spLocks noGrp="1"/>
          </p:cNvSpPr>
          <p:nvPr>
            <p:ph idx="1"/>
          </p:nvPr>
        </p:nvSpPr>
        <p:spPr>
          <a:xfrm>
            <a:off x="457200" y="1722437"/>
            <a:ext cx="8229600" cy="4525963"/>
          </a:xfrm>
        </p:spPr>
        <p:txBody>
          <a:bodyPr/>
          <a:lstStyle>
            <a:lvl1pPr>
              <a:defRPr sz="2800">
                <a:latin typeface="Calibri" panose="020F0502020204030204" pitchFamily="34" charset="0"/>
              </a:defRPr>
            </a:lvl1pPr>
            <a:lvl2pPr marL="742950" indent="-285750">
              <a:buClr>
                <a:schemeClr val="accent2"/>
              </a:buClr>
              <a:buFont typeface="Wingdings" panose="05000000000000000000" pitchFamily="2" charset="2"/>
              <a:buChar char="§"/>
              <a:defRPr sz="2600">
                <a:latin typeface="Calibri" panose="020F0502020204030204" pitchFamily="34" charset="0"/>
              </a:defRPr>
            </a:lvl2pPr>
            <a:lvl3pPr marL="1143000" indent="-228600">
              <a:buClr>
                <a:schemeClr val="accent3"/>
              </a:buClr>
              <a:buFont typeface="Arial" panose="020B0604020202020204" pitchFamily="34" charset="0"/>
              <a:buChar char="•"/>
              <a:defRPr>
                <a:latin typeface="Calibri" panose="020F0502020204030204" pitchFamily="34" charset="0"/>
              </a:defRPr>
            </a:lvl3pPr>
            <a:lvl4pPr>
              <a:buClr>
                <a:schemeClr val="accent1"/>
              </a:buClr>
              <a:defRPr sz="2200">
                <a:latin typeface="Calibri" panose="020F0502020204030204" pitchFamily="34" charset="0"/>
              </a:defRPr>
            </a:lvl4pPr>
            <a:lvl5pPr>
              <a:buClr>
                <a:schemeClr val="accent5"/>
              </a:buCl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
        <p:nvSpPr>
          <p:cNvPr id="8" name="Text Placeholder 7"/>
          <p:cNvSpPr>
            <a:spLocks noGrp="1"/>
          </p:cNvSpPr>
          <p:nvPr>
            <p:ph type="body" sz="quarter" idx="13" hasCustomPrompt="1"/>
          </p:nvPr>
        </p:nvSpPr>
        <p:spPr>
          <a:xfrm>
            <a:off x="457200" y="1066800"/>
            <a:ext cx="8229600" cy="609600"/>
          </a:xfrm>
        </p:spPr>
        <p:txBody>
          <a:bodyPr/>
          <a:lstStyle>
            <a:lvl1pPr marL="0" indent="0">
              <a:buNone/>
              <a:defRPr baseline="0">
                <a:solidFill>
                  <a:schemeClr val="accent1"/>
                </a:solidFill>
              </a:defRPr>
            </a:lvl1pPr>
          </a:lstStyle>
          <a:p>
            <a:pPr lvl="0"/>
            <a:r>
              <a:rPr lang="en-US" dirty="0"/>
              <a:t>Click to add tagline</a:t>
            </a:r>
          </a:p>
        </p:txBody>
      </p:sp>
    </p:spTree>
    <p:extLst>
      <p:ext uri="{BB962C8B-B14F-4D97-AF65-F5344CB8AC3E}">
        <p14:creationId xmlns:p14="http://schemas.microsoft.com/office/powerpoint/2010/main" val="3130257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2FD92D-FC77-DC45-B093-430CAF4BCD48}" type="datetimeFigureOut">
              <a:rPr lang="en-US" smtClean="0"/>
              <a:t>5/15/2017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8F61B7B-C0D0-AF4B-B8D3-FC967CD47F6A}" type="slidenum">
              <a:rPr lang="en-US" smtClean="0"/>
              <a:t>‹#›</a:t>
            </a:fld>
            <a:endParaRPr lang="en-US"/>
          </a:p>
        </p:txBody>
      </p:sp>
    </p:spTree>
    <p:extLst>
      <p:ext uri="{BB962C8B-B14F-4D97-AF65-F5344CB8AC3E}">
        <p14:creationId xmlns:p14="http://schemas.microsoft.com/office/powerpoint/2010/main" val="39453148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21566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
        <p:nvSpPr>
          <p:cNvPr id="9" name="Text Placeholder 7"/>
          <p:cNvSpPr>
            <a:spLocks noGrp="1"/>
          </p:cNvSpPr>
          <p:nvPr>
            <p:ph type="body" sz="quarter" idx="13" hasCustomPrompt="1"/>
          </p:nvPr>
        </p:nvSpPr>
        <p:spPr>
          <a:xfrm>
            <a:off x="457200" y="1066800"/>
            <a:ext cx="8229600" cy="609600"/>
          </a:xfrm>
        </p:spPr>
        <p:txBody>
          <a:bodyPr/>
          <a:lstStyle>
            <a:lvl1pPr marL="0" indent="0">
              <a:buNone/>
              <a:defRPr baseline="0">
                <a:solidFill>
                  <a:schemeClr val="accent1"/>
                </a:solidFill>
              </a:defRPr>
            </a:lvl1pPr>
          </a:lstStyle>
          <a:p>
            <a:pPr lvl="0"/>
            <a:r>
              <a:rPr lang="en-US" dirty="0"/>
              <a:t>Click to add tagline</a:t>
            </a:r>
          </a:p>
        </p:txBody>
      </p:sp>
    </p:spTree>
    <p:extLst>
      <p:ext uri="{BB962C8B-B14F-4D97-AF65-F5344CB8AC3E}">
        <p14:creationId xmlns:p14="http://schemas.microsoft.com/office/powerpoint/2010/main" val="2598040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46442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sp>
        <p:nvSpPr>
          <p:cNvPr id="2" name="Picture Placeholder 11"/>
          <p:cNvSpPr>
            <a:spLocks noGrp="1"/>
          </p:cNvSpPr>
          <p:nvPr>
            <p:ph type="pic" sz="quarter" idx="10" hasCustomPrompt="1"/>
          </p:nvPr>
        </p:nvSpPr>
        <p:spPr>
          <a:xfrm>
            <a:off x="0" y="0"/>
            <a:ext cx="9144000" cy="6858000"/>
          </a:xfrm>
        </p:spPr>
        <p:txBody>
          <a:bodyPr/>
          <a:lstStyle>
            <a:lvl1pPr>
              <a:defRPr baseline="0"/>
            </a:lvl1pPr>
          </a:lstStyle>
          <a:p>
            <a:r>
              <a:rPr lang="en-US" dirty="0"/>
              <a:t>Click on icon to add picture. Click text box to add white text</a:t>
            </a:r>
          </a:p>
        </p:txBody>
      </p:sp>
      <p:sp>
        <p:nvSpPr>
          <p:cNvPr id="3" name="Text Placeholder 2"/>
          <p:cNvSpPr>
            <a:spLocks noGrp="1"/>
          </p:cNvSpPr>
          <p:nvPr>
            <p:ph type="body" idx="1" hasCustomPrompt="1"/>
          </p:nvPr>
        </p:nvSpPr>
        <p:spPr>
          <a:xfrm>
            <a:off x="3429000" y="3553639"/>
            <a:ext cx="5562600" cy="3151961"/>
          </a:xfrm>
        </p:spPr>
        <p:txBody>
          <a:bodyPr anchor="b">
            <a:normAutofit/>
          </a:bodyPr>
          <a:lstStyle>
            <a:lvl1pPr marL="0" indent="0" algn="r" defTabSz="914400" rtl="0" eaLnBrk="1" latinLnBrk="0" hangingPunct="1">
              <a:spcBef>
                <a:spcPct val="0"/>
              </a:spcBef>
              <a:buNone/>
              <a:defRPr lang="en-US" sz="4000" b="1" kern="1200" cap="all" baseline="0" dirty="0" smtClean="0">
                <a:solidFill>
                  <a:schemeClr val="bg1"/>
                </a:solidFill>
                <a:latin typeface="Calibri" panose="020F0502020204030204" pitchFamily="34" charset="0"/>
                <a:ea typeface="Dotum" panose="020B0600000101010101" pitchFamily="34" charset="-127"/>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white text</a:t>
            </a:r>
          </a:p>
        </p:txBody>
      </p:sp>
    </p:spTree>
    <p:extLst>
      <p:ext uri="{BB962C8B-B14F-4D97-AF65-F5344CB8AC3E}">
        <p14:creationId xmlns:p14="http://schemas.microsoft.com/office/powerpoint/2010/main" val="2547023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41349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68615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47687"/>
            <a:ext cx="3008313" cy="1162050"/>
          </a:xfrm>
        </p:spPr>
        <p:txBody>
          <a:bodyPr anchor="t"/>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5476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097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50911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684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cap="all" baseline="0"/>
            </a:lvl1pPr>
          </a:lstStyle>
          <a:p>
            <a:pPr lvl="0"/>
            <a:r>
              <a:rPr lang="en-US"/>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p:txBody>
      </p:sp>
    </p:spTree>
    <p:extLst>
      <p:ext uri="{BB962C8B-B14F-4D97-AF65-F5344CB8AC3E}">
        <p14:creationId xmlns:p14="http://schemas.microsoft.com/office/powerpoint/2010/main" val="394999777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with Pictur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2130425"/>
            <a:ext cx="5029200" cy="1470025"/>
          </a:xfrm>
        </p:spPr>
        <p:txBody>
          <a:bodyPr/>
          <a:lstStyle>
            <a:lvl1pPr algn="r">
              <a:defRPr cap="all" baseline="0"/>
            </a:lvl1pPr>
          </a:lstStyle>
          <a:p>
            <a:pPr lvl="0"/>
            <a:r>
              <a:rPr lang="en-US"/>
              <a:t>Click to edit Master title style</a:t>
            </a:r>
            <a:endParaRPr lang="en-US" dirty="0"/>
          </a:p>
        </p:txBody>
      </p:sp>
      <p:sp>
        <p:nvSpPr>
          <p:cNvPr id="3" name="Subtitle 2"/>
          <p:cNvSpPr>
            <a:spLocks noGrp="1"/>
          </p:cNvSpPr>
          <p:nvPr>
            <p:ph type="subTitle" idx="1" hasCustomPrompt="1"/>
          </p:nvPr>
        </p:nvSpPr>
        <p:spPr>
          <a:xfrm>
            <a:off x="3797018" y="3886200"/>
            <a:ext cx="5042182" cy="1752600"/>
          </a:xfrm>
        </p:spPr>
        <p:txBody>
          <a:bodyPr/>
          <a:lstStyle>
            <a:lvl1pPr marL="0" indent="0" algn="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p:txBody>
      </p:sp>
      <p:sp>
        <p:nvSpPr>
          <p:cNvPr id="5" name="Picture Placeholder 4"/>
          <p:cNvSpPr>
            <a:spLocks noGrp="1"/>
          </p:cNvSpPr>
          <p:nvPr>
            <p:ph type="pic" sz="quarter" idx="13"/>
          </p:nvPr>
        </p:nvSpPr>
        <p:spPr>
          <a:xfrm>
            <a:off x="228600" y="2133600"/>
            <a:ext cx="3429000" cy="3505200"/>
          </a:xfrm>
        </p:spPr>
        <p:txBody>
          <a:bodyPr/>
          <a:lstStyle>
            <a:lvl1pPr>
              <a:defRPr/>
            </a:lvl1pPr>
          </a:lstStyle>
          <a:p>
            <a:r>
              <a:rPr lang="en-US" dirty="0"/>
              <a:t>Click icon to add picture</a:t>
            </a:r>
          </a:p>
        </p:txBody>
      </p:sp>
    </p:spTree>
    <p:extLst>
      <p:ext uri="{BB962C8B-B14F-4D97-AF65-F5344CB8AC3E}">
        <p14:creationId xmlns:p14="http://schemas.microsoft.com/office/powerpoint/2010/main" val="357149547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42FD92D-FC77-DC45-B093-430CAF4BCD48}" type="datetimeFigureOut">
              <a:rPr lang="en-US" smtClean="0"/>
              <a:t>5/15/2017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8F61B7B-C0D0-AF4B-B8D3-FC967CD47F6A}" type="slidenum">
              <a:rPr lang="en-US" smtClean="0"/>
              <a:t>‹#›</a:t>
            </a:fld>
            <a:endParaRPr lang="en-US"/>
          </a:p>
        </p:txBody>
      </p:sp>
    </p:spTree>
    <p:extLst>
      <p:ext uri="{BB962C8B-B14F-4D97-AF65-F5344CB8AC3E}">
        <p14:creationId xmlns:p14="http://schemas.microsoft.com/office/powerpoint/2010/main" val="4094285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Op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1982" y="2362200"/>
            <a:ext cx="6400800" cy="1470025"/>
          </a:xfrm>
        </p:spPr>
        <p:txBody>
          <a:bodyPr>
            <a:normAutofit/>
          </a:bodyPr>
          <a:lstStyle>
            <a:lvl1pPr algn="r">
              <a:defRPr sz="3800" cap="all" baseline="0"/>
            </a:lvl1pPr>
          </a:lstStyle>
          <a:p>
            <a:r>
              <a:rPr lang="en-US" dirty="0"/>
              <a:t>	TITLE of Presentation</a:t>
            </a:r>
          </a:p>
        </p:txBody>
      </p:sp>
      <p:sp>
        <p:nvSpPr>
          <p:cNvPr id="3" name="Subtitle 2"/>
          <p:cNvSpPr>
            <a:spLocks noGrp="1"/>
          </p:cNvSpPr>
          <p:nvPr>
            <p:ph type="subTitle" idx="1"/>
          </p:nvPr>
        </p:nvSpPr>
        <p:spPr>
          <a:xfrm>
            <a:off x="2514600" y="3886200"/>
            <a:ext cx="6400800" cy="1752600"/>
          </a:xfrm>
        </p:spPr>
        <p:txBody>
          <a:bodyPr/>
          <a:lstStyle>
            <a:lvl1pPr marL="0" indent="0" algn="r">
              <a:buNone/>
              <a:defRPr/>
            </a:lvl1pPr>
          </a:lstStyle>
          <a:p>
            <a:pPr algn="r"/>
            <a:r>
              <a:rPr lang="en-US"/>
              <a:t>Click to edit Master subtitle style</a:t>
            </a:r>
            <a:endParaRPr lang="en-US" dirty="0"/>
          </a:p>
        </p:txBody>
      </p:sp>
      <p:sp>
        <p:nvSpPr>
          <p:cNvPr id="4" name="Rectangle 3"/>
          <p:cNvSpPr/>
          <p:nvPr userDrawn="1"/>
        </p:nvSpPr>
        <p:spPr>
          <a:xfrm>
            <a:off x="-1" y="6380854"/>
            <a:ext cx="9143999" cy="4771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userDrawn="1"/>
        </p:nvSpPr>
        <p:spPr>
          <a:xfrm>
            <a:off x="-4666" y="0"/>
            <a:ext cx="9148665" cy="7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25"/>
          <p:cNvPicPr>
            <a:picLocks noChangeAspect="1" noChangeArrowheads="1"/>
          </p:cNvPicPr>
          <p:nvPr userDrawn="1"/>
        </p:nvPicPr>
        <p:blipFill>
          <a:blip r:embed="rId2" cstate="print">
            <a:clrChange>
              <a:clrFrom>
                <a:srgbClr val="FFF7CE"/>
              </a:clrFrom>
              <a:clrTo>
                <a:srgbClr val="FFF7CE">
                  <a:alpha val="0"/>
                </a:srgbClr>
              </a:clrTo>
            </a:clrChange>
            <a:lum contrast="6000"/>
          </a:blip>
          <a:srcRect/>
          <a:stretch>
            <a:fillRect/>
          </a:stretch>
        </p:blipFill>
        <p:spPr bwMode="auto">
          <a:xfrm>
            <a:off x="8077200" y="5334000"/>
            <a:ext cx="920734" cy="926249"/>
          </a:xfrm>
          <a:prstGeom prst="rect">
            <a:avLst/>
          </a:prstGeom>
          <a:noFill/>
          <a:ln w="9525">
            <a:noFill/>
            <a:miter lim="800000"/>
            <a:headEnd/>
            <a:tailEnd/>
          </a:ln>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95357" y="5454208"/>
            <a:ext cx="1322618" cy="717992"/>
          </a:xfrm>
          <a:prstGeom prst="rect">
            <a:avLst/>
          </a:prstGeom>
        </p:spPr>
      </p:pic>
    </p:spTree>
    <p:extLst>
      <p:ext uri="{BB962C8B-B14F-4D97-AF65-F5344CB8AC3E}">
        <p14:creationId xmlns:p14="http://schemas.microsoft.com/office/powerpoint/2010/main" val="1845233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Agenda Slide</a:t>
            </a:r>
          </a:p>
        </p:txBody>
      </p:sp>
      <p:sp>
        <p:nvSpPr>
          <p:cNvPr id="5" name="Slide Number Placeholder 4"/>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
        <p:nvSpPr>
          <p:cNvPr id="4" name="Content Placeholder 2"/>
          <p:cNvSpPr>
            <a:spLocks noGrp="1"/>
          </p:cNvSpPr>
          <p:nvPr>
            <p:ph idx="1" hasCustomPrompt="1"/>
          </p:nvPr>
        </p:nvSpPr>
        <p:spPr>
          <a:xfrm>
            <a:off x="457200" y="1600200"/>
            <a:ext cx="8229600" cy="4525963"/>
          </a:xfrm>
        </p:spPr>
        <p:txBody>
          <a:bodyPr/>
          <a:lstStyle>
            <a:lvl1pPr marL="342900" indent="-342900">
              <a:buSzPct val="80000"/>
              <a:buFont typeface="Wingdings" panose="05000000000000000000" pitchFamily="2" charset="2"/>
              <a:buChar char="q"/>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add agenda item</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8330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a:t>Click to edit Master title style</a:t>
            </a:r>
            <a:endParaRPr lang="en-US" dirty="0"/>
          </a:p>
        </p:txBody>
      </p:sp>
      <p:sp>
        <p:nvSpPr>
          <p:cNvPr id="3" name="Content Placeholder 2"/>
          <p:cNvSpPr>
            <a:spLocks noGrp="1"/>
          </p:cNvSpPr>
          <p:nvPr>
            <p:ph idx="1"/>
          </p:nvPr>
        </p:nvSpPr>
        <p:spPr>
          <a:xfrm>
            <a:off x="457200" y="1722437"/>
            <a:ext cx="8229600" cy="4525963"/>
          </a:xfrm>
        </p:spPr>
        <p:txBody>
          <a:bodyPr/>
          <a:lstStyle>
            <a:lvl1pPr>
              <a:defRPr sz="2800">
                <a:latin typeface="Calibri" panose="020F0502020204030204" pitchFamily="34" charset="0"/>
              </a:defRPr>
            </a:lvl1pPr>
            <a:lvl2pPr marL="742950" indent="-285750">
              <a:buClr>
                <a:schemeClr val="accent2"/>
              </a:buClr>
              <a:buFont typeface="Wingdings" panose="05000000000000000000" pitchFamily="2" charset="2"/>
              <a:buChar char="§"/>
              <a:defRPr sz="2600">
                <a:latin typeface="Calibri" panose="020F0502020204030204" pitchFamily="34" charset="0"/>
              </a:defRPr>
            </a:lvl2pPr>
            <a:lvl3pPr marL="1143000" indent="-228600">
              <a:buClr>
                <a:schemeClr val="accent3"/>
              </a:buClr>
              <a:buFont typeface="Arial" panose="020B0604020202020204" pitchFamily="34" charset="0"/>
              <a:buChar char="•"/>
              <a:defRPr>
                <a:latin typeface="Calibri" panose="020F0502020204030204" pitchFamily="34" charset="0"/>
              </a:defRPr>
            </a:lvl3pPr>
            <a:lvl4pPr>
              <a:buClr>
                <a:schemeClr val="accent1"/>
              </a:buClr>
              <a:defRPr sz="2200">
                <a:latin typeface="Calibri" panose="020F0502020204030204" pitchFamily="34" charset="0"/>
              </a:defRPr>
            </a:lvl4pPr>
            <a:lvl5pPr>
              <a:buClr>
                <a:schemeClr val="accent5"/>
              </a:buCl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
        <p:nvSpPr>
          <p:cNvPr id="8" name="Text Placeholder 7"/>
          <p:cNvSpPr>
            <a:spLocks noGrp="1"/>
          </p:cNvSpPr>
          <p:nvPr>
            <p:ph type="body" sz="quarter" idx="13" hasCustomPrompt="1"/>
          </p:nvPr>
        </p:nvSpPr>
        <p:spPr>
          <a:xfrm>
            <a:off x="457200" y="1066800"/>
            <a:ext cx="8229600" cy="609600"/>
          </a:xfrm>
        </p:spPr>
        <p:txBody>
          <a:bodyPr/>
          <a:lstStyle>
            <a:lvl1pPr marL="0" indent="0">
              <a:buNone/>
              <a:defRPr baseline="0">
                <a:solidFill>
                  <a:schemeClr val="accent1"/>
                </a:solidFill>
              </a:defRPr>
            </a:lvl1pPr>
          </a:lstStyle>
          <a:p>
            <a:pPr lvl="0"/>
            <a:r>
              <a:rPr lang="en-US" dirty="0"/>
              <a:t>Click to add tagline</a:t>
            </a:r>
          </a:p>
        </p:txBody>
      </p:sp>
    </p:spTree>
    <p:extLst>
      <p:ext uri="{BB962C8B-B14F-4D97-AF65-F5344CB8AC3E}">
        <p14:creationId xmlns:p14="http://schemas.microsoft.com/office/powerpoint/2010/main" val="32641943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92792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
        <p:nvSpPr>
          <p:cNvPr id="9" name="Text Placeholder 7"/>
          <p:cNvSpPr>
            <a:spLocks noGrp="1"/>
          </p:cNvSpPr>
          <p:nvPr>
            <p:ph type="body" sz="quarter" idx="13" hasCustomPrompt="1"/>
          </p:nvPr>
        </p:nvSpPr>
        <p:spPr>
          <a:xfrm>
            <a:off x="457200" y="1066800"/>
            <a:ext cx="8229600" cy="609600"/>
          </a:xfrm>
        </p:spPr>
        <p:txBody>
          <a:bodyPr/>
          <a:lstStyle>
            <a:lvl1pPr marL="0" indent="0">
              <a:buNone/>
              <a:defRPr baseline="0">
                <a:solidFill>
                  <a:schemeClr val="accent1"/>
                </a:solidFill>
              </a:defRPr>
            </a:lvl1pPr>
          </a:lstStyle>
          <a:p>
            <a:pPr lvl="0"/>
            <a:r>
              <a:rPr lang="en-US" dirty="0"/>
              <a:t>Click to add tagline</a:t>
            </a:r>
          </a:p>
        </p:txBody>
      </p:sp>
    </p:spTree>
    <p:extLst>
      <p:ext uri="{BB962C8B-B14F-4D97-AF65-F5344CB8AC3E}">
        <p14:creationId xmlns:p14="http://schemas.microsoft.com/office/powerpoint/2010/main" val="4683619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858689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sp>
        <p:nvSpPr>
          <p:cNvPr id="2" name="Picture Placeholder 11"/>
          <p:cNvSpPr>
            <a:spLocks noGrp="1"/>
          </p:cNvSpPr>
          <p:nvPr>
            <p:ph type="pic" sz="quarter" idx="10" hasCustomPrompt="1"/>
          </p:nvPr>
        </p:nvSpPr>
        <p:spPr>
          <a:xfrm>
            <a:off x="0" y="0"/>
            <a:ext cx="9144000" cy="6858000"/>
          </a:xfrm>
        </p:spPr>
        <p:txBody>
          <a:bodyPr/>
          <a:lstStyle>
            <a:lvl1pPr>
              <a:defRPr baseline="0"/>
            </a:lvl1pPr>
          </a:lstStyle>
          <a:p>
            <a:r>
              <a:rPr lang="en-US" dirty="0"/>
              <a:t>Click on icon to add picture. Click text box to add white text</a:t>
            </a:r>
          </a:p>
        </p:txBody>
      </p:sp>
      <p:sp>
        <p:nvSpPr>
          <p:cNvPr id="3" name="Text Placeholder 2"/>
          <p:cNvSpPr>
            <a:spLocks noGrp="1"/>
          </p:cNvSpPr>
          <p:nvPr>
            <p:ph type="body" idx="1" hasCustomPrompt="1"/>
          </p:nvPr>
        </p:nvSpPr>
        <p:spPr>
          <a:xfrm>
            <a:off x="3429000" y="3553639"/>
            <a:ext cx="5562600" cy="3151961"/>
          </a:xfrm>
        </p:spPr>
        <p:txBody>
          <a:bodyPr anchor="b">
            <a:normAutofit/>
          </a:bodyPr>
          <a:lstStyle>
            <a:lvl1pPr marL="0" indent="0" algn="r" defTabSz="914400" rtl="0" eaLnBrk="1" latinLnBrk="0" hangingPunct="1">
              <a:spcBef>
                <a:spcPct val="0"/>
              </a:spcBef>
              <a:buNone/>
              <a:defRPr lang="en-US" sz="4000" b="1" kern="1200" cap="all" baseline="0" dirty="0" smtClean="0">
                <a:solidFill>
                  <a:schemeClr val="bg1"/>
                </a:solidFill>
                <a:latin typeface="Calibri" panose="020F0502020204030204" pitchFamily="34" charset="0"/>
                <a:ea typeface="Dotum" panose="020B0600000101010101" pitchFamily="34" charset="-127"/>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white text</a:t>
            </a:r>
          </a:p>
        </p:txBody>
      </p:sp>
    </p:spTree>
    <p:extLst>
      <p:ext uri="{BB962C8B-B14F-4D97-AF65-F5344CB8AC3E}">
        <p14:creationId xmlns:p14="http://schemas.microsoft.com/office/powerpoint/2010/main" val="19851252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81412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47380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47687"/>
            <a:ext cx="3008313" cy="1162050"/>
          </a:xfrm>
        </p:spPr>
        <p:txBody>
          <a:bodyPr anchor="t"/>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5476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097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18695A3-612B-4B2B-B01B-9890B4364E2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46744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42FD92D-FC77-DC45-B093-430CAF4BCD48}" type="datetimeFigureOut">
              <a:rPr lang="en-US" smtClean="0"/>
              <a:t>5/15/2017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8F61B7B-C0D0-AF4B-B8D3-FC967CD47F6A}" type="slidenum">
              <a:rPr lang="en-US" smtClean="0"/>
              <a:t>‹#›</a:t>
            </a:fld>
            <a:endParaRPr lang="en-US"/>
          </a:p>
        </p:txBody>
      </p:sp>
    </p:spTree>
    <p:extLst>
      <p:ext uri="{BB962C8B-B14F-4D97-AF65-F5344CB8AC3E}">
        <p14:creationId xmlns:p14="http://schemas.microsoft.com/office/powerpoint/2010/main" val="2394692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9523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533400" y="5638800"/>
            <a:ext cx="8077200" cy="838200"/>
          </a:xfrm>
        </p:spPr>
        <p:txBody>
          <a:bodyPr anchor="t">
            <a:normAutofit/>
          </a:bodyPr>
          <a:lstStyle>
            <a:lvl1pPr marL="0" indent="0" algn="l">
              <a:buFont typeface="Arial" panose="020B0604020202020204" pitchFamily="34" charset="0"/>
              <a:buNone/>
              <a:defRPr sz="2400" spc="0" baseline="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1"/>
          <p:cNvSpPr>
            <a:spLocks noGrp="1"/>
          </p:cNvSpPr>
          <p:nvPr>
            <p:ph type="ctrTitle"/>
          </p:nvPr>
        </p:nvSpPr>
        <p:spPr>
          <a:xfrm>
            <a:off x="533400" y="3276600"/>
            <a:ext cx="8077200" cy="2362200"/>
          </a:xfrm>
        </p:spPr>
        <p:txBody>
          <a:bodyPr anchor="ctr" anchorCtr="0"/>
          <a:lstStyle>
            <a:lvl1pPr>
              <a:lnSpc>
                <a:spcPct val="100000"/>
              </a:lnSpc>
              <a:defRPr sz="4800" spc="-100" baseline="0">
                <a:ln>
                  <a:noFill/>
                </a:ln>
                <a:solidFill>
                  <a:schemeClr val="tx2"/>
                </a:solidFill>
                <a:effectLst>
                  <a:outerShdw blurRad="50800" dist="12700" algn="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318176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143000"/>
          </a:xfrm>
        </p:spPr>
        <p:txBody>
          <a:bodyPr/>
          <a:lstStyle/>
          <a:p>
            <a:r>
              <a:rPr lang="en-US" dirty="0"/>
              <a:t>Click to edit Master title style</a:t>
            </a:r>
          </a:p>
        </p:txBody>
      </p:sp>
      <p:sp>
        <p:nvSpPr>
          <p:cNvPr id="3" name="Content Placeholder 2"/>
          <p:cNvSpPr>
            <a:spLocks noGrp="1"/>
          </p:cNvSpPr>
          <p:nvPr>
            <p:ph idx="1"/>
          </p:nvPr>
        </p:nvSpPr>
        <p:spPr>
          <a:xfrm>
            <a:off x="381000" y="1524000"/>
            <a:ext cx="83820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200" y="6492875"/>
            <a:ext cx="21336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53165762-B753-4DC0-A2F6-9A50AAB42FE2}" type="datetimeFigureOut">
              <a:rPr lang="en-US" smtClean="0"/>
              <a:pPr/>
              <a:t>5/15/2017</a:t>
            </a:fld>
            <a:endParaRPr lang="en-US" dirty="0"/>
          </a:p>
        </p:txBody>
      </p:sp>
      <p:sp>
        <p:nvSpPr>
          <p:cNvPr id="5" name="Footer Placeholder 4"/>
          <p:cNvSpPr>
            <a:spLocks noGrp="1"/>
          </p:cNvSpPr>
          <p:nvPr>
            <p:ph type="ftr" sz="quarter" idx="3"/>
          </p:nvPr>
        </p:nvSpPr>
        <p:spPr>
          <a:xfrm>
            <a:off x="2362200" y="6492875"/>
            <a:ext cx="4419600" cy="365125"/>
          </a:xfrm>
          <a:prstGeom prst="rect">
            <a:avLst/>
          </a:prstGeom>
        </p:spPr>
        <p:txBody>
          <a:bodyPr vert="horz" lIns="91440" tIns="45720" rIns="91440" bIns="45720" rtlCol="0" anchor="ctr">
            <a:normAutofit/>
          </a:bodyPr>
          <a:lstStyle>
            <a:lvl1pPr algn="ctr">
              <a:defRPr sz="1200">
                <a:solidFill>
                  <a:schemeClr val="bg1"/>
                </a:solidFill>
                <a:latin typeface="+mj-lt"/>
              </a:defRPr>
            </a:lvl1pPr>
          </a:lstStyle>
          <a:p>
            <a:endParaRPr lang="en-US" dirty="0"/>
          </a:p>
        </p:txBody>
      </p:sp>
      <p:sp>
        <p:nvSpPr>
          <p:cNvPr id="6"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FCCDFB5-8692-42CB-ACDB-1AED0D803DD4}" type="slidenum">
              <a:rPr lang="en-US" smtClean="0"/>
              <a:pPr/>
              <a:t>‹#›</a:t>
            </a:fld>
            <a:endParaRPr lang="en-US" dirty="0"/>
          </a:p>
        </p:txBody>
      </p:sp>
    </p:spTree>
    <p:extLst>
      <p:ext uri="{BB962C8B-B14F-4D97-AF65-F5344CB8AC3E}">
        <p14:creationId xmlns:p14="http://schemas.microsoft.com/office/powerpoint/2010/main" val="67560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313" y="3124200"/>
            <a:ext cx="8421687" cy="1168400"/>
          </a:xfrm>
        </p:spPr>
        <p:txBody>
          <a:bodyPr anchor="b" anchorCtr="0"/>
          <a:lstStyle>
            <a:lvl1pPr algn="l">
              <a:defRPr sz="3600" b="0"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41313" y="4343400"/>
            <a:ext cx="6135687" cy="795337"/>
          </a:xfrm>
        </p:spPr>
        <p:txBody>
          <a:bodyPr anchor="t" anchorCtr="0">
            <a:normAutofit/>
          </a:bodyPr>
          <a:lstStyle>
            <a:lvl1pPr marL="0" indent="0">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74660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1000" y="1524000"/>
            <a:ext cx="4038600" cy="4800600"/>
          </a:xfrm>
        </p:spPr>
        <p:txBody>
          <a:bodyPr/>
          <a:lstStyle>
            <a:lvl1pPr>
              <a:defRPr sz="28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0" y="1524000"/>
            <a:ext cx="4038600" cy="4800600"/>
          </a:xfrm>
        </p:spPr>
        <p:txBody>
          <a:bodyPr/>
          <a:lstStyle>
            <a:lvl1pPr>
              <a:defRPr sz="28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xfrm>
            <a:off x="76200" y="6492875"/>
            <a:ext cx="21336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53165762-B753-4DC0-A2F6-9A50AAB42FE2}" type="datetimeFigureOut">
              <a:rPr lang="en-US" smtClean="0"/>
              <a:pPr/>
              <a:t>5/15/2017</a:t>
            </a:fld>
            <a:endParaRPr lang="en-US" dirty="0"/>
          </a:p>
        </p:txBody>
      </p:sp>
      <p:sp>
        <p:nvSpPr>
          <p:cNvPr id="6" name="Footer Placeholder 4"/>
          <p:cNvSpPr>
            <a:spLocks noGrp="1"/>
          </p:cNvSpPr>
          <p:nvPr>
            <p:ph type="ftr" sz="quarter" idx="3"/>
          </p:nvPr>
        </p:nvSpPr>
        <p:spPr>
          <a:xfrm>
            <a:off x="2362200" y="6492875"/>
            <a:ext cx="4419600" cy="365125"/>
          </a:xfrm>
          <a:prstGeom prst="rect">
            <a:avLst/>
          </a:prstGeom>
        </p:spPr>
        <p:txBody>
          <a:bodyPr vert="horz" lIns="91440" tIns="45720" rIns="91440" bIns="45720" rtlCol="0" anchor="ctr"/>
          <a:lstStyle>
            <a:lvl1pPr algn="ctr">
              <a:defRPr sz="1200">
                <a:solidFill>
                  <a:schemeClr val="bg1"/>
                </a:solidFill>
                <a:latin typeface="+mj-lt"/>
              </a:defRPr>
            </a:lvl1pPr>
          </a:lstStyle>
          <a:p>
            <a:endParaRPr lang="en-US" dirty="0"/>
          </a:p>
        </p:txBody>
      </p:sp>
      <p:sp>
        <p:nvSpPr>
          <p:cNvPr id="7"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FCCDFB5-8692-42CB-ACDB-1AED0D803DD4}" type="slidenum">
              <a:rPr lang="en-US" smtClean="0"/>
              <a:pPr/>
              <a:t>‹#›</a:t>
            </a:fld>
            <a:endParaRPr lang="en-US" dirty="0"/>
          </a:p>
        </p:txBody>
      </p:sp>
    </p:spTree>
    <p:extLst>
      <p:ext uri="{BB962C8B-B14F-4D97-AF65-F5344CB8AC3E}">
        <p14:creationId xmlns:p14="http://schemas.microsoft.com/office/powerpoint/2010/main" val="1847136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81000" y="1463675"/>
            <a:ext cx="4038600" cy="639762"/>
          </a:xfrm>
        </p:spPr>
        <p:txBody>
          <a:bodyPr anchor="b">
            <a:normAutofit/>
          </a:bodyPr>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2179636"/>
            <a:ext cx="4038600" cy="4144963"/>
          </a:xfrm>
        </p:spPr>
        <p:txBody>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24400" y="1463675"/>
            <a:ext cx="4038600" cy="639762"/>
          </a:xfrm>
        </p:spPr>
        <p:txBody>
          <a:bodyPr anchor="b">
            <a:normAutofit/>
          </a:bodyPr>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24400" y="2179636"/>
            <a:ext cx="4038600" cy="4144964"/>
          </a:xfrm>
        </p:spPr>
        <p:txBody>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76200" y="6492875"/>
            <a:ext cx="21336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53165762-B753-4DC0-A2F6-9A50AAB42FE2}" type="datetimeFigureOut">
              <a:rPr lang="en-US" smtClean="0"/>
              <a:pPr/>
              <a:t>5/15/2017</a:t>
            </a:fld>
            <a:endParaRPr lang="en-US" dirty="0"/>
          </a:p>
        </p:txBody>
      </p:sp>
      <p:sp>
        <p:nvSpPr>
          <p:cNvPr id="8" name="Footer Placeholder 4"/>
          <p:cNvSpPr>
            <a:spLocks noGrp="1"/>
          </p:cNvSpPr>
          <p:nvPr>
            <p:ph type="ftr" sz="quarter" idx="11"/>
          </p:nvPr>
        </p:nvSpPr>
        <p:spPr>
          <a:xfrm>
            <a:off x="2362200" y="6492875"/>
            <a:ext cx="4419600" cy="365125"/>
          </a:xfrm>
          <a:prstGeom prst="rect">
            <a:avLst/>
          </a:prstGeom>
        </p:spPr>
        <p:txBody>
          <a:bodyPr vert="horz" lIns="91440" tIns="45720" rIns="91440" bIns="45720" rtlCol="0" anchor="ctr"/>
          <a:lstStyle>
            <a:lvl1pPr algn="ctr">
              <a:defRPr sz="1200">
                <a:solidFill>
                  <a:schemeClr val="bg1"/>
                </a:solidFill>
                <a:latin typeface="+mj-lt"/>
              </a:defRPr>
            </a:lvl1pPr>
          </a:lstStyle>
          <a:p>
            <a:endParaRPr lang="en-US" dirty="0"/>
          </a:p>
        </p:txBody>
      </p:sp>
      <p:sp>
        <p:nvSpPr>
          <p:cNvPr id="9" name="Slide Number Placeholder 5"/>
          <p:cNvSpPr>
            <a:spLocks noGrp="1"/>
          </p:cNvSpPr>
          <p:nvPr>
            <p:ph type="sldNum" sz="quarter" idx="12"/>
          </p:nvPr>
        </p:nvSpPr>
        <p:spPr>
          <a:xfrm>
            <a:off x="6934200" y="6492875"/>
            <a:ext cx="21336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FCCDFB5-8692-42CB-ACDB-1AED0D803DD4}" type="slidenum">
              <a:rPr lang="en-US" smtClean="0"/>
              <a:pPr/>
              <a:t>‹#›</a:t>
            </a:fld>
            <a:endParaRPr lang="en-US" dirty="0"/>
          </a:p>
        </p:txBody>
      </p:sp>
    </p:spTree>
    <p:extLst>
      <p:ext uri="{BB962C8B-B14F-4D97-AF65-F5344CB8AC3E}">
        <p14:creationId xmlns:p14="http://schemas.microsoft.com/office/powerpoint/2010/main" val="3763730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0" name="Text Placeholder 3"/>
          <p:cNvSpPr>
            <a:spLocks noGrp="1"/>
          </p:cNvSpPr>
          <p:nvPr>
            <p:ph type="body" sz="half" idx="17"/>
          </p:nvPr>
        </p:nvSpPr>
        <p:spPr>
          <a:xfrm>
            <a:off x="6196069" y="2328144"/>
            <a:ext cx="2566931" cy="3996456"/>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124200" y="2286000"/>
            <a:ext cx="0" cy="3997234"/>
          </a:xfrm>
          <a:prstGeom prst="line">
            <a:avLst/>
          </a:prstGeom>
          <a:ln w="12700" cmpd="sng">
            <a:solidFill>
              <a:schemeClr val="accent2">
                <a:alpha val="40000"/>
              </a:schemeClr>
            </a:solidFill>
          </a:ln>
        </p:spPr>
        <p:style>
          <a:lnRef idx="2">
            <a:schemeClr val="accent1"/>
          </a:lnRef>
          <a:fillRef idx="0">
            <a:schemeClr val="accent1"/>
          </a:fillRef>
          <a:effectRef idx="1">
            <a:schemeClr val="accent1"/>
          </a:effectRef>
          <a:fontRef idx="minor">
            <a:schemeClr val="tx1"/>
          </a:fontRef>
        </p:style>
      </p:cxnSp>
      <p:sp>
        <p:nvSpPr>
          <p:cNvPr id="23" name="Text Placeholder 3"/>
          <p:cNvSpPr>
            <a:spLocks noGrp="1"/>
          </p:cNvSpPr>
          <p:nvPr>
            <p:ph type="body" sz="half" idx="20"/>
          </p:nvPr>
        </p:nvSpPr>
        <p:spPr>
          <a:xfrm>
            <a:off x="3289913" y="2328144"/>
            <a:ext cx="2566931" cy="3996456"/>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4" name="Text Placeholder 4"/>
          <p:cNvSpPr>
            <a:spLocks noGrp="1"/>
          </p:cNvSpPr>
          <p:nvPr>
            <p:ph type="body" sz="quarter" idx="21"/>
          </p:nvPr>
        </p:nvSpPr>
        <p:spPr>
          <a:xfrm>
            <a:off x="381000" y="1421531"/>
            <a:ext cx="2579992" cy="788269"/>
          </a:xfrm>
        </p:spPr>
        <p:txBody>
          <a:bodyPr anchor="b">
            <a:norm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Text Placeholder 3"/>
          <p:cNvSpPr>
            <a:spLocks noGrp="1"/>
          </p:cNvSpPr>
          <p:nvPr>
            <p:ph type="body" sz="half" idx="22"/>
          </p:nvPr>
        </p:nvSpPr>
        <p:spPr>
          <a:xfrm>
            <a:off x="381000" y="2328144"/>
            <a:ext cx="2566931" cy="3996456"/>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26" name="Straight Connector 25"/>
          <p:cNvCxnSpPr/>
          <p:nvPr userDrawn="1"/>
        </p:nvCxnSpPr>
        <p:spPr>
          <a:xfrm>
            <a:off x="6019800" y="2286000"/>
            <a:ext cx="0" cy="3997234"/>
          </a:xfrm>
          <a:prstGeom prst="line">
            <a:avLst/>
          </a:prstGeom>
          <a:ln w="12700" cmpd="sng">
            <a:solidFill>
              <a:schemeClr val="accent2">
                <a:alpha val="40000"/>
              </a:schemeClr>
            </a:solidFill>
          </a:ln>
        </p:spPr>
        <p:style>
          <a:lnRef idx="2">
            <a:schemeClr val="accent1"/>
          </a:lnRef>
          <a:fillRef idx="0">
            <a:schemeClr val="accent1"/>
          </a:fillRef>
          <a:effectRef idx="1">
            <a:schemeClr val="accent1"/>
          </a:effectRef>
          <a:fontRef idx="minor">
            <a:schemeClr val="tx1"/>
          </a:fontRef>
        </p:style>
      </p:cxnSp>
      <p:sp>
        <p:nvSpPr>
          <p:cNvPr id="30" name="Text Placeholder 4"/>
          <p:cNvSpPr>
            <a:spLocks noGrp="1"/>
          </p:cNvSpPr>
          <p:nvPr>
            <p:ph type="body" sz="quarter" idx="23"/>
          </p:nvPr>
        </p:nvSpPr>
        <p:spPr>
          <a:xfrm>
            <a:off x="3276600" y="1421531"/>
            <a:ext cx="2579992" cy="788269"/>
          </a:xfrm>
        </p:spPr>
        <p:txBody>
          <a:bodyPr anchor="b">
            <a:norm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Text Placeholder 4"/>
          <p:cNvSpPr>
            <a:spLocks noGrp="1"/>
          </p:cNvSpPr>
          <p:nvPr>
            <p:ph type="body" sz="quarter" idx="24"/>
          </p:nvPr>
        </p:nvSpPr>
        <p:spPr>
          <a:xfrm>
            <a:off x="6172200" y="1421531"/>
            <a:ext cx="2579992" cy="788269"/>
          </a:xfrm>
        </p:spPr>
        <p:txBody>
          <a:bodyPr anchor="b">
            <a:norm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2" name="Title 1"/>
          <p:cNvSpPr>
            <a:spLocks noGrp="1"/>
          </p:cNvSpPr>
          <p:nvPr>
            <p:ph type="title"/>
          </p:nvPr>
        </p:nvSpPr>
        <p:spPr>
          <a:xfrm>
            <a:off x="381000" y="152400"/>
            <a:ext cx="8382000" cy="1143000"/>
          </a:xfrm>
        </p:spPr>
        <p:txBody>
          <a:bodyPr/>
          <a:lstStyle>
            <a:lvl1pPr>
              <a:defRPr/>
            </a:lvl1pPr>
          </a:lstStyle>
          <a:p>
            <a:r>
              <a:rPr lang="en-US" dirty="0"/>
              <a:t>Click to edit Master title style</a:t>
            </a:r>
          </a:p>
        </p:txBody>
      </p:sp>
      <p:sp>
        <p:nvSpPr>
          <p:cNvPr id="11" name="Date Placeholder 3"/>
          <p:cNvSpPr>
            <a:spLocks noGrp="1"/>
          </p:cNvSpPr>
          <p:nvPr>
            <p:ph type="dt" sz="half" idx="2"/>
          </p:nvPr>
        </p:nvSpPr>
        <p:spPr>
          <a:xfrm>
            <a:off x="76200" y="6492875"/>
            <a:ext cx="21336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53165762-B753-4DC0-A2F6-9A50AAB42FE2}" type="datetimeFigureOut">
              <a:rPr lang="en-US" smtClean="0"/>
              <a:pPr/>
              <a:t>5/15/2017</a:t>
            </a:fld>
            <a:endParaRPr lang="en-US" dirty="0"/>
          </a:p>
        </p:txBody>
      </p:sp>
      <p:sp>
        <p:nvSpPr>
          <p:cNvPr id="12" name="Footer Placeholder 4"/>
          <p:cNvSpPr>
            <a:spLocks noGrp="1"/>
          </p:cNvSpPr>
          <p:nvPr>
            <p:ph type="ftr" sz="quarter" idx="3"/>
          </p:nvPr>
        </p:nvSpPr>
        <p:spPr>
          <a:xfrm>
            <a:off x="2362200" y="6492875"/>
            <a:ext cx="4419600" cy="365125"/>
          </a:xfrm>
          <a:prstGeom prst="rect">
            <a:avLst/>
          </a:prstGeom>
        </p:spPr>
        <p:txBody>
          <a:bodyPr vert="horz" lIns="91440" tIns="45720" rIns="91440" bIns="45720" rtlCol="0" anchor="ctr"/>
          <a:lstStyle>
            <a:lvl1pPr algn="ctr">
              <a:defRPr sz="1200">
                <a:solidFill>
                  <a:schemeClr val="bg1"/>
                </a:solidFill>
                <a:latin typeface="+mj-lt"/>
              </a:defRPr>
            </a:lvl1pPr>
          </a:lstStyle>
          <a:p>
            <a:endParaRPr lang="en-US" dirty="0"/>
          </a:p>
        </p:txBody>
      </p:sp>
      <p:sp>
        <p:nvSpPr>
          <p:cNvPr id="13"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FCCDFB5-8692-42CB-ACDB-1AED0D803DD4}" type="slidenum">
              <a:rPr lang="en-US" smtClean="0"/>
              <a:pPr/>
              <a:t>‹#›</a:t>
            </a:fld>
            <a:endParaRPr lang="en-US" dirty="0"/>
          </a:p>
        </p:txBody>
      </p:sp>
    </p:spTree>
    <p:extLst>
      <p:ext uri="{BB962C8B-B14F-4D97-AF65-F5344CB8AC3E}">
        <p14:creationId xmlns:p14="http://schemas.microsoft.com/office/powerpoint/2010/main" val="2350703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p:cNvSpPr>
            <a:spLocks noGrp="1"/>
          </p:cNvSpPr>
          <p:nvPr>
            <p:ph type="dt" sz="half" idx="2"/>
          </p:nvPr>
        </p:nvSpPr>
        <p:spPr>
          <a:xfrm>
            <a:off x="76200" y="6492875"/>
            <a:ext cx="21336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53165762-B753-4DC0-A2F6-9A50AAB42FE2}" type="datetimeFigureOut">
              <a:rPr lang="en-US" smtClean="0"/>
              <a:pPr/>
              <a:t>5/15/2017</a:t>
            </a:fld>
            <a:endParaRPr lang="en-US" dirty="0"/>
          </a:p>
        </p:txBody>
      </p:sp>
      <p:sp>
        <p:nvSpPr>
          <p:cNvPr id="4" name="Footer Placeholder 4"/>
          <p:cNvSpPr>
            <a:spLocks noGrp="1"/>
          </p:cNvSpPr>
          <p:nvPr>
            <p:ph type="ftr" sz="quarter" idx="3"/>
          </p:nvPr>
        </p:nvSpPr>
        <p:spPr>
          <a:xfrm>
            <a:off x="2362200" y="6492875"/>
            <a:ext cx="4419600" cy="365125"/>
          </a:xfrm>
          <a:prstGeom prst="rect">
            <a:avLst/>
          </a:prstGeom>
        </p:spPr>
        <p:txBody>
          <a:bodyPr vert="horz" lIns="91440" tIns="45720" rIns="91440" bIns="45720" rtlCol="0" anchor="ctr"/>
          <a:lstStyle>
            <a:lvl1pPr algn="ctr">
              <a:defRPr sz="1200">
                <a:solidFill>
                  <a:schemeClr val="bg1"/>
                </a:solidFill>
                <a:latin typeface="+mj-lt"/>
              </a:defRPr>
            </a:lvl1pPr>
          </a:lstStyle>
          <a:p>
            <a:endParaRPr lang="en-US" dirty="0"/>
          </a:p>
        </p:txBody>
      </p:sp>
      <p:sp>
        <p:nvSpPr>
          <p:cNvPr id="5"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FCCDFB5-8692-42CB-ACDB-1AED0D803DD4}" type="slidenum">
              <a:rPr lang="en-US" smtClean="0"/>
              <a:pPr/>
              <a:t>‹#›</a:t>
            </a:fld>
            <a:endParaRPr lang="en-US" dirty="0"/>
          </a:p>
        </p:txBody>
      </p:sp>
    </p:spTree>
    <p:extLst>
      <p:ext uri="{BB962C8B-B14F-4D97-AF65-F5344CB8AC3E}">
        <p14:creationId xmlns:p14="http://schemas.microsoft.com/office/powerpoint/2010/main" val="434949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76200" y="6492875"/>
            <a:ext cx="21336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53165762-B753-4DC0-A2F6-9A50AAB42FE2}" type="datetimeFigureOut">
              <a:rPr lang="en-US" smtClean="0"/>
              <a:pPr/>
              <a:t>5/15/2017</a:t>
            </a:fld>
            <a:endParaRPr lang="en-US" dirty="0"/>
          </a:p>
        </p:txBody>
      </p:sp>
      <p:sp>
        <p:nvSpPr>
          <p:cNvPr id="3" name="Footer Placeholder 4"/>
          <p:cNvSpPr>
            <a:spLocks noGrp="1"/>
          </p:cNvSpPr>
          <p:nvPr>
            <p:ph type="ftr" sz="quarter" idx="3"/>
          </p:nvPr>
        </p:nvSpPr>
        <p:spPr>
          <a:xfrm>
            <a:off x="2362200" y="6492875"/>
            <a:ext cx="4419600" cy="365125"/>
          </a:xfrm>
          <a:prstGeom prst="rect">
            <a:avLst/>
          </a:prstGeom>
        </p:spPr>
        <p:txBody>
          <a:bodyPr vert="horz" lIns="91440" tIns="45720" rIns="91440" bIns="45720" rtlCol="0" anchor="ctr"/>
          <a:lstStyle>
            <a:lvl1pPr algn="ctr">
              <a:defRPr sz="1200">
                <a:solidFill>
                  <a:schemeClr val="bg1"/>
                </a:solidFill>
                <a:latin typeface="+mj-lt"/>
              </a:defRPr>
            </a:lvl1pPr>
          </a:lstStyle>
          <a:p>
            <a:endParaRPr lang="en-US" dirty="0"/>
          </a:p>
        </p:txBody>
      </p:sp>
      <p:sp>
        <p:nvSpPr>
          <p:cNvPr id="4"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FCCDFB5-8692-42CB-ACDB-1AED0D803DD4}" type="slidenum">
              <a:rPr lang="en-US" smtClean="0"/>
              <a:pPr/>
              <a:t>‹#›</a:t>
            </a:fld>
            <a:endParaRPr lang="en-US" dirty="0"/>
          </a:p>
        </p:txBody>
      </p:sp>
    </p:spTree>
    <p:extLst>
      <p:ext uri="{BB962C8B-B14F-4D97-AF65-F5344CB8AC3E}">
        <p14:creationId xmlns:p14="http://schemas.microsoft.com/office/powerpoint/2010/main" val="486087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 Quot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bwMode="gray">
          <a:xfrm>
            <a:off x="1004967" y="157689"/>
            <a:ext cx="601434" cy="1569660"/>
          </a:xfrm>
          <a:prstGeom prst="rect">
            <a:avLst/>
          </a:prstGeom>
          <a:noFill/>
        </p:spPr>
        <p:txBody>
          <a:bodyPr wrap="square" rtlCol="0">
            <a:spAutoFit/>
          </a:bodyPr>
          <a:lstStyle/>
          <a:p>
            <a:pPr algn="r"/>
            <a:r>
              <a:rPr lang="en-US" sz="9600" b="0" i="0" dirty="0">
                <a:solidFill>
                  <a:schemeClr val="accent2"/>
                </a:solidFill>
                <a:latin typeface="Arial"/>
                <a:cs typeface="Arial"/>
              </a:rPr>
              <a:t>“</a:t>
            </a:r>
          </a:p>
        </p:txBody>
      </p:sp>
      <p:sp>
        <p:nvSpPr>
          <p:cNvPr id="4" name="TextBox 3"/>
          <p:cNvSpPr txBox="1"/>
          <p:nvPr userDrawn="1"/>
        </p:nvSpPr>
        <p:spPr bwMode="gray">
          <a:xfrm>
            <a:off x="7663828" y="2164140"/>
            <a:ext cx="489572" cy="1569660"/>
          </a:xfrm>
          <a:prstGeom prst="rect">
            <a:avLst/>
          </a:prstGeom>
          <a:noFill/>
        </p:spPr>
        <p:txBody>
          <a:bodyPr wrap="square" rtlCol="0">
            <a:spAutoFit/>
          </a:bodyPr>
          <a:lstStyle/>
          <a:p>
            <a:pPr algn="r"/>
            <a:r>
              <a:rPr lang="en-US" sz="9600" b="0" i="0" dirty="0">
                <a:solidFill>
                  <a:schemeClr val="accent2"/>
                </a:solidFill>
                <a:latin typeface="Arial"/>
                <a:cs typeface="Arial"/>
              </a:rPr>
              <a:t>”</a:t>
            </a:r>
          </a:p>
        </p:txBody>
      </p:sp>
      <p:sp>
        <p:nvSpPr>
          <p:cNvPr id="6" name="Text Placeholder 3"/>
          <p:cNvSpPr>
            <a:spLocks noGrp="1"/>
          </p:cNvSpPr>
          <p:nvPr>
            <p:ph type="body" sz="half" idx="13"/>
          </p:nvPr>
        </p:nvSpPr>
        <p:spPr bwMode="gray">
          <a:xfrm>
            <a:off x="1709943" y="3229118"/>
            <a:ext cx="5798414" cy="733281"/>
          </a:xfrm>
        </p:spPr>
        <p:txBody>
          <a:bodyPr anchor="t">
            <a:normAutofit/>
          </a:bodyPr>
          <a:lstStyle>
            <a:lvl1pPr marL="0" indent="0">
              <a:buNone/>
              <a:defRPr lang="en-US" sz="2800" b="0" i="0" kern="1200" cap="small" dirty="0">
                <a:solidFill>
                  <a:schemeClr val="bg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42999" y="4114800"/>
            <a:ext cx="6934201" cy="997857"/>
          </a:xfrm>
        </p:spPr>
        <p:txBody>
          <a:bodyPr anchor="ctr">
            <a:normAutofit/>
          </a:bodyPr>
          <a:lstStyle>
            <a:lvl1pPr marL="0" indent="0">
              <a:buNone/>
              <a:defRPr sz="2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itle 1"/>
          <p:cNvSpPr>
            <a:spLocks noGrp="1"/>
          </p:cNvSpPr>
          <p:nvPr>
            <p:ph type="title"/>
          </p:nvPr>
        </p:nvSpPr>
        <p:spPr>
          <a:xfrm>
            <a:off x="1492330" y="609600"/>
            <a:ext cx="6280070" cy="2438400"/>
          </a:xfrm>
        </p:spPr>
        <p:txBody>
          <a:bodyPr>
            <a:normAutofit/>
          </a:bodyPr>
          <a:lstStyle>
            <a:lvl1pPr algn="ct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63317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42FD92D-FC77-DC45-B093-430CAF4BCD48}" type="datetimeFigureOut">
              <a:rPr lang="en-US" smtClean="0"/>
              <a:t>5/15/2017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8F61B7B-C0D0-AF4B-B8D3-FC967CD47F6A}" type="slidenum">
              <a:rPr lang="en-US" smtClean="0"/>
              <a:t>‹#›</a:t>
            </a:fld>
            <a:endParaRPr lang="en-US"/>
          </a:p>
        </p:txBody>
      </p:sp>
    </p:spTree>
    <p:extLst>
      <p:ext uri="{BB962C8B-B14F-4D97-AF65-F5344CB8AC3E}">
        <p14:creationId xmlns:p14="http://schemas.microsoft.com/office/powerpoint/2010/main" val="15272105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ertical 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noChangeAspect="1"/>
          </p:cNvSpPr>
          <p:nvPr>
            <p:ph type="pic" idx="1"/>
          </p:nvPr>
        </p:nvSpPr>
        <p:spPr>
          <a:xfrm>
            <a:off x="4953000" y="1143000"/>
            <a:ext cx="3442237"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5" name="Text Placeholder 3"/>
          <p:cNvSpPr>
            <a:spLocks noGrp="1"/>
          </p:cNvSpPr>
          <p:nvPr>
            <p:ph type="body" sz="half" idx="2"/>
          </p:nvPr>
        </p:nvSpPr>
        <p:spPr bwMode="gray">
          <a:xfrm>
            <a:off x="761999" y="3048000"/>
            <a:ext cx="3352801" cy="13716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itle 1"/>
          <p:cNvSpPr>
            <a:spLocks noGrp="1"/>
          </p:cNvSpPr>
          <p:nvPr>
            <p:ph type="title"/>
          </p:nvPr>
        </p:nvSpPr>
        <p:spPr>
          <a:xfrm>
            <a:off x="761999" y="1143000"/>
            <a:ext cx="3352801" cy="1752600"/>
          </a:xfrm>
        </p:spPr>
        <p:txBody>
          <a:bodyPr>
            <a:normAutofit/>
          </a:bodyPr>
          <a:lstStyle>
            <a:lvl1pPr>
              <a:defRPr sz="3200">
                <a:solidFill>
                  <a:schemeClr val="tx2"/>
                </a:solidFill>
              </a:defRPr>
            </a:lvl1pPr>
          </a:lstStyle>
          <a:p>
            <a:r>
              <a:rPr lang="en-US" dirty="0"/>
              <a:t>Click to edit Master title style</a:t>
            </a:r>
          </a:p>
        </p:txBody>
      </p:sp>
      <p:sp>
        <p:nvSpPr>
          <p:cNvPr id="6" name="Date Placeholder 3"/>
          <p:cNvSpPr>
            <a:spLocks noGrp="1"/>
          </p:cNvSpPr>
          <p:nvPr>
            <p:ph type="dt" sz="half" idx="10"/>
          </p:nvPr>
        </p:nvSpPr>
        <p:spPr>
          <a:xfrm>
            <a:off x="76200" y="6492875"/>
            <a:ext cx="21336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53165762-B753-4DC0-A2F6-9A50AAB42FE2}" type="datetimeFigureOut">
              <a:rPr lang="en-US" smtClean="0"/>
              <a:pPr/>
              <a:t>5/15/2017</a:t>
            </a:fld>
            <a:endParaRPr lang="en-US" dirty="0"/>
          </a:p>
        </p:txBody>
      </p:sp>
      <p:sp>
        <p:nvSpPr>
          <p:cNvPr id="7" name="Footer Placeholder 4"/>
          <p:cNvSpPr>
            <a:spLocks noGrp="1"/>
          </p:cNvSpPr>
          <p:nvPr>
            <p:ph type="ftr" sz="quarter" idx="3"/>
          </p:nvPr>
        </p:nvSpPr>
        <p:spPr>
          <a:xfrm>
            <a:off x="2362200" y="6492875"/>
            <a:ext cx="4419600" cy="365125"/>
          </a:xfrm>
          <a:prstGeom prst="rect">
            <a:avLst/>
          </a:prstGeom>
        </p:spPr>
        <p:txBody>
          <a:bodyPr vert="horz" lIns="91440" tIns="45720" rIns="91440" bIns="45720" rtlCol="0" anchor="ctr"/>
          <a:lstStyle>
            <a:lvl1pPr algn="ctr">
              <a:defRPr sz="1200">
                <a:solidFill>
                  <a:schemeClr val="bg1"/>
                </a:solidFill>
                <a:latin typeface="+mj-lt"/>
              </a:defRPr>
            </a:lvl1pPr>
          </a:lstStyle>
          <a:p>
            <a:endParaRPr lang="en-US" dirty="0"/>
          </a:p>
        </p:txBody>
      </p:sp>
      <p:sp>
        <p:nvSpPr>
          <p:cNvPr id="8"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FCCDFB5-8692-42CB-ACDB-1AED0D803DD4}" type="slidenum">
              <a:rPr lang="en-US" smtClean="0"/>
              <a:pPr/>
              <a:t>‹#›</a:t>
            </a:fld>
            <a:endParaRPr lang="en-US" dirty="0"/>
          </a:p>
        </p:txBody>
      </p:sp>
    </p:spTree>
    <p:extLst>
      <p:ext uri="{BB962C8B-B14F-4D97-AF65-F5344CB8AC3E}">
        <p14:creationId xmlns:p14="http://schemas.microsoft.com/office/powerpoint/2010/main" val="85248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orizontal 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4181" y="4114800"/>
            <a:ext cx="7415636" cy="990600"/>
          </a:xfrm>
        </p:spPr>
        <p:txBody>
          <a:bodyPr anchor="b">
            <a:noAutofit/>
          </a:bodyPr>
          <a:lstStyle>
            <a:lvl1pPr algn="l">
              <a:defRPr sz="3200" b="0">
                <a:solidFill>
                  <a:schemeClr val="tx2"/>
                </a:solidFill>
              </a:defRPr>
            </a:lvl1pPr>
          </a:lstStyle>
          <a:p>
            <a:r>
              <a:rPr lang="en-US" dirty="0"/>
              <a:t>Click to edit Master title style</a:t>
            </a:r>
          </a:p>
        </p:txBody>
      </p:sp>
      <p:sp>
        <p:nvSpPr>
          <p:cNvPr id="3" name="Picture Placeholder 2"/>
          <p:cNvSpPr>
            <a:spLocks noGrp="1" noChangeAspect="1"/>
          </p:cNvSpPr>
          <p:nvPr>
            <p:ph type="pic" idx="1"/>
          </p:nvPr>
        </p:nvSpPr>
        <p:spPr>
          <a:xfrm>
            <a:off x="864181" y="457200"/>
            <a:ext cx="7415635"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3992" y="5181600"/>
            <a:ext cx="7415637" cy="914400"/>
          </a:xfrm>
        </p:spPr>
        <p:txBody>
          <a:bodyPr>
            <a:normAutofit/>
          </a:bodyPr>
          <a:lstStyle>
            <a:lvl1pPr marL="0" indent="0">
              <a:buNone/>
              <a:defRPr sz="2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a:xfrm>
            <a:off x="76200" y="6492875"/>
            <a:ext cx="21336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53165762-B753-4DC0-A2F6-9A50AAB42FE2}" type="datetimeFigureOut">
              <a:rPr lang="en-US" smtClean="0"/>
              <a:pPr/>
              <a:t>5/15/2017</a:t>
            </a:fld>
            <a:endParaRPr lang="en-US" dirty="0"/>
          </a:p>
        </p:txBody>
      </p:sp>
      <p:sp>
        <p:nvSpPr>
          <p:cNvPr id="6" name="Footer Placeholder 4"/>
          <p:cNvSpPr>
            <a:spLocks noGrp="1"/>
          </p:cNvSpPr>
          <p:nvPr>
            <p:ph type="ftr" sz="quarter" idx="3"/>
          </p:nvPr>
        </p:nvSpPr>
        <p:spPr>
          <a:xfrm>
            <a:off x="2362200" y="6492875"/>
            <a:ext cx="4419600" cy="365125"/>
          </a:xfrm>
          <a:prstGeom prst="rect">
            <a:avLst/>
          </a:prstGeom>
        </p:spPr>
        <p:txBody>
          <a:bodyPr vert="horz" lIns="91440" tIns="45720" rIns="91440" bIns="45720" rtlCol="0" anchor="ctr"/>
          <a:lstStyle>
            <a:lvl1pPr algn="ctr">
              <a:defRPr sz="1200">
                <a:solidFill>
                  <a:schemeClr val="bg1"/>
                </a:solidFill>
                <a:latin typeface="+mj-lt"/>
              </a:defRPr>
            </a:lvl1pPr>
          </a:lstStyle>
          <a:p>
            <a:endParaRPr lang="en-US" dirty="0"/>
          </a:p>
        </p:txBody>
      </p:sp>
      <p:sp>
        <p:nvSpPr>
          <p:cNvPr id="7"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FCCDFB5-8692-42CB-ACDB-1AED0D803DD4}" type="slidenum">
              <a:rPr lang="en-US" smtClean="0"/>
              <a:pPr/>
              <a:t>‹#›</a:t>
            </a:fld>
            <a:endParaRPr lang="en-US" dirty="0"/>
          </a:p>
        </p:txBody>
      </p:sp>
    </p:spTree>
    <p:extLst>
      <p:ext uri="{BB962C8B-B14F-4D97-AF65-F5344CB8AC3E}">
        <p14:creationId xmlns:p14="http://schemas.microsoft.com/office/powerpoint/2010/main" val="2304326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048000"/>
            <a:ext cx="8077200" cy="1524000"/>
          </a:xfrm>
        </p:spPr>
        <p:txBody>
          <a:bodyPr/>
          <a:lstStyle>
            <a:lvl1pPr>
              <a:defRPr/>
            </a:lvl1pPr>
          </a:lstStyle>
          <a:p>
            <a:r>
              <a:rPr lang="en-US" dirty="0"/>
              <a:t>Click to enter closing</a:t>
            </a:r>
          </a:p>
        </p:txBody>
      </p:sp>
      <p:sp>
        <p:nvSpPr>
          <p:cNvPr id="5" name="Text Placeholder 2"/>
          <p:cNvSpPr>
            <a:spLocks noGrp="1"/>
          </p:cNvSpPr>
          <p:nvPr>
            <p:ph type="body" idx="10" hasCustomPrompt="1"/>
          </p:nvPr>
        </p:nvSpPr>
        <p:spPr>
          <a:xfrm>
            <a:off x="533400" y="4724400"/>
            <a:ext cx="8077200" cy="1231680"/>
          </a:xfrm>
        </p:spPr>
        <p:txBody>
          <a:bodyPr anchor="t">
            <a:normAutofit/>
          </a:bodyPr>
          <a:lstStyle>
            <a:lvl1pPr marL="0" indent="0" algn="l">
              <a:lnSpc>
                <a:spcPct val="100000"/>
              </a:lnSpc>
              <a:buNone/>
              <a:defRPr sz="2400" b="0" i="0" baseline="0">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enter contact or other information</a:t>
            </a:r>
          </a:p>
        </p:txBody>
      </p:sp>
    </p:spTree>
    <p:extLst>
      <p:ext uri="{BB962C8B-B14F-4D97-AF65-F5344CB8AC3E}">
        <p14:creationId xmlns:p14="http://schemas.microsoft.com/office/powerpoint/2010/main" val="1177339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2FD92D-FC77-DC45-B093-430CAF4BCD48}" type="datetimeFigureOut">
              <a:rPr lang="en-US" smtClean="0"/>
              <a:t>5/15/2017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8F61B7B-C0D0-AF4B-B8D3-FC967CD47F6A}" type="slidenum">
              <a:rPr lang="en-US" smtClean="0"/>
              <a:t>‹#›</a:t>
            </a:fld>
            <a:endParaRPr lang="en-US"/>
          </a:p>
        </p:txBody>
      </p:sp>
    </p:spTree>
    <p:extLst>
      <p:ext uri="{BB962C8B-B14F-4D97-AF65-F5344CB8AC3E}">
        <p14:creationId xmlns:p14="http://schemas.microsoft.com/office/powerpoint/2010/main" val="419584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42FD92D-FC77-DC45-B093-430CAF4BCD48}" type="datetimeFigureOut">
              <a:rPr lang="en-US" smtClean="0"/>
              <a:t>5/15/2017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8F61B7B-C0D0-AF4B-B8D3-FC967CD47F6A}" type="slidenum">
              <a:rPr lang="en-US" smtClean="0"/>
              <a:t>‹#›</a:t>
            </a:fld>
            <a:endParaRPr lang="en-US"/>
          </a:p>
        </p:txBody>
      </p:sp>
    </p:spTree>
    <p:extLst>
      <p:ext uri="{BB962C8B-B14F-4D97-AF65-F5344CB8AC3E}">
        <p14:creationId xmlns:p14="http://schemas.microsoft.com/office/powerpoint/2010/main" val="10323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9" y="-36286"/>
            <a:ext cx="9214051" cy="6985000"/>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bg1"/>
                </a:solidFill>
                <a:latin typeface="Helvetica Neue Medium"/>
                <a:cs typeface="Helvetica Neue Medium"/>
              </a:defRPr>
            </a:lvl1pPr>
          </a:lstStyle>
          <a:p>
            <a:r>
              <a:rPr lang="en-US" dirty="0"/>
              <a:t>Page | </a:t>
            </a:r>
            <a:fld id="{F8F61B7B-C0D0-AF4B-B8D3-FC967CD47F6A}" type="slidenum">
              <a:rPr lang="en-US" smtClean="0"/>
              <a:pPr/>
              <a:t>‹#›</a:t>
            </a:fld>
            <a:endParaRPr lang="en-US" dirty="0"/>
          </a:p>
        </p:txBody>
      </p:sp>
    </p:spTree>
    <p:extLst>
      <p:ext uri="{BB962C8B-B14F-4D97-AF65-F5344CB8AC3E}">
        <p14:creationId xmlns:p14="http://schemas.microsoft.com/office/powerpoint/2010/main" val="3803992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 name="Title Placeholder 1"/>
          <p:cNvSpPr>
            <a:spLocks noGrp="1"/>
          </p:cNvSpPr>
          <p:nvPr>
            <p:ph type="title"/>
          </p:nvPr>
        </p:nvSpPr>
        <p:spPr>
          <a:xfrm>
            <a:off x="457200" y="57345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2138076"/>
            <a:ext cx="8229600" cy="38533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72518" y="6012516"/>
            <a:ext cx="2133600" cy="365125"/>
          </a:xfrm>
          <a:prstGeom prst="rect">
            <a:avLst/>
          </a:prstGeom>
        </p:spPr>
        <p:txBody>
          <a:bodyPr vert="horz" lIns="91440" tIns="45720" rIns="91440" bIns="45720" rtlCol="0" anchor="ctr"/>
          <a:lstStyle>
            <a:lvl1pPr algn="r">
              <a:defRPr sz="1200" b="0" i="0">
                <a:solidFill>
                  <a:srgbClr val="E9674F"/>
                </a:solidFill>
                <a:latin typeface="Helvetica Neue Medium"/>
                <a:cs typeface="Helvetica Neue Medium"/>
              </a:defRPr>
            </a:lvl1pPr>
          </a:lstStyle>
          <a:p>
            <a:r>
              <a:rPr lang="en-US" dirty="0"/>
              <a:t>Page | </a:t>
            </a:r>
            <a:fld id="{55FB97A1-9E25-5140-8E20-D0104F209260}" type="slidenum">
              <a:rPr lang="en-US" smtClean="0"/>
              <a:pPr/>
              <a:t>‹#›</a:t>
            </a:fld>
            <a:endParaRPr lang="en-US" dirty="0"/>
          </a:p>
        </p:txBody>
      </p:sp>
    </p:spTree>
    <p:extLst>
      <p:ext uri="{BB962C8B-B14F-4D97-AF65-F5344CB8AC3E}">
        <p14:creationId xmlns:p14="http://schemas.microsoft.com/office/powerpoint/2010/main" val="37553070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457200" rtl="0" eaLnBrk="1" latinLnBrk="0" hangingPunct="1">
        <a:spcBef>
          <a:spcPct val="0"/>
        </a:spcBef>
        <a:buNone/>
        <a:defRPr sz="3600" b="0" i="0" kern="1200">
          <a:solidFill>
            <a:srgbClr val="E9674F"/>
          </a:solidFill>
          <a:latin typeface="Helvetica Neue Medium"/>
          <a:ea typeface="+mj-ea"/>
          <a:cs typeface="Helvetica Neue Medium"/>
        </a:defRPr>
      </a:lvl1pPr>
    </p:titleStyle>
    <p:bodyStyle>
      <a:lvl1pPr marL="342900" indent="-342900" algn="l" defTabSz="457200" rtl="0" eaLnBrk="1" latinLnBrk="0" hangingPunct="1">
        <a:spcBef>
          <a:spcPct val="20000"/>
        </a:spcBef>
        <a:buClr>
          <a:srgbClr val="E9674F"/>
        </a:buClr>
        <a:buFont typeface="Arial"/>
        <a:buChar char="•"/>
        <a:defRPr sz="3200" b="0" i="0" kern="1200">
          <a:solidFill>
            <a:schemeClr val="tx1">
              <a:lumMod val="75000"/>
              <a:lumOff val="25000"/>
            </a:schemeClr>
          </a:solidFill>
          <a:latin typeface="Helvetica Neue"/>
          <a:ea typeface="+mn-ea"/>
          <a:cs typeface="Helvetica Neue"/>
        </a:defRPr>
      </a:lvl1pPr>
      <a:lvl2pPr marL="742950" indent="-285750" algn="l" defTabSz="457200" rtl="0" eaLnBrk="1" latinLnBrk="0" hangingPunct="1">
        <a:spcBef>
          <a:spcPct val="20000"/>
        </a:spcBef>
        <a:buClr>
          <a:srgbClr val="E9674F"/>
        </a:buClr>
        <a:buFont typeface="Arial"/>
        <a:buChar char="–"/>
        <a:defRPr sz="2800" b="0" i="0" kern="1200">
          <a:solidFill>
            <a:schemeClr val="tx1">
              <a:lumMod val="75000"/>
              <a:lumOff val="25000"/>
            </a:schemeClr>
          </a:solidFill>
          <a:latin typeface="Helvetica Neue"/>
          <a:ea typeface="+mn-ea"/>
          <a:cs typeface="Helvetica Neue"/>
        </a:defRPr>
      </a:lvl2pPr>
      <a:lvl3pPr marL="1143000" indent="-228600" algn="l" defTabSz="457200" rtl="0" eaLnBrk="1" latinLnBrk="0" hangingPunct="1">
        <a:spcBef>
          <a:spcPct val="20000"/>
        </a:spcBef>
        <a:buClr>
          <a:srgbClr val="E9674F"/>
        </a:buClr>
        <a:buFont typeface="Arial"/>
        <a:buChar char="•"/>
        <a:defRPr sz="2400" b="0" i="0" kern="1200">
          <a:solidFill>
            <a:schemeClr val="tx1">
              <a:lumMod val="75000"/>
              <a:lumOff val="25000"/>
            </a:schemeClr>
          </a:solidFill>
          <a:latin typeface="Helvetica Neue"/>
          <a:ea typeface="+mn-ea"/>
          <a:cs typeface="Helvetica Neue"/>
        </a:defRPr>
      </a:lvl3pPr>
      <a:lvl4pPr marL="1600200" indent="-228600" algn="l" defTabSz="457200" rtl="0" eaLnBrk="1" latinLnBrk="0" hangingPunct="1">
        <a:spcBef>
          <a:spcPct val="20000"/>
        </a:spcBef>
        <a:buClr>
          <a:srgbClr val="E9674F"/>
        </a:buClr>
        <a:buFont typeface="Arial"/>
        <a:buChar char="–"/>
        <a:defRPr sz="2000" b="0" i="0" kern="1200">
          <a:solidFill>
            <a:schemeClr val="tx1">
              <a:lumMod val="75000"/>
              <a:lumOff val="25000"/>
            </a:schemeClr>
          </a:solidFill>
          <a:latin typeface="Helvetica Neue"/>
          <a:ea typeface="+mn-ea"/>
          <a:cs typeface="Helvetica Neue"/>
        </a:defRPr>
      </a:lvl4pPr>
      <a:lvl5pPr marL="2057400" indent="-228600" algn="l" defTabSz="457200" rtl="0" eaLnBrk="1" latinLnBrk="0" hangingPunct="1">
        <a:spcBef>
          <a:spcPct val="20000"/>
        </a:spcBef>
        <a:buClr>
          <a:srgbClr val="E9674F"/>
        </a:buClr>
        <a:buFont typeface="Arial"/>
        <a:buChar char="»"/>
        <a:defRPr sz="2000" b="0" i="0" kern="1200">
          <a:solidFill>
            <a:schemeClr val="tx1">
              <a:lumMod val="75000"/>
              <a:lumOff val="25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C74E3-19F4-0141-86E7-09A63899B376}" type="datetimeFigureOut">
              <a:rPr lang="en-US" smtClean="0"/>
              <a:t>5/15/2017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9AD78-8C7A-B549-90F5-327CDFD3286E}" type="slidenum">
              <a:rPr lang="en-US" smtClean="0"/>
              <a:t>‹#›</a:t>
            </a:fld>
            <a:endParaRPr lang="en-US"/>
          </a:p>
        </p:txBody>
      </p:sp>
    </p:spTree>
    <p:extLst>
      <p:ext uri="{BB962C8B-B14F-4D97-AF65-F5344CB8AC3E}">
        <p14:creationId xmlns:p14="http://schemas.microsoft.com/office/powerpoint/2010/main" val="20348502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3600" b="0" i="0" kern="1200">
          <a:solidFill>
            <a:schemeClr val="bg1"/>
          </a:solidFill>
          <a:latin typeface="Helvetica Neue Medium" charset="0"/>
          <a:ea typeface="Helvetica Neue Medium" charset="0"/>
          <a:cs typeface="Helvetica Neue Medium" charset="0"/>
        </a:defRPr>
      </a:lvl1pPr>
    </p:titleStyle>
    <p:bodyStyle>
      <a:lvl1pPr marL="228600" indent="-228600" algn="l" defTabSz="914400" rtl="0" eaLnBrk="1" latinLnBrk="0" hangingPunct="1">
        <a:lnSpc>
          <a:spcPct val="90000"/>
        </a:lnSpc>
        <a:spcBef>
          <a:spcPts val="1000"/>
        </a:spcBef>
        <a:buClr>
          <a:srgbClr val="5F2A5B"/>
        </a:buClr>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5F2A5B"/>
        </a:buClr>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5F2A5B"/>
        </a:buClr>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5F2A5B"/>
        </a:buClr>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5F2A5B"/>
        </a:buClr>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 y="6492875"/>
            <a:ext cx="381000" cy="365125"/>
          </a:xfrm>
          <a:prstGeom prst="rect">
            <a:avLst/>
          </a:prstGeom>
        </p:spPr>
        <p:txBody>
          <a:bodyPr vert="horz" lIns="91440" tIns="45720" rIns="91440" bIns="45720" rtlCol="0" anchor="ctr"/>
          <a:lstStyle>
            <a:lvl1pPr algn="r">
              <a:defRPr sz="1200">
                <a:solidFill>
                  <a:schemeClr val="bg1"/>
                </a:solidFill>
              </a:defRPr>
            </a:lvl1pPr>
          </a:lstStyle>
          <a:p>
            <a:fld id="{E18695A3-612B-4B2B-B01B-9890B4364E2E}" type="slidenum">
              <a:rPr lang="en-US" smtClean="0">
                <a:solidFill>
                  <a:srgbClr val="FFFFFF"/>
                </a:solidFill>
              </a:rPr>
              <a:pPr/>
              <a:t>‹#›</a:t>
            </a:fld>
            <a:endParaRPr lang="en-US" dirty="0">
              <a:solidFill>
                <a:srgbClr val="FFFFFF"/>
              </a:solidFill>
            </a:endParaRPr>
          </a:p>
        </p:txBody>
      </p:sp>
      <p:sp>
        <p:nvSpPr>
          <p:cNvPr id="7" name="Rectangle 6"/>
          <p:cNvSpPr/>
          <p:nvPr/>
        </p:nvSpPr>
        <p:spPr>
          <a:xfrm>
            <a:off x="0" y="0"/>
            <a:ext cx="9144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userDrawn="1"/>
        </p:nvSpPr>
        <p:spPr>
          <a:xfrm>
            <a:off x="0" y="6553200"/>
            <a:ext cx="9144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39537623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ftr="0" dt="0"/>
  <p:txStyles>
    <p:titleStyle>
      <a:lvl1pPr algn="ctr" defTabSz="914400" rtl="0" eaLnBrk="1" latinLnBrk="0" hangingPunct="1">
        <a:spcBef>
          <a:spcPct val="0"/>
        </a:spcBef>
        <a:buNone/>
        <a:defRPr sz="3800" b="1" kern="1200" cap="none" baseline="0">
          <a:solidFill>
            <a:schemeClr val="tx2"/>
          </a:solidFill>
          <a:latin typeface="Calibri" panose="020F0502020204030204" pitchFamily="34" charset="0"/>
          <a:ea typeface="Dotum" panose="020B0600000101010101" pitchFamily="34" charset="-127"/>
          <a:cs typeface="+mj-cs"/>
        </a:defRPr>
      </a:lvl1pPr>
    </p:titleStyle>
    <p:body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ü"/>
        <a:tabLst/>
        <a:defRPr sz="3200" kern="1200">
          <a:solidFill>
            <a:schemeClr val="tx1"/>
          </a:solidFill>
          <a:latin typeface="Calibri" panose="020F0502020204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800" kern="1200">
          <a:solidFill>
            <a:schemeClr val="tx1"/>
          </a:solidFill>
          <a:latin typeface="Calibri" panose="020F050202020403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sz="2400" kern="1200">
          <a:solidFill>
            <a:schemeClr val="tx1"/>
          </a:solidFill>
          <a:latin typeface="Calibri" panose="020F050202020403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000" kern="1200">
          <a:solidFill>
            <a:schemeClr val="tx1"/>
          </a:solidFill>
          <a:latin typeface="Calibri" panose="020F050202020403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2"/>
        </a:buClr>
        <a:buSzTx/>
        <a:buFont typeface="Arial" panose="020B0604020202020204" pitchFamily="34" charset="0"/>
        <a:buChar char="»"/>
        <a:tabLst/>
        <a:defRPr sz="1800" kern="120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 y="6492875"/>
            <a:ext cx="381000" cy="365125"/>
          </a:xfrm>
          <a:prstGeom prst="rect">
            <a:avLst/>
          </a:prstGeom>
        </p:spPr>
        <p:txBody>
          <a:bodyPr vert="horz" lIns="91440" tIns="45720" rIns="91440" bIns="45720" rtlCol="0" anchor="ctr"/>
          <a:lstStyle>
            <a:lvl1pPr algn="r">
              <a:defRPr sz="1200">
                <a:solidFill>
                  <a:schemeClr val="bg1"/>
                </a:solidFill>
              </a:defRPr>
            </a:lvl1pPr>
          </a:lstStyle>
          <a:p>
            <a:fld id="{E18695A3-612B-4B2B-B01B-9890B4364E2E}" type="slidenum">
              <a:rPr lang="en-US" smtClean="0">
                <a:solidFill>
                  <a:srgbClr val="FFFFFF"/>
                </a:solidFill>
              </a:rPr>
              <a:pPr/>
              <a:t>‹#›</a:t>
            </a:fld>
            <a:endParaRPr lang="en-US" dirty="0">
              <a:solidFill>
                <a:srgbClr val="FFFFFF"/>
              </a:solidFill>
            </a:endParaRPr>
          </a:p>
        </p:txBody>
      </p:sp>
      <p:sp>
        <p:nvSpPr>
          <p:cNvPr id="7" name="Rectangle 6"/>
          <p:cNvSpPr/>
          <p:nvPr/>
        </p:nvSpPr>
        <p:spPr>
          <a:xfrm>
            <a:off x="0" y="0"/>
            <a:ext cx="9144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userDrawn="1"/>
        </p:nvSpPr>
        <p:spPr>
          <a:xfrm>
            <a:off x="0" y="6553200"/>
            <a:ext cx="9144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406008758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hdr="0" ftr="0" dt="0"/>
  <p:txStyles>
    <p:titleStyle>
      <a:lvl1pPr algn="ctr" defTabSz="914400" rtl="0" eaLnBrk="1" latinLnBrk="0" hangingPunct="1">
        <a:spcBef>
          <a:spcPct val="0"/>
        </a:spcBef>
        <a:buNone/>
        <a:defRPr sz="3800" b="1" kern="1200" cap="none" baseline="0">
          <a:solidFill>
            <a:schemeClr val="tx2"/>
          </a:solidFill>
          <a:latin typeface="Calibri" panose="020F0502020204030204" pitchFamily="34" charset="0"/>
          <a:ea typeface="Dotum" panose="020B0600000101010101" pitchFamily="34" charset="-127"/>
          <a:cs typeface="+mj-cs"/>
        </a:defRPr>
      </a:lvl1pPr>
    </p:titleStyle>
    <p:body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ü"/>
        <a:tabLst/>
        <a:defRPr sz="3200" kern="1200">
          <a:solidFill>
            <a:schemeClr val="tx1"/>
          </a:solidFill>
          <a:latin typeface="Calibri" panose="020F0502020204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800" kern="1200">
          <a:solidFill>
            <a:schemeClr val="tx1"/>
          </a:solidFill>
          <a:latin typeface="Calibri" panose="020F050202020403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sz="2400" kern="1200">
          <a:solidFill>
            <a:schemeClr val="tx1"/>
          </a:solidFill>
          <a:latin typeface="Calibri" panose="020F050202020403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000" kern="1200">
          <a:solidFill>
            <a:schemeClr val="tx1"/>
          </a:solidFill>
          <a:latin typeface="Calibri" panose="020F050202020403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2"/>
        </a:buClr>
        <a:buSzTx/>
        <a:buFont typeface="Arial" panose="020B0604020202020204" pitchFamily="34" charset="0"/>
        <a:buChar char="»"/>
        <a:tabLst/>
        <a:defRPr sz="1800" kern="120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52400"/>
            <a:ext cx="8382000" cy="1143000"/>
          </a:xfrm>
          <a:prstGeom prst="rect">
            <a:avLst/>
          </a:prstGeom>
          <a:effectLst/>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81000" y="1524000"/>
            <a:ext cx="83820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76200" y="6492875"/>
            <a:ext cx="21336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53165762-B753-4DC0-A2F6-9A50AAB42FE2}" type="datetimeFigureOut">
              <a:rPr lang="en-US" smtClean="0"/>
              <a:pPr/>
              <a:t>5/15/2017</a:t>
            </a:fld>
            <a:endParaRPr lang="en-US" dirty="0"/>
          </a:p>
        </p:txBody>
      </p:sp>
      <p:sp>
        <p:nvSpPr>
          <p:cNvPr id="11" name="Footer Placeholder 4"/>
          <p:cNvSpPr>
            <a:spLocks noGrp="1"/>
          </p:cNvSpPr>
          <p:nvPr>
            <p:ph type="ftr" sz="quarter" idx="3"/>
          </p:nvPr>
        </p:nvSpPr>
        <p:spPr>
          <a:xfrm>
            <a:off x="2362200" y="6492875"/>
            <a:ext cx="4419600" cy="365125"/>
          </a:xfrm>
          <a:prstGeom prst="rect">
            <a:avLst/>
          </a:prstGeom>
        </p:spPr>
        <p:txBody>
          <a:bodyPr vert="horz" lIns="91440" tIns="45720" rIns="91440" bIns="45720" rtlCol="0" anchor="ctr">
            <a:normAutofit/>
          </a:bodyPr>
          <a:lstStyle>
            <a:lvl1pPr algn="ctr">
              <a:defRPr sz="1200">
                <a:solidFill>
                  <a:schemeClr val="bg1"/>
                </a:solidFill>
                <a:latin typeface="+mj-lt"/>
              </a:defRPr>
            </a:lvl1pPr>
          </a:lstStyle>
          <a:p>
            <a:endParaRPr lang="en-US" dirty="0"/>
          </a:p>
        </p:txBody>
      </p:sp>
      <p:sp>
        <p:nvSpPr>
          <p:cNvPr id="12"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FCCDFB5-8692-42CB-ACDB-1AED0D803DD4}" type="slidenum">
              <a:rPr lang="en-US" smtClean="0"/>
              <a:pPr/>
              <a:t>‹#›</a:t>
            </a:fld>
            <a:endParaRPr lang="en-US" dirty="0"/>
          </a:p>
        </p:txBody>
      </p:sp>
    </p:spTree>
    <p:extLst>
      <p:ext uri="{BB962C8B-B14F-4D97-AF65-F5344CB8AC3E}">
        <p14:creationId xmlns:p14="http://schemas.microsoft.com/office/powerpoint/2010/main" val="348126487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tx2"/>
        </a:buClr>
        <a:buFont typeface="Arial" pitchFamily="34" charset="0"/>
        <a:buChar char="•"/>
        <a:defRPr sz="3200" kern="1200" spc="0">
          <a:solidFill>
            <a:srgbClr val="000000"/>
          </a:solidFill>
          <a:latin typeface="+mn-lt"/>
          <a:ea typeface="+mn-ea"/>
          <a:cs typeface="+mn-cs"/>
        </a:defRPr>
      </a:lvl1pPr>
      <a:lvl2pPr marL="640080" indent="-228600" algn="l" defTabSz="914400" rtl="0" eaLnBrk="1" latinLnBrk="0" hangingPunct="1">
        <a:spcBef>
          <a:spcPct val="20000"/>
        </a:spcBef>
        <a:buClr>
          <a:schemeClr val="tx1">
            <a:lumMod val="75000"/>
            <a:lumOff val="25000"/>
          </a:schemeClr>
        </a:buClr>
        <a:buFont typeface="Arial" pitchFamily="34" charset="0"/>
        <a:buChar char="•"/>
        <a:defRPr sz="2800" kern="1200" spc="0">
          <a:solidFill>
            <a:srgbClr val="000000"/>
          </a:solidFill>
          <a:latin typeface="+mn-lt"/>
          <a:ea typeface="+mn-ea"/>
          <a:cs typeface="+mn-cs"/>
        </a:defRPr>
      </a:lvl2pPr>
      <a:lvl3pPr marL="1005840" indent="-228600" algn="l" defTabSz="914400" rtl="0" eaLnBrk="1" latinLnBrk="0" hangingPunct="1">
        <a:spcBef>
          <a:spcPct val="20000"/>
        </a:spcBef>
        <a:buClr>
          <a:schemeClr val="tx1">
            <a:lumMod val="50000"/>
            <a:lumOff val="50000"/>
          </a:schemeClr>
        </a:buClr>
        <a:buFont typeface="Arial" pitchFamily="34" charset="0"/>
        <a:buChar char="•"/>
        <a:defRPr sz="2400" kern="1200" spc="0">
          <a:solidFill>
            <a:srgbClr val="000000"/>
          </a:solidFill>
          <a:latin typeface="+mn-lt"/>
          <a:ea typeface="+mn-ea"/>
          <a:cs typeface="+mn-cs"/>
        </a:defRPr>
      </a:lvl3pPr>
      <a:lvl4pPr marL="1280160" indent="-228600" algn="l" defTabSz="914400" rtl="0" eaLnBrk="1" latinLnBrk="0" hangingPunct="1">
        <a:spcBef>
          <a:spcPct val="20000"/>
        </a:spcBef>
        <a:buClr>
          <a:schemeClr val="tx1">
            <a:lumMod val="25000"/>
            <a:lumOff val="75000"/>
          </a:schemeClr>
        </a:buClr>
        <a:buFont typeface="Arial" pitchFamily="34" charset="0"/>
        <a:buChar char="•"/>
        <a:defRPr sz="2400" kern="1200" spc="0">
          <a:solidFill>
            <a:srgbClr val="000000"/>
          </a:solidFill>
          <a:latin typeface="+mn-lt"/>
          <a:ea typeface="+mn-ea"/>
          <a:cs typeface="+mn-cs"/>
        </a:defRPr>
      </a:lvl4pPr>
      <a:lvl5pPr marL="1554480" indent="-228600" algn="l" defTabSz="914400" rtl="0" eaLnBrk="1" latinLnBrk="0" hangingPunct="1">
        <a:spcBef>
          <a:spcPct val="20000"/>
        </a:spcBef>
        <a:buClr>
          <a:schemeClr val="tx1">
            <a:lumMod val="10000"/>
            <a:lumOff val="90000"/>
          </a:schemeClr>
        </a:buClr>
        <a:buFont typeface="Arial" pitchFamily="34" charset="0"/>
        <a:buChar char="•"/>
        <a:defRPr sz="2400" kern="1200" spc="0" baseline="0">
          <a:solidFill>
            <a:srgbClr val="000000"/>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mailto:heatherh@princeton.edu"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7.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image" Target="../media/image34.jpeg"/><Relationship Id="rId13" Type="http://schemas.microsoft.com/office/2007/relationships/hdphoto" Target="../media/hdphoto4.wdp"/><Relationship Id="rId3" Type="http://schemas.openxmlformats.org/officeDocument/2006/relationships/image" Target="../media/image30.png"/><Relationship Id="rId7" Type="http://schemas.microsoft.com/office/2007/relationships/hdphoto" Target="../media/hdphoto1.wdp"/><Relationship Id="rId12" Type="http://schemas.openxmlformats.org/officeDocument/2006/relationships/image" Target="../media/image36.jpeg"/><Relationship Id="rId2" Type="http://schemas.openxmlformats.org/officeDocument/2006/relationships/image" Target="../media/image29.jpeg"/><Relationship Id="rId1" Type="http://schemas.openxmlformats.org/officeDocument/2006/relationships/slideLayout" Target="../slideLayouts/slideLayout45.xml"/><Relationship Id="rId6" Type="http://schemas.openxmlformats.org/officeDocument/2006/relationships/image" Target="../media/image33.jpeg"/><Relationship Id="rId11" Type="http://schemas.microsoft.com/office/2007/relationships/hdphoto" Target="../media/hdphoto3.wdp"/><Relationship Id="rId5" Type="http://schemas.openxmlformats.org/officeDocument/2006/relationships/image" Target="../media/image32.png"/><Relationship Id="rId15" Type="http://schemas.microsoft.com/office/2007/relationships/hdphoto" Target="../media/hdphoto5.wdp"/><Relationship Id="rId10" Type="http://schemas.openxmlformats.org/officeDocument/2006/relationships/image" Target="../media/image35.jpeg"/><Relationship Id="rId4" Type="http://schemas.openxmlformats.org/officeDocument/2006/relationships/image" Target="../media/image31.png"/><Relationship Id="rId9" Type="http://schemas.microsoft.com/office/2007/relationships/hdphoto" Target="../media/hdphoto2.wdp"/><Relationship Id="rId1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44.xml"/><Relationship Id="rId1" Type="http://schemas.openxmlformats.org/officeDocument/2006/relationships/themeOverride" Target="../theme/themeOverride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4.xml"/><Relationship Id="rId5" Type="http://schemas.openxmlformats.org/officeDocument/2006/relationships/image" Target="../media/image39.jpe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gif"/></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39.jpeg"/><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9.jpeg"/><Relationship Id="rId2" Type="http://schemas.openxmlformats.org/officeDocument/2006/relationships/slideLayout" Target="../slideLayouts/slideLayout44.xml"/><Relationship Id="rId1" Type="http://schemas.openxmlformats.org/officeDocument/2006/relationships/themeOverride" Target="../theme/themeOverride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8.jpg"/><Relationship Id="rId5" Type="http://schemas.openxmlformats.org/officeDocument/2006/relationships/image" Target="../media/image14.jpeg"/><Relationship Id="rId4" Type="http://schemas.openxmlformats.org/officeDocument/2006/relationships/image" Target="../media/image17.JPG"/></Relationships>
</file>

<file path=ppt/slides/_rels/slide36.xml.rels><?xml version="1.0" encoding="UTF-8" standalone="yes"?>
<Relationships xmlns="http://schemas.openxmlformats.org/package/2006/relationships"><Relationship Id="rId2" Type="http://schemas.openxmlformats.org/officeDocument/2006/relationships/hyperlink" Target="http://statenetwork.org/resource/?tag=shran,shvs&amp;topic=&amp;type="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WJF_Logo_Stack_261U65_Knockou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290" y="5251625"/>
            <a:ext cx="1556657" cy="774350"/>
          </a:xfrm>
          <a:prstGeom prst="rect">
            <a:avLst/>
          </a:prstGeom>
        </p:spPr>
      </p:pic>
      <p:pic>
        <p:nvPicPr>
          <p:cNvPr id="5" name="Picture 4"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288" y="5251625"/>
            <a:ext cx="1219857" cy="853900"/>
          </a:xfrm>
          <a:prstGeom prst="rect">
            <a:avLst/>
          </a:prstGeom>
        </p:spPr>
      </p:pic>
      <p:sp>
        <p:nvSpPr>
          <p:cNvPr id="6" name="Title 5"/>
          <p:cNvSpPr>
            <a:spLocks noGrp="1"/>
          </p:cNvSpPr>
          <p:nvPr>
            <p:ph type="ctrTitle"/>
          </p:nvPr>
        </p:nvSpPr>
        <p:spPr>
          <a:xfrm>
            <a:off x="3331027" y="2062066"/>
            <a:ext cx="6069851" cy="2593911"/>
          </a:xfrm>
        </p:spPr>
        <p:txBody>
          <a:bodyPr/>
          <a:lstStyle/>
          <a:p>
            <a:r>
              <a:rPr lang="en-US" sz="4000" b="1" dirty="0">
                <a:solidFill>
                  <a:schemeClr val="bg1"/>
                </a:solidFill>
              </a:rPr>
              <a:t>State Strategies: </a:t>
            </a:r>
            <a:br>
              <a:rPr lang="en-US" sz="4000" b="1" dirty="0">
                <a:solidFill>
                  <a:schemeClr val="bg1"/>
                </a:solidFill>
              </a:rPr>
            </a:br>
            <a:r>
              <a:rPr lang="en-US" sz="3600" i="1" dirty="0">
                <a:solidFill>
                  <a:schemeClr val="bg1"/>
                </a:solidFill>
              </a:rPr>
              <a:t>Medicaid Value-Based</a:t>
            </a:r>
            <a:br>
              <a:rPr lang="en-US" sz="3600" i="1" dirty="0">
                <a:solidFill>
                  <a:schemeClr val="bg1"/>
                </a:solidFill>
              </a:rPr>
            </a:br>
            <a:r>
              <a:rPr lang="en-US" sz="3600" i="1" dirty="0">
                <a:solidFill>
                  <a:schemeClr val="bg1"/>
                </a:solidFill>
              </a:rPr>
              <a:t>Payment for LTSS</a:t>
            </a:r>
            <a:endParaRPr lang="en-US" sz="2800" dirty="0">
              <a:solidFill>
                <a:schemeClr val="bg1"/>
              </a:solidFill>
            </a:endParaRPr>
          </a:p>
        </p:txBody>
      </p:sp>
      <p:sp>
        <p:nvSpPr>
          <p:cNvPr id="2" name="TextBox 1"/>
          <p:cNvSpPr txBox="1"/>
          <p:nvPr/>
        </p:nvSpPr>
        <p:spPr>
          <a:xfrm>
            <a:off x="233265" y="6488668"/>
            <a:ext cx="1457963" cy="369332"/>
          </a:xfrm>
          <a:prstGeom prst="rect">
            <a:avLst/>
          </a:prstGeom>
          <a:noFill/>
        </p:spPr>
        <p:txBody>
          <a:bodyPr wrap="none" rtlCol="0">
            <a:spAutoFit/>
          </a:bodyPr>
          <a:lstStyle/>
          <a:p>
            <a:r>
              <a:rPr lang="en-US" dirty="0">
                <a:solidFill>
                  <a:schemeClr val="bg1"/>
                </a:solidFill>
              </a:rPr>
              <a:t>May 16, 2017</a:t>
            </a:r>
            <a:endParaRPr lang="en-US" dirty="0"/>
          </a:p>
        </p:txBody>
      </p:sp>
    </p:spTree>
    <p:extLst>
      <p:ext uri="{BB962C8B-B14F-4D97-AF65-F5344CB8AC3E}">
        <p14:creationId xmlns:p14="http://schemas.microsoft.com/office/powerpoint/2010/main" val="956264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p:cNvPicPr>
            <a:picLocks noChangeAspect="1"/>
          </p:cNvPicPr>
          <p:nvPr/>
        </p:nvPicPr>
        <p:blipFill>
          <a:blip r:embed="rId3"/>
          <a:stretch>
            <a:fillRect/>
          </a:stretch>
        </p:blipFill>
        <p:spPr>
          <a:xfrm>
            <a:off x="411301" y="2471842"/>
            <a:ext cx="4188315" cy="2627604"/>
          </a:xfrm>
          <a:prstGeom prst="rect">
            <a:avLst/>
          </a:prstGeom>
        </p:spPr>
      </p:pic>
      <p:sp>
        <p:nvSpPr>
          <p:cNvPr id="2" name="Title 1"/>
          <p:cNvSpPr>
            <a:spLocks noGrp="1"/>
          </p:cNvSpPr>
          <p:nvPr>
            <p:ph type="title"/>
          </p:nvPr>
        </p:nvSpPr>
        <p:spPr/>
        <p:txBody>
          <a:bodyPr/>
          <a:lstStyle/>
          <a:p>
            <a:r>
              <a:rPr lang="en-US" dirty="0"/>
              <a:t>Overview</a:t>
            </a:r>
          </a:p>
        </p:txBody>
      </p:sp>
      <p:sp>
        <p:nvSpPr>
          <p:cNvPr id="27" name="TextBox 1">
            <a:extLst>
              <a:ext uri="{FF2B5EF4-FFF2-40B4-BE49-F238E27FC236}">
                <a16:creationId xmlns:a16="http://schemas.microsoft.com/office/drawing/2014/main" id="{2AE22DE7-DB0D-487F-B641-3EDD72BBCC79}"/>
              </a:ext>
            </a:extLst>
          </p:cNvPr>
          <p:cNvSpPr txBox="1"/>
          <p:nvPr/>
        </p:nvSpPr>
        <p:spPr>
          <a:xfrm>
            <a:off x="436895" y="2297948"/>
            <a:ext cx="4013952" cy="4665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chemeClr val="tx1">
                    <a:lumMod val="75000"/>
                    <a:lumOff val="25000"/>
                  </a:schemeClr>
                </a:solidFill>
                <a:latin typeface="Helvetica Neue"/>
                <a:cs typeface="Arial" panose="020B0604020202020204" pitchFamily="34" charset="0"/>
              </a:rPr>
              <a:t>Total</a:t>
            </a:r>
            <a:r>
              <a:rPr lang="en-US" sz="1800" dirty="0">
                <a:latin typeface="Helvetica Neue"/>
                <a:cs typeface="Arial" panose="020B0604020202020204" pitchFamily="34" charset="0"/>
              </a:rPr>
              <a:t> </a:t>
            </a:r>
            <a:r>
              <a:rPr lang="en-US" sz="1800" b="1" dirty="0">
                <a:solidFill>
                  <a:schemeClr val="accent6">
                    <a:lumMod val="75000"/>
                  </a:schemeClr>
                </a:solidFill>
                <a:latin typeface="Helvetica Neue"/>
                <a:cs typeface="Arial" panose="020B0604020202020204" pitchFamily="34" charset="0"/>
              </a:rPr>
              <a:t>Medicaid Expenditures </a:t>
            </a:r>
            <a:r>
              <a:rPr lang="en-US" sz="1800" dirty="0">
                <a:solidFill>
                  <a:schemeClr val="tx1">
                    <a:lumMod val="75000"/>
                    <a:lumOff val="25000"/>
                  </a:schemeClr>
                </a:solidFill>
                <a:latin typeface="Helvetica Neue"/>
                <a:cs typeface="Arial" panose="020B0604020202020204" pitchFamily="34" charset="0"/>
              </a:rPr>
              <a:t>(2014)</a:t>
            </a:r>
            <a:endParaRPr lang="en-US" sz="1800" i="1" dirty="0">
              <a:solidFill>
                <a:schemeClr val="tx1">
                  <a:lumMod val="75000"/>
                  <a:lumOff val="25000"/>
                </a:schemeClr>
              </a:solidFill>
              <a:latin typeface="Helvetica Neue"/>
              <a:cs typeface="Arial" panose="020B0604020202020204" pitchFamily="34" charset="0"/>
            </a:endParaRPr>
          </a:p>
        </p:txBody>
      </p:sp>
      <p:cxnSp>
        <p:nvCxnSpPr>
          <p:cNvPr id="29" name="Straight Connector 28"/>
          <p:cNvCxnSpPr/>
          <p:nvPr/>
        </p:nvCxnSpPr>
        <p:spPr>
          <a:xfrm>
            <a:off x="4572000" y="1796851"/>
            <a:ext cx="0" cy="4203899"/>
          </a:xfrm>
          <a:prstGeom prst="line">
            <a:avLst/>
          </a:prstGeom>
        </p:spPr>
        <p:style>
          <a:lnRef idx="2">
            <a:schemeClr val="accent1"/>
          </a:lnRef>
          <a:fillRef idx="0">
            <a:schemeClr val="accent1"/>
          </a:fillRef>
          <a:effectRef idx="1">
            <a:schemeClr val="accent1"/>
          </a:effectRef>
          <a:fontRef idx="minor">
            <a:schemeClr val="tx1"/>
          </a:fontRef>
        </p:style>
      </p:cxnSp>
      <p:sp>
        <p:nvSpPr>
          <p:cNvPr id="79" name="TextBox 1">
            <a:extLst/>
          </p:cNvPr>
          <p:cNvSpPr txBox="1"/>
          <p:nvPr/>
        </p:nvSpPr>
        <p:spPr>
          <a:xfrm>
            <a:off x="5091947" y="2323139"/>
            <a:ext cx="2978789" cy="25394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chemeClr val="tx1">
                    <a:lumMod val="75000"/>
                    <a:lumOff val="25000"/>
                  </a:schemeClr>
                </a:solidFill>
                <a:latin typeface="Helvetica Neue"/>
                <a:cs typeface="Arial" panose="020B0604020202020204" pitchFamily="34" charset="0"/>
              </a:rPr>
              <a:t>Managed care spending on LTSS increased from 5% in 2009 to 15% in 2014, driven by an </a:t>
            </a:r>
            <a:r>
              <a:rPr lang="en-US" sz="1800" b="1" dirty="0">
                <a:solidFill>
                  <a:schemeClr val="accent6">
                    <a:lumMod val="75000"/>
                  </a:schemeClr>
                </a:solidFill>
                <a:latin typeface="Helvetica Neue"/>
                <a:cs typeface="Arial" panose="020B0604020202020204" pitchFamily="34" charset="0"/>
              </a:rPr>
              <a:t>increase in state implementation of MLTSS programs</a:t>
            </a:r>
          </a:p>
        </p:txBody>
      </p:sp>
      <p:grpSp>
        <p:nvGrpSpPr>
          <p:cNvPr id="45" name="Group 44"/>
          <p:cNvGrpSpPr>
            <a:grpSpLocks noChangeAspect="1"/>
          </p:cNvGrpSpPr>
          <p:nvPr/>
        </p:nvGrpSpPr>
        <p:grpSpPr>
          <a:xfrm>
            <a:off x="7364458" y="3673884"/>
            <a:ext cx="1142335" cy="1188720"/>
            <a:chOff x="-685800" y="2787651"/>
            <a:chExt cx="938213" cy="976313"/>
          </a:xfrm>
          <a:solidFill>
            <a:schemeClr val="accent1"/>
          </a:solidFill>
        </p:grpSpPr>
        <p:sp>
          <p:nvSpPr>
            <p:cNvPr id="46" name="Freeform 63"/>
            <p:cNvSpPr>
              <a:spLocks/>
            </p:cNvSpPr>
            <p:nvPr/>
          </p:nvSpPr>
          <p:spPr bwMode="auto">
            <a:xfrm>
              <a:off x="-685800" y="2787651"/>
              <a:ext cx="938213" cy="695325"/>
            </a:xfrm>
            <a:custGeom>
              <a:avLst/>
              <a:gdLst>
                <a:gd name="T0" fmla="*/ 2640 w 3544"/>
                <a:gd name="T1" fmla="*/ 0 h 2626"/>
                <a:gd name="T2" fmla="*/ 3544 w 3544"/>
                <a:gd name="T3" fmla="*/ 782 h 2626"/>
                <a:gd name="T4" fmla="*/ 3106 w 3544"/>
                <a:gd name="T5" fmla="*/ 898 h 2626"/>
                <a:gd name="T6" fmla="*/ 3045 w 3544"/>
                <a:gd name="T7" fmla="*/ 1121 h 2626"/>
                <a:gd name="T8" fmla="*/ 2962 w 3544"/>
                <a:gd name="T9" fmla="*/ 1331 h 2626"/>
                <a:gd name="T10" fmla="*/ 2860 w 3544"/>
                <a:gd name="T11" fmla="*/ 1528 h 2626"/>
                <a:gd name="T12" fmla="*/ 2737 w 3544"/>
                <a:gd name="T13" fmla="*/ 1710 h 2626"/>
                <a:gd name="T14" fmla="*/ 2598 w 3544"/>
                <a:gd name="T15" fmla="*/ 1877 h 2626"/>
                <a:gd name="T16" fmla="*/ 2442 w 3544"/>
                <a:gd name="T17" fmla="*/ 2029 h 2626"/>
                <a:gd name="T18" fmla="*/ 2273 w 3544"/>
                <a:gd name="T19" fmla="*/ 2166 h 2626"/>
                <a:gd name="T20" fmla="*/ 2090 w 3544"/>
                <a:gd name="T21" fmla="*/ 2286 h 2626"/>
                <a:gd name="T22" fmla="*/ 1897 w 3544"/>
                <a:gd name="T23" fmla="*/ 2389 h 2626"/>
                <a:gd name="T24" fmla="*/ 1694 w 3544"/>
                <a:gd name="T25" fmla="*/ 2474 h 2626"/>
                <a:gd name="T26" fmla="*/ 1483 w 3544"/>
                <a:gd name="T27" fmla="*/ 2541 h 2626"/>
                <a:gd name="T28" fmla="*/ 1266 w 3544"/>
                <a:gd name="T29" fmla="*/ 2589 h 2626"/>
                <a:gd name="T30" fmla="*/ 1043 w 3544"/>
                <a:gd name="T31" fmla="*/ 2618 h 2626"/>
                <a:gd name="T32" fmla="*/ 819 w 3544"/>
                <a:gd name="T33" fmla="*/ 2626 h 2626"/>
                <a:gd name="T34" fmla="*/ 592 w 3544"/>
                <a:gd name="T35" fmla="*/ 2615 h 2626"/>
                <a:gd name="T36" fmla="*/ 364 w 3544"/>
                <a:gd name="T37" fmla="*/ 2581 h 2626"/>
                <a:gd name="T38" fmla="*/ 138 w 3544"/>
                <a:gd name="T39" fmla="*/ 2526 h 2626"/>
                <a:gd name="T40" fmla="*/ 13 w 3544"/>
                <a:gd name="T41" fmla="*/ 2484 h 2626"/>
                <a:gd name="T42" fmla="*/ 0 w 3544"/>
                <a:gd name="T43" fmla="*/ 2463 h 2626"/>
                <a:gd name="T44" fmla="*/ 3 w 3544"/>
                <a:gd name="T45" fmla="*/ 2440 h 2626"/>
                <a:gd name="T46" fmla="*/ 20 w 3544"/>
                <a:gd name="T47" fmla="*/ 2423 h 2626"/>
                <a:gd name="T48" fmla="*/ 46 w 3544"/>
                <a:gd name="T49" fmla="*/ 2419 h 2626"/>
                <a:gd name="T50" fmla="*/ 282 w 3544"/>
                <a:gd name="T51" fmla="*/ 2442 h 2626"/>
                <a:gd name="T52" fmla="*/ 513 w 3544"/>
                <a:gd name="T53" fmla="*/ 2434 h 2626"/>
                <a:gd name="T54" fmla="*/ 736 w 3544"/>
                <a:gd name="T55" fmla="*/ 2397 h 2626"/>
                <a:gd name="T56" fmla="*/ 950 w 3544"/>
                <a:gd name="T57" fmla="*/ 2335 h 2626"/>
                <a:gd name="T58" fmla="*/ 1154 w 3544"/>
                <a:gd name="T59" fmla="*/ 2249 h 2626"/>
                <a:gd name="T60" fmla="*/ 1346 w 3544"/>
                <a:gd name="T61" fmla="*/ 2140 h 2626"/>
                <a:gd name="T62" fmla="*/ 1522 w 3544"/>
                <a:gd name="T63" fmla="*/ 2010 h 2626"/>
                <a:gd name="T64" fmla="*/ 1685 w 3544"/>
                <a:gd name="T65" fmla="*/ 1861 h 2626"/>
                <a:gd name="T66" fmla="*/ 1830 w 3544"/>
                <a:gd name="T67" fmla="*/ 1695 h 2626"/>
                <a:gd name="T68" fmla="*/ 1957 w 3544"/>
                <a:gd name="T69" fmla="*/ 1514 h 2626"/>
                <a:gd name="T70" fmla="*/ 2064 w 3544"/>
                <a:gd name="T71" fmla="*/ 1318 h 2626"/>
                <a:gd name="T72" fmla="*/ 2148 w 3544"/>
                <a:gd name="T73" fmla="*/ 1111 h 2626"/>
                <a:gd name="T74" fmla="*/ 2210 w 3544"/>
                <a:gd name="T75" fmla="*/ 894 h 2626"/>
                <a:gd name="T76" fmla="*/ 1738 w 3544"/>
                <a:gd name="T77" fmla="*/ 782 h 2626"/>
                <a:gd name="T78" fmla="*/ 2640 w 3544"/>
                <a:gd name="T79" fmla="*/ 0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44" h="2626">
                  <a:moveTo>
                    <a:pt x="2640" y="0"/>
                  </a:moveTo>
                  <a:lnTo>
                    <a:pt x="2640" y="0"/>
                  </a:lnTo>
                  <a:lnTo>
                    <a:pt x="3092" y="390"/>
                  </a:lnTo>
                  <a:lnTo>
                    <a:pt x="3544" y="782"/>
                  </a:lnTo>
                  <a:lnTo>
                    <a:pt x="3128" y="782"/>
                  </a:lnTo>
                  <a:lnTo>
                    <a:pt x="3106" y="898"/>
                  </a:lnTo>
                  <a:lnTo>
                    <a:pt x="3079" y="1011"/>
                  </a:lnTo>
                  <a:lnTo>
                    <a:pt x="3045" y="1121"/>
                  </a:lnTo>
                  <a:lnTo>
                    <a:pt x="3007" y="1227"/>
                  </a:lnTo>
                  <a:lnTo>
                    <a:pt x="2962" y="1331"/>
                  </a:lnTo>
                  <a:lnTo>
                    <a:pt x="2914" y="1431"/>
                  </a:lnTo>
                  <a:lnTo>
                    <a:pt x="2860" y="1528"/>
                  </a:lnTo>
                  <a:lnTo>
                    <a:pt x="2801" y="1620"/>
                  </a:lnTo>
                  <a:lnTo>
                    <a:pt x="2737" y="1710"/>
                  </a:lnTo>
                  <a:lnTo>
                    <a:pt x="2669" y="1796"/>
                  </a:lnTo>
                  <a:lnTo>
                    <a:pt x="2598" y="1877"/>
                  </a:lnTo>
                  <a:lnTo>
                    <a:pt x="2522" y="1955"/>
                  </a:lnTo>
                  <a:lnTo>
                    <a:pt x="2442" y="2029"/>
                  </a:lnTo>
                  <a:lnTo>
                    <a:pt x="2359" y="2100"/>
                  </a:lnTo>
                  <a:lnTo>
                    <a:pt x="2273" y="2166"/>
                  </a:lnTo>
                  <a:lnTo>
                    <a:pt x="2183" y="2227"/>
                  </a:lnTo>
                  <a:lnTo>
                    <a:pt x="2090" y="2286"/>
                  </a:lnTo>
                  <a:lnTo>
                    <a:pt x="1995" y="2340"/>
                  </a:lnTo>
                  <a:lnTo>
                    <a:pt x="1897" y="2389"/>
                  </a:lnTo>
                  <a:lnTo>
                    <a:pt x="1796" y="2434"/>
                  </a:lnTo>
                  <a:lnTo>
                    <a:pt x="1694" y="2474"/>
                  </a:lnTo>
                  <a:lnTo>
                    <a:pt x="1590" y="2509"/>
                  </a:lnTo>
                  <a:lnTo>
                    <a:pt x="1483" y="2541"/>
                  </a:lnTo>
                  <a:lnTo>
                    <a:pt x="1376" y="2568"/>
                  </a:lnTo>
                  <a:lnTo>
                    <a:pt x="1266" y="2589"/>
                  </a:lnTo>
                  <a:lnTo>
                    <a:pt x="1155" y="2605"/>
                  </a:lnTo>
                  <a:lnTo>
                    <a:pt x="1043" y="2618"/>
                  </a:lnTo>
                  <a:lnTo>
                    <a:pt x="932" y="2625"/>
                  </a:lnTo>
                  <a:lnTo>
                    <a:pt x="819" y="2626"/>
                  </a:lnTo>
                  <a:lnTo>
                    <a:pt x="704" y="2624"/>
                  </a:lnTo>
                  <a:lnTo>
                    <a:pt x="592" y="2615"/>
                  </a:lnTo>
                  <a:lnTo>
                    <a:pt x="477" y="2601"/>
                  </a:lnTo>
                  <a:lnTo>
                    <a:pt x="364" y="2581"/>
                  </a:lnTo>
                  <a:lnTo>
                    <a:pt x="250" y="2557"/>
                  </a:lnTo>
                  <a:lnTo>
                    <a:pt x="138" y="2526"/>
                  </a:lnTo>
                  <a:lnTo>
                    <a:pt x="27" y="2491"/>
                  </a:lnTo>
                  <a:lnTo>
                    <a:pt x="13" y="2484"/>
                  </a:lnTo>
                  <a:lnTo>
                    <a:pt x="5" y="2475"/>
                  </a:lnTo>
                  <a:lnTo>
                    <a:pt x="0" y="2463"/>
                  </a:lnTo>
                  <a:lnTo>
                    <a:pt x="0" y="2452"/>
                  </a:lnTo>
                  <a:lnTo>
                    <a:pt x="3" y="2440"/>
                  </a:lnTo>
                  <a:lnTo>
                    <a:pt x="9" y="2431"/>
                  </a:lnTo>
                  <a:lnTo>
                    <a:pt x="20" y="2423"/>
                  </a:lnTo>
                  <a:lnTo>
                    <a:pt x="31" y="2419"/>
                  </a:lnTo>
                  <a:lnTo>
                    <a:pt x="46" y="2419"/>
                  </a:lnTo>
                  <a:lnTo>
                    <a:pt x="165" y="2434"/>
                  </a:lnTo>
                  <a:lnTo>
                    <a:pt x="282" y="2442"/>
                  </a:lnTo>
                  <a:lnTo>
                    <a:pt x="399" y="2440"/>
                  </a:lnTo>
                  <a:lnTo>
                    <a:pt x="513" y="2434"/>
                  </a:lnTo>
                  <a:lnTo>
                    <a:pt x="626" y="2419"/>
                  </a:lnTo>
                  <a:lnTo>
                    <a:pt x="736" y="2397"/>
                  </a:lnTo>
                  <a:lnTo>
                    <a:pt x="844" y="2369"/>
                  </a:lnTo>
                  <a:lnTo>
                    <a:pt x="950" y="2335"/>
                  </a:lnTo>
                  <a:lnTo>
                    <a:pt x="1054" y="2295"/>
                  </a:lnTo>
                  <a:lnTo>
                    <a:pt x="1154" y="2249"/>
                  </a:lnTo>
                  <a:lnTo>
                    <a:pt x="1251" y="2197"/>
                  </a:lnTo>
                  <a:lnTo>
                    <a:pt x="1346" y="2140"/>
                  </a:lnTo>
                  <a:lnTo>
                    <a:pt x="1436" y="2077"/>
                  </a:lnTo>
                  <a:lnTo>
                    <a:pt x="1522" y="2010"/>
                  </a:lnTo>
                  <a:lnTo>
                    <a:pt x="1606" y="1938"/>
                  </a:lnTo>
                  <a:lnTo>
                    <a:pt x="1685" y="1861"/>
                  </a:lnTo>
                  <a:lnTo>
                    <a:pt x="1760" y="1780"/>
                  </a:lnTo>
                  <a:lnTo>
                    <a:pt x="1830" y="1695"/>
                  </a:lnTo>
                  <a:lnTo>
                    <a:pt x="1896" y="1605"/>
                  </a:lnTo>
                  <a:lnTo>
                    <a:pt x="1957" y="1514"/>
                  </a:lnTo>
                  <a:lnTo>
                    <a:pt x="2013" y="1418"/>
                  </a:lnTo>
                  <a:lnTo>
                    <a:pt x="2064" y="1318"/>
                  </a:lnTo>
                  <a:lnTo>
                    <a:pt x="2109" y="1216"/>
                  </a:lnTo>
                  <a:lnTo>
                    <a:pt x="2148" y="1111"/>
                  </a:lnTo>
                  <a:lnTo>
                    <a:pt x="2183" y="1003"/>
                  </a:lnTo>
                  <a:lnTo>
                    <a:pt x="2210" y="894"/>
                  </a:lnTo>
                  <a:lnTo>
                    <a:pt x="2232" y="782"/>
                  </a:lnTo>
                  <a:lnTo>
                    <a:pt x="1738" y="782"/>
                  </a:lnTo>
                  <a:lnTo>
                    <a:pt x="2190" y="390"/>
                  </a:lnTo>
                  <a:lnTo>
                    <a:pt x="2640"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dirty="0"/>
            </a:p>
          </p:txBody>
        </p:sp>
        <p:sp>
          <p:nvSpPr>
            <p:cNvPr id="47" name="Freeform 64"/>
            <p:cNvSpPr>
              <a:spLocks/>
            </p:cNvSpPr>
            <p:nvPr/>
          </p:nvSpPr>
          <p:spPr bwMode="auto">
            <a:xfrm>
              <a:off x="-134938" y="3341688"/>
              <a:ext cx="122238" cy="422275"/>
            </a:xfrm>
            <a:custGeom>
              <a:avLst/>
              <a:gdLst>
                <a:gd name="T0" fmla="*/ 462 w 462"/>
                <a:gd name="T1" fmla="*/ 0 h 1594"/>
                <a:gd name="T2" fmla="*/ 462 w 462"/>
                <a:gd name="T3" fmla="*/ 1594 h 1594"/>
                <a:gd name="T4" fmla="*/ 0 w 462"/>
                <a:gd name="T5" fmla="*/ 1594 h 1594"/>
                <a:gd name="T6" fmla="*/ 0 w 462"/>
                <a:gd name="T7" fmla="*/ 333 h 1594"/>
                <a:gd name="T8" fmla="*/ 99 w 462"/>
                <a:gd name="T9" fmla="*/ 274 h 1594"/>
                <a:gd name="T10" fmla="*/ 195 w 462"/>
                <a:gd name="T11" fmla="*/ 212 h 1594"/>
                <a:gd name="T12" fmla="*/ 288 w 462"/>
                <a:gd name="T13" fmla="*/ 146 h 1594"/>
                <a:gd name="T14" fmla="*/ 377 w 462"/>
                <a:gd name="T15" fmla="*/ 75 h 1594"/>
                <a:gd name="T16" fmla="*/ 462 w 462"/>
                <a:gd name="T17" fmla="*/ 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1594">
                  <a:moveTo>
                    <a:pt x="462" y="0"/>
                  </a:moveTo>
                  <a:lnTo>
                    <a:pt x="462" y="1594"/>
                  </a:lnTo>
                  <a:lnTo>
                    <a:pt x="0" y="1594"/>
                  </a:lnTo>
                  <a:lnTo>
                    <a:pt x="0" y="333"/>
                  </a:lnTo>
                  <a:lnTo>
                    <a:pt x="99" y="274"/>
                  </a:lnTo>
                  <a:lnTo>
                    <a:pt x="195" y="212"/>
                  </a:lnTo>
                  <a:lnTo>
                    <a:pt x="288" y="146"/>
                  </a:lnTo>
                  <a:lnTo>
                    <a:pt x="377" y="75"/>
                  </a:lnTo>
                  <a:lnTo>
                    <a:pt x="462"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p>
          </p:txBody>
        </p:sp>
        <p:sp>
          <p:nvSpPr>
            <p:cNvPr id="48" name="Freeform 65"/>
            <p:cNvSpPr>
              <a:spLocks/>
            </p:cNvSpPr>
            <p:nvPr/>
          </p:nvSpPr>
          <p:spPr bwMode="auto">
            <a:xfrm>
              <a:off x="-319088" y="3459163"/>
              <a:ext cx="122238" cy="304800"/>
            </a:xfrm>
            <a:custGeom>
              <a:avLst/>
              <a:gdLst>
                <a:gd name="T0" fmla="*/ 461 w 461"/>
                <a:gd name="T1" fmla="*/ 0 h 1149"/>
                <a:gd name="T2" fmla="*/ 461 w 461"/>
                <a:gd name="T3" fmla="*/ 1149 h 1149"/>
                <a:gd name="T4" fmla="*/ 0 w 461"/>
                <a:gd name="T5" fmla="*/ 1149 h 1149"/>
                <a:gd name="T6" fmla="*/ 0 w 461"/>
                <a:gd name="T7" fmla="*/ 145 h 1149"/>
                <a:gd name="T8" fmla="*/ 119 w 461"/>
                <a:gd name="T9" fmla="*/ 117 h 1149"/>
                <a:gd name="T10" fmla="*/ 235 w 461"/>
                <a:gd name="T11" fmla="*/ 83 h 1149"/>
                <a:gd name="T12" fmla="*/ 351 w 461"/>
                <a:gd name="T13" fmla="*/ 45 h 1149"/>
                <a:gd name="T14" fmla="*/ 461 w 461"/>
                <a:gd name="T15" fmla="*/ 0 h 1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1149">
                  <a:moveTo>
                    <a:pt x="461" y="0"/>
                  </a:moveTo>
                  <a:lnTo>
                    <a:pt x="461" y="1149"/>
                  </a:lnTo>
                  <a:lnTo>
                    <a:pt x="0" y="1149"/>
                  </a:lnTo>
                  <a:lnTo>
                    <a:pt x="0" y="145"/>
                  </a:lnTo>
                  <a:lnTo>
                    <a:pt x="119" y="117"/>
                  </a:lnTo>
                  <a:lnTo>
                    <a:pt x="235" y="83"/>
                  </a:lnTo>
                  <a:lnTo>
                    <a:pt x="351" y="45"/>
                  </a:lnTo>
                  <a:lnTo>
                    <a:pt x="461"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p>
          </p:txBody>
        </p:sp>
        <p:sp>
          <p:nvSpPr>
            <p:cNvPr id="49" name="Freeform 66"/>
            <p:cNvSpPr>
              <a:spLocks/>
            </p:cNvSpPr>
            <p:nvPr/>
          </p:nvSpPr>
          <p:spPr bwMode="auto">
            <a:xfrm>
              <a:off x="47625" y="3025776"/>
              <a:ext cx="122238" cy="738188"/>
            </a:xfrm>
            <a:custGeom>
              <a:avLst/>
              <a:gdLst>
                <a:gd name="T0" fmla="*/ 450 w 461"/>
                <a:gd name="T1" fmla="*/ 0 h 2791"/>
                <a:gd name="T2" fmla="*/ 461 w 461"/>
                <a:gd name="T3" fmla="*/ 0 h 2791"/>
                <a:gd name="T4" fmla="*/ 461 w 461"/>
                <a:gd name="T5" fmla="*/ 2791 h 2791"/>
                <a:gd name="T6" fmla="*/ 0 w 461"/>
                <a:gd name="T7" fmla="*/ 2791 h 2791"/>
                <a:gd name="T8" fmla="*/ 0 w 461"/>
                <a:gd name="T9" fmla="*/ 951 h 2791"/>
                <a:gd name="T10" fmla="*/ 71 w 461"/>
                <a:gd name="T11" fmla="*/ 858 h 2791"/>
                <a:gd name="T12" fmla="*/ 137 w 461"/>
                <a:gd name="T13" fmla="*/ 762 h 2791"/>
                <a:gd name="T14" fmla="*/ 198 w 461"/>
                <a:gd name="T15" fmla="*/ 662 h 2791"/>
                <a:gd name="T16" fmla="*/ 255 w 461"/>
                <a:gd name="T17" fmla="*/ 561 h 2791"/>
                <a:gd name="T18" fmla="*/ 306 w 461"/>
                <a:gd name="T19" fmla="*/ 454 h 2791"/>
                <a:gd name="T20" fmla="*/ 351 w 461"/>
                <a:gd name="T21" fmla="*/ 345 h 2791"/>
                <a:gd name="T22" fmla="*/ 390 w 461"/>
                <a:gd name="T23" fmla="*/ 233 h 2791"/>
                <a:gd name="T24" fmla="*/ 423 w 461"/>
                <a:gd name="T25" fmla="*/ 118 h 2791"/>
                <a:gd name="T26" fmla="*/ 450 w 461"/>
                <a:gd name="T27" fmla="*/ 0 h 2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1" h="2791">
                  <a:moveTo>
                    <a:pt x="450" y="0"/>
                  </a:moveTo>
                  <a:lnTo>
                    <a:pt x="461" y="0"/>
                  </a:lnTo>
                  <a:lnTo>
                    <a:pt x="461" y="2791"/>
                  </a:lnTo>
                  <a:lnTo>
                    <a:pt x="0" y="2791"/>
                  </a:lnTo>
                  <a:lnTo>
                    <a:pt x="0" y="951"/>
                  </a:lnTo>
                  <a:lnTo>
                    <a:pt x="71" y="858"/>
                  </a:lnTo>
                  <a:lnTo>
                    <a:pt x="137" y="762"/>
                  </a:lnTo>
                  <a:lnTo>
                    <a:pt x="198" y="662"/>
                  </a:lnTo>
                  <a:lnTo>
                    <a:pt x="255" y="561"/>
                  </a:lnTo>
                  <a:lnTo>
                    <a:pt x="306" y="454"/>
                  </a:lnTo>
                  <a:lnTo>
                    <a:pt x="351" y="345"/>
                  </a:lnTo>
                  <a:lnTo>
                    <a:pt x="390" y="233"/>
                  </a:lnTo>
                  <a:lnTo>
                    <a:pt x="423" y="118"/>
                  </a:lnTo>
                  <a:lnTo>
                    <a:pt x="450"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p>
          </p:txBody>
        </p:sp>
        <p:sp>
          <p:nvSpPr>
            <p:cNvPr id="50" name="Freeform 67"/>
            <p:cNvSpPr>
              <a:spLocks/>
            </p:cNvSpPr>
            <p:nvPr/>
          </p:nvSpPr>
          <p:spPr bwMode="auto">
            <a:xfrm>
              <a:off x="-685800" y="3476626"/>
              <a:ext cx="122238" cy="287338"/>
            </a:xfrm>
            <a:custGeom>
              <a:avLst/>
              <a:gdLst>
                <a:gd name="T0" fmla="*/ 0 w 463"/>
                <a:gd name="T1" fmla="*/ 0 h 1084"/>
                <a:gd name="T2" fmla="*/ 114 w 463"/>
                <a:gd name="T3" fmla="*/ 36 h 1084"/>
                <a:gd name="T4" fmla="*/ 229 w 463"/>
                <a:gd name="T5" fmla="*/ 67 h 1084"/>
                <a:gd name="T6" fmla="*/ 346 w 463"/>
                <a:gd name="T7" fmla="*/ 92 h 1084"/>
                <a:gd name="T8" fmla="*/ 463 w 463"/>
                <a:gd name="T9" fmla="*/ 111 h 1084"/>
                <a:gd name="T10" fmla="*/ 463 w 463"/>
                <a:gd name="T11" fmla="*/ 1084 h 1084"/>
                <a:gd name="T12" fmla="*/ 0 w 463"/>
                <a:gd name="T13" fmla="*/ 1084 h 1084"/>
                <a:gd name="T14" fmla="*/ 0 w 463"/>
                <a:gd name="T15" fmla="*/ 0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1084">
                  <a:moveTo>
                    <a:pt x="0" y="0"/>
                  </a:moveTo>
                  <a:lnTo>
                    <a:pt x="114" y="36"/>
                  </a:lnTo>
                  <a:lnTo>
                    <a:pt x="229" y="67"/>
                  </a:lnTo>
                  <a:lnTo>
                    <a:pt x="346" y="92"/>
                  </a:lnTo>
                  <a:lnTo>
                    <a:pt x="463" y="111"/>
                  </a:lnTo>
                  <a:lnTo>
                    <a:pt x="463" y="1084"/>
                  </a:lnTo>
                  <a:lnTo>
                    <a:pt x="0" y="1084"/>
                  </a:lnTo>
                  <a:lnTo>
                    <a:pt x="0"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p>
          </p:txBody>
        </p:sp>
        <p:sp>
          <p:nvSpPr>
            <p:cNvPr id="51" name="Freeform 68"/>
            <p:cNvSpPr>
              <a:spLocks/>
            </p:cNvSpPr>
            <p:nvPr/>
          </p:nvSpPr>
          <p:spPr bwMode="auto">
            <a:xfrm>
              <a:off x="-503238" y="3508376"/>
              <a:ext cx="123825" cy="255588"/>
            </a:xfrm>
            <a:custGeom>
              <a:avLst/>
              <a:gdLst>
                <a:gd name="T0" fmla="*/ 462 w 462"/>
                <a:gd name="T1" fmla="*/ 0 h 965"/>
                <a:gd name="T2" fmla="*/ 462 w 462"/>
                <a:gd name="T3" fmla="*/ 965 h 965"/>
                <a:gd name="T4" fmla="*/ 0 w 462"/>
                <a:gd name="T5" fmla="*/ 965 h 965"/>
                <a:gd name="T6" fmla="*/ 0 w 462"/>
                <a:gd name="T7" fmla="*/ 15 h 965"/>
                <a:gd name="T8" fmla="*/ 70 w 462"/>
                <a:gd name="T9" fmla="*/ 19 h 965"/>
                <a:gd name="T10" fmla="*/ 141 w 462"/>
                <a:gd name="T11" fmla="*/ 20 h 965"/>
                <a:gd name="T12" fmla="*/ 249 w 462"/>
                <a:gd name="T13" fmla="*/ 17 h 965"/>
                <a:gd name="T14" fmla="*/ 356 w 462"/>
                <a:gd name="T15" fmla="*/ 11 h 965"/>
                <a:gd name="T16" fmla="*/ 462 w 462"/>
                <a:gd name="T17" fmla="*/ 0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965">
                  <a:moveTo>
                    <a:pt x="462" y="0"/>
                  </a:moveTo>
                  <a:lnTo>
                    <a:pt x="462" y="965"/>
                  </a:lnTo>
                  <a:lnTo>
                    <a:pt x="0" y="965"/>
                  </a:lnTo>
                  <a:lnTo>
                    <a:pt x="0" y="15"/>
                  </a:lnTo>
                  <a:lnTo>
                    <a:pt x="70" y="19"/>
                  </a:lnTo>
                  <a:lnTo>
                    <a:pt x="141" y="20"/>
                  </a:lnTo>
                  <a:lnTo>
                    <a:pt x="249" y="17"/>
                  </a:lnTo>
                  <a:lnTo>
                    <a:pt x="356" y="11"/>
                  </a:lnTo>
                  <a:lnTo>
                    <a:pt x="462"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281417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Levers</a:t>
            </a:r>
          </a:p>
        </p:txBody>
      </p:sp>
      <p:cxnSp>
        <p:nvCxnSpPr>
          <p:cNvPr id="4" name="Straight Connector 3"/>
          <p:cNvCxnSpPr>
            <a:stCxn id="2" idx="2"/>
          </p:cNvCxnSpPr>
          <p:nvPr/>
        </p:nvCxnSpPr>
        <p:spPr>
          <a:xfrm>
            <a:off x="4572000" y="1716458"/>
            <a:ext cx="0" cy="4442295"/>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flipV="1">
            <a:off x="551329" y="3832410"/>
            <a:ext cx="8135472" cy="21294"/>
          </a:xfrm>
          <a:prstGeom prst="line">
            <a:avLst/>
          </a:prstGeom>
        </p:spPr>
        <p:style>
          <a:lnRef idx="2">
            <a:schemeClr val="accent1"/>
          </a:lnRef>
          <a:fillRef idx="0">
            <a:schemeClr val="accent1"/>
          </a:fillRef>
          <a:effectRef idx="1">
            <a:schemeClr val="accent1"/>
          </a:effectRef>
          <a:fontRef idx="minor">
            <a:schemeClr val="tx1"/>
          </a:fontRef>
        </p:style>
      </p:cxnSp>
      <p:grpSp>
        <p:nvGrpSpPr>
          <p:cNvPr id="35" name="Group 34"/>
          <p:cNvGrpSpPr>
            <a:grpSpLocks noChangeAspect="1"/>
          </p:cNvGrpSpPr>
          <p:nvPr/>
        </p:nvGrpSpPr>
        <p:grpSpPr>
          <a:xfrm>
            <a:off x="730365" y="2061741"/>
            <a:ext cx="948792" cy="914400"/>
            <a:chOff x="606343" y="1769130"/>
            <a:chExt cx="1205702" cy="1161998"/>
          </a:xfrm>
        </p:grpSpPr>
        <p:sp>
          <p:nvSpPr>
            <p:cNvPr id="31" name="Rectangle 30"/>
            <p:cNvSpPr/>
            <p:nvPr/>
          </p:nvSpPr>
          <p:spPr>
            <a:xfrm>
              <a:off x="606343" y="1769130"/>
              <a:ext cx="1205702" cy="1161998"/>
            </a:xfrm>
            <a:prstGeom prst="rect">
              <a:avLst/>
            </a:prstGeom>
            <a:solidFill>
              <a:schemeClr val="accent1"/>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6"/>
            <p:cNvSpPr>
              <a:spLocks noChangeAspect="1" noEditPoints="1"/>
            </p:cNvSpPr>
            <p:nvPr/>
          </p:nvSpPr>
          <p:spPr bwMode="auto">
            <a:xfrm>
              <a:off x="737868" y="1892929"/>
              <a:ext cx="942652" cy="914400"/>
            </a:xfrm>
            <a:custGeom>
              <a:avLst/>
              <a:gdLst>
                <a:gd name="T0" fmla="*/ 340 w 3672"/>
                <a:gd name="T1" fmla="*/ 3194 h 3559"/>
                <a:gd name="T2" fmla="*/ 722 w 3672"/>
                <a:gd name="T3" fmla="*/ 3361 h 3559"/>
                <a:gd name="T4" fmla="*/ 217 w 3672"/>
                <a:gd name="T5" fmla="*/ 2875 h 3559"/>
                <a:gd name="T6" fmla="*/ 801 w 3672"/>
                <a:gd name="T7" fmla="*/ 3114 h 3559"/>
                <a:gd name="T8" fmla="*/ 359 w 3672"/>
                <a:gd name="T9" fmla="*/ 2744 h 3559"/>
                <a:gd name="T10" fmla="*/ 742 w 3672"/>
                <a:gd name="T11" fmla="*/ 2919 h 3559"/>
                <a:gd name="T12" fmla="*/ 807 w 3672"/>
                <a:gd name="T13" fmla="*/ 2853 h 3559"/>
                <a:gd name="T14" fmla="*/ 1023 w 3672"/>
                <a:gd name="T15" fmla="*/ 2876 h 3559"/>
                <a:gd name="T16" fmla="*/ 901 w 3672"/>
                <a:gd name="T17" fmla="*/ 2682 h 3559"/>
                <a:gd name="T18" fmla="*/ 912 w 3672"/>
                <a:gd name="T19" fmla="*/ 2529 h 3559"/>
                <a:gd name="T20" fmla="*/ 1216 w 3672"/>
                <a:gd name="T21" fmla="*/ 2618 h 3559"/>
                <a:gd name="T22" fmla="*/ 965 w 3672"/>
                <a:gd name="T23" fmla="*/ 2087 h 3559"/>
                <a:gd name="T24" fmla="*/ 1465 w 3672"/>
                <a:gd name="T25" fmla="*/ 2467 h 3559"/>
                <a:gd name="T26" fmla="*/ 1103 w 3672"/>
                <a:gd name="T27" fmla="*/ 1935 h 3559"/>
                <a:gd name="T28" fmla="*/ 1798 w 3672"/>
                <a:gd name="T29" fmla="*/ 2397 h 3559"/>
                <a:gd name="T30" fmla="*/ 1278 w 3672"/>
                <a:gd name="T31" fmla="*/ 1922 h 3559"/>
                <a:gd name="T32" fmla="*/ 2928 w 3672"/>
                <a:gd name="T33" fmla="*/ 1692 h 3559"/>
                <a:gd name="T34" fmla="*/ 1507 w 3672"/>
                <a:gd name="T35" fmla="*/ 2016 h 3559"/>
                <a:gd name="T36" fmla="*/ 1886 w 3672"/>
                <a:gd name="T37" fmla="*/ 2143 h 3559"/>
                <a:gd name="T38" fmla="*/ 1468 w 3672"/>
                <a:gd name="T39" fmla="*/ 1534 h 3559"/>
                <a:gd name="T40" fmla="*/ 2157 w 3672"/>
                <a:gd name="T41" fmla="*/ 2106 h 3559"/>
                <a:gd name="T42" fmla="*/ 1566 w 3672"/>
                <a:gd name="T43" fmla="*/ 1464 h 3559"/>
                <a:gd name="T44" fmla="*/ 2663 w 3672"/>
                <a:gd name="T45" fmla="*/ 2186 h 3559"/>
                <a:gd name="T46" fmla="*/ 2882 w 3672"/>
                <a:gd name="T47" fmla="*/ 1134 h 3559"/>
                <a:gd name="T48" fmla="*/ 3228 w 3672"/>
                <a:gd name="T49" fmla="*/ 1291 h 3559"/>
                <a:gd name="T50" fmla="*/ 2439 w 3672"/>
                <a:gd name="T51" fmla="*/ 1843 h 3559"/>
                <a:gd name="T52" fmla="*/ 1737 w 3672"/>
                <a:gd name="T53" fmla="*/ 1092 h 3559"/>
                <a:gd name="T54" fmla="*/ 3483 w 3672"/>
                <a:gd name="T55" fmla="*/ 1261 h 3559"/>
                <a:gd name="T56" fmla="*/ 3038 w 3672"/>
                <a:gd name="T57" fmla="*/ 1056 h 3559"/>
                <a:gd name="T58" fmla="*/ 1595 w 3672"/>
                <a:gd name="T59" fmla="*/ 773 h 3559"/>
                <a:gd name="T60" fmla="*/ 2972 w 3672"/>
                <a:gd name="T61" fmla="*/ 2089 h 3559"/>
                <a:gd name="T62" fmla="*/ 1740 w 3672"/>
                <a:gd name="T63" fmla="*/ 825 h 3559"/>
                <a:gd name="T64" fmla="*/ 2647 w 3672"/>
                <a:gd name="T65" fmla="*/ 712 h 3559"/>
                <a:gd name="T66" fmla="*/ 2850 w 3672"/>
                <a:gd name="T67" fmla="*/ 996 h 3559"/>
                <a:gd name="T68" fmla="*/ 2880 w 3672"/>
                <a:gd name="T69" fmla="*/ 651 h 3559"/>
                <a:gd name="T70" fmla="*/ 2159 w 3672"/>
                <a:gd name="T71" fmla="*/ 1026 h 3559"/>
                <a:gd name="T72" fmla="*/ 1896 w 3672"/>
                <a:gd name="T73" fmla="*/ 644 h 3559"/>
                <a:gd name="T74" fmla="*/ 3001 w 3672"/>
                <a:gd name="T75" fmla="*/ 1560 h 3559"/>
                <a:gd name="T76" fmla="*/ 2896 w 3672"/>
                <a:gd name="T77" fmla="*/ 1342 h 3559"/>
                <a:gd name="T78" fmla="*/ 2134 w 3672"/>
                <a:gd name="T79" fmla="*/ 655 h 3559"/>
                <a:gd name="T80" fmla="*/ 2216 w 3672"/>
                <a:gd name="T81" fmla="*/ 600 h 3559"/>
                <a:gd name="T82" fmla="*/ 2022 w 3672"/>
                <a:gd name="T83" fmla="*/ 304 h 3559"/>
                <a:gd name="T84" fmla="*/ 2963 w 3672"/>
                <a:gd name="T85" fmla="*/ 263 h 3559"/>
                <a:gd name="T86" fmla="*/ 2461 w 3672"/>
                <a:gd name="T87" fmla="*/ 470 h 3559"/>
                <a:gd name="T88" fmla="*/ 2557 w 3672"/>
                <a:gd name="T89" fmla="*/ 467 h 3559"/>
                <a:gd name="T90" fmla="*/ 2769 w 3672"/>
                <a:gd name="T91" fmla="*/ 369 h 3559"/>
                <a:gd name="T92" fmla="*/ 2913 w 3672"/>
                <a:gd name="T93" fmla="*/ 336 h 3559"/>
                <a:gd name="T94" fmla="*/ 3283 w 3672"/>
                <a:gd name="T95" fmla="*/ 263 h 3559"/>
                <a:gd name="T96" fmla="*/ 3657 w 3672"/>
                <a:gd name="T97" fmla="*/ 1342 h 3559"/>
                <a:gd name="T98" fmla="*/ 3052 w 3672"/>
                <a:gd name="T99" fmla="*/ 2240 h 3559"/>
                <a:gd name="T100" fmla="*/ 2121 w 3672"/>
                <a:gd name="T101" fmla="*/ 2296 h 3559"/>
                <a:gd name="T102" fmla="*/ 1693 w 3672"/>
                <a:gd name="T103" fmla="*/ 2536 h 3559"/>
                <a:gd name="T104" fmla="*/ 1396 w 3672"/>
                <a:gd name="T105" fmla="*/ 2744 h 3559"/>
                <a:gd name="T106" fmla="*/ 1086 w 3672"/>
                <a:gd name="T107" fmla="*/ 3069 h 3559"/>
                <a:gd name="T108" fmla="*/ 877 w 3672"/>
                <a:gd name="T109" fmla="*/ 3508 h 3559"/>
                <a:gd name="T110" fmla="*/ 14 w 3672"/>
                <a:gd name="T111" fmla="*/ 3501 h 3559"/>
                <a:gd name="T112" fmla="*/ 202 w 3672"/>
                <a:gd name="T113" fmla="*/ 2646 h 3559"/>
                <a:gd name="T114" fmla="*/ 1134 w 3672"/>
                <a:gd name="T115" fmla="*/ 1642 h 3559"/>
                <a:gd name="T116" fmla="*/ 1432 w 3672"/>
                <a:gd name="T117" fmla="*/ 1419 h 3559"/>
                <a:gd name="T118" fmla="*/ 1675 w 3672"/>
                <a:gd name="T119" fmla="*/ 389 h 3559"/>
                <a:gd name="T120" fmla="*/ 2255 w 3672"/>
                <a:gd name="T121" fmla="*/ 46 h 3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72" h="3559">
                  <a:moveTo>
                    <a:pt x="192" y="3134"/>
                  </a:moveTo>
                  <a:lnTo>
                    <a:pt x="177" y="3258"/>
                  </a:lnTo>
                  <a:lnTo>
                    <a:pt x="161" y="3381"/>
                  </a:lnTo>
                  <a:lnTo>
                    <a:pt x="309" y="3387"/>
                  </a:lnTo>
                  <a:lnTo>
                    <a:pt x="457" y="3393"/>
                  </a:lnTo>
                  <a:lnTo>
                    <a:pt x="424" y="3363"/>
                  </a:lnTo>
                  <a:lnTo>
                    <a:pt x="393" y="3334"/>
                  </a:lnTo>
                  <a:lnTo>
                    <a:pt x="365" y="3307"/>
                  </a:lnTo>
                  <a:lnTo>
                    <a:pt x="277" y="3222"/>
                  </a:lnTo>
                  <a:lnTo>
                    <a:pt x="192" y="3134"/>
                  </a:lnTo>
                  <a:close/>
                  <a:moveTo>
                    <a:pt x="202" y="2929"/>
                  </a:moveTo>
                  <a:lnTo>
                    <a:pt x="201" y="2995"/>
                  </a:lnTo>
                  <a:lnTo>
                    <a:pt x="197" y="3062"/>
                  </a:lnTo>
                  <a:lnTo>
                    <a:pt x="269" y="3129"/>
                  </a:lnTo>
                  <a:lnTo>
                    <a:pt x="340" y="3194"/>
                  </a:lnTo>
                  <a:lnTo>
                    <a:pt x="414" y="3259"/>
                  </a:lnTo>
                  <a:lnTo>
                    <a:pt x="443" y="3281"/>
                  </a:lnTo>
                  <a:lnTo>
                    <a:pt x="473" y="3303"/>
                  </a:lnTo>
                  <a:lnTo>
                    <a:pt x="505" y="3326"/>
                  </a:lnTo>
                  <a:lnTo>
                    <a:pt x="536" y="3349"/>
                  </a:lnTo>
                  <a:lnTo>
                    <a:pt x="565" y="3373"/>
                  </a:lnTo>
                  <a:lnTo>
                    <a:pt x="591" y="3399"/>
                  </a:lnTo>
                  <a:lnTo>
                    <a:pt x="691" y="3402"/>
                  </a:lnTo>
                  <a:lnTo>
                    <a:pt x="792" y="3404"/>
                  </a:lnTo>
                  <a:lnTo>
                    <a:pt x="801" y="3404"/>
                  </a:lnTo>
                  <a:lnTo>
                    <a:pt x="810" y="3407"/>
                  </a:lnTo>
                  <a:lnTo>
                    <a:pt x="808" y="3403"/>
                  </a:lnTo>
                  <a:lnTo>
                    <a:pt x="808" y="3400"/>
                  </a:lnTo>
                  <a:lnTo>
                    <a:pt x="765" y="3383"/>
                  </a:lnTo>
                  <a:lnTo>
                    <a:pt x="722" y="3361"/>
                  </a:lnTo>
                  <a:lnTo>
                    <a:pt x="679" y="3336"/>
                  </a:lnTo>
                  <a:lnTo>
                    <a:pt x="639" y="3307"/>
                  </a:lnTo>
                  <a:lnTo>
                    <a:pt x="599" y="3277"/>
                  </a:lnTo>
                  <a:lnTo>
                    <a:pt x="562" y="3245"/>
                  </a:lnTo>
                  <a:lnTo>
                    <a:pt x="526" y="3217"/>
                  </a:lnTo>
                  <a:lnTo>
                    <a:pt x="444" y="3147"/>
                  </a:lnTo>
                  <a:lnTo>
                    <a:pt x="362" y="3074"/>
                  </a:lnTo>
                  <a:lnTo>
                    <a:pt x="282" y="3002"/>
                  </a:lnTo>
                  <a:lnTo>
                    <a:pt x="202" y="2929"/>
                  </a:lnTo>
                  <a:close/>
                  <a:moveTo>
                    <a:pt x="320" y="2782"/>
                  </a:moveTo>
                  <a:lnTo>
                    <a:pt x="293" y="2809"/>
                  </a:lnTo>
                  <a:lnTo>
                    <a:pt x="270" y="2831"/>
                  </a:lnTo>
                  <a:lnTo>
                    <a:pt x="249" y="2850"/>
                  </a:lnTo>
                  <a:lnTo>
                    <a:pt x="231" y="2865"/>
                  </a:lnTo>
                  <a:lnTo>
                    <a:pt x="217" y="2875"/>
                  </a:lnTo>
                  <a:lnTo>
                    <a:pt x="222" y="2877"/>
                  </a:lnTo>
                  <a:lnTo>
                    <a:pt x="226" y="2881"/>
                  </a:lnTo>
                  <a:lnTo>
                    <a:pt x="330" y="2969"/>
                  </a:lnTo>
                  <a:lnTo>
                    <a:pt x="434" y="3058"/>
                  </a:lnTo>
                  <a:lnTo>
                    <a:pt x="540" y="3144"/>
                  </a:lnTo>
                  <a:lnTo>
                    <a:pt x="591" y="3182"/>
                  </a:lnTo>
                  <a:lnTo>
                    <a:pt x="643" y="3217"/>
                  </a:lnTo>
                  <a:lnTo>
                    <a:pt x="697" y="3249"/>
                  </a:lnTo>
                  <a:lnTo>
                    <a:pt x="750" y="3280"/>
                  </a:lnTo>
                  <a:lnTo>
                    <a:pt x="804" y="3311"/>
                  </a:lnTo>
                  <a:lnTo>
                    <a:pt x="804" y="3243"/>
                  </a:lnTo>
                  <a:lnTo>
                    <a:pt x="807" y="3175"/>
                  </a:lnTo>
                  <a:lnTo>
                    <a:pt x="814" y="3106"/>
                  </a:lnTo>
                  <a:lnTo>
                    <a:pt x="808" y="3112"/>
                  </a:lnTo>
                  <a:lnTo>
                    <a:pt x="801" y="3114"/>
                  </a:lnTo>
                  <a:lnTo>
                    <a:pt x="792" y="3115"/>
                  </a:lnTo>
                  <a:lnTo>
                    <a:pt x="754" y="3109"/>
                  </a:lnTo>
                  <a:lnTo>
                    <a:pt x="716" y="3095"/>
                  </a:lnTo>
                  <a:lnTo>
                    <a:pt x="679" y="3076"/>
                  </a:lnTo>
                  <a:lnTo>
                    <a:pt x="642" y="3054"/>
                  </a:lnTo>
                  <a:lnTo>
                    <a:pt x="608" y="3030"/>
                  </a:lnTo>
                  <a:lnTo>
                    <a:pt x="575" y="3005"/>
                  </a:lnTo>
                  <a:lnTo>
                    <a:pt x="544" y="2981"/>
                  </a:lnTo>
                  <a:lnTo>
                    <a:pt x="467" y="2917"/>
                  </a:lnTo>
                  <a:lnTo>
                    <a:pt x="393" y="2851"/>
                  </a:lnTo>
                  <a:lnTo>
                    <a:pt x="320" y="2782"/>
                  </a:lnTo>
                  <a:close/>
                  <a:moveTo>
                    <a:pt x="442" y="2657"/>
                  </a:moveTo>
                  <a:lnTo>
                    <a:pt x="413" y="2688"/>
                  </a:lnTo>
                  <a:lnTo>
                    <a:pt x="385" y="2717"/>
                  </a:lnTo>
                  <a:lnTo>
                    <a:pt x="359" y="2744"/>
                  </a:lnTo>
                  <a:lnTo>
                    <a:pt x="424" y="2802"/>
                  </a:lnTo>
                  <a:lnTo>
                    <a:pt x="490" y="2857"/>
                  </a:lnTo>
                  <a:lnTo>
                    <a:pt x="559" y="2910"/>
                  </a:lnTo>
                  <a:lnTo>
                    <a:pt x="600" y="2936"/>
                  </a:lnTo>
                  <a:lnTo>
                    <a:pt x="641" y="2961"/>
                  </a:lnTo>
                  <a:lnTo>
                    <a:pt x="685" y="2984"/>
                  </a:lnTo>
                  <a:lnTo>
                    <a:pt x="727" y="3008"/>
                  </a:lnTo>
                  <a:lnTo>
                    <a:pt x="768" y="3031"/>
                  </a:lnTo>
                  <a:lnTo>
                    <a:pt x="807" y="3058"/>
                  </a:lnTo>
                  <a:lnTo>
                    <a:pt x="812" y="3061"/>
                  </a:lnTo>
                  <a:lnTo>
                    <a:pt x="815" y="3066"/>
                  </a:lnTo>
                  <a:lnTo>
                    <a:pt x="819" y="3071"/>
                  </a:lnTo>
                  <a:lnTo>
                    <a:pt x="830" y="2982"/>
                  </a:lnTo>
                  <a:lnTo>
                    <a:pt x="785" y="2952"/>
                  </a:lnTo>
                  <a:lnTo>
                    <a:pt x="742" y="2919"/>
                  </a:lnTo>
                  <a:lnTo>
                    <a:pt x="699" y="2884"/>
                  </a:lnTo>
                  <a:lnTo>
                    <a:pt x="658" y="2852"/>
                  </a:lnTo>
                  <a:lnTo>
                    <a:pt x="620" y="2821"/>
                  </a:lnTo>
                  <a:lnTo>
                    <a:pt x="556" y="2770"/>
                  </a:lnTo>
                  <a:lnTo>
                    <a:pt x="497" y="2715"/>
                  </a:lnTo>
                  <a:lnTo>
                    <a:pt x="442" y="2657"/>
                  </a:lnTo>
                  <a:close/>
                  <a:moveTo>
                    <a:pt x="599" y="2489"/>
                  </a:moveTo>
                  <a:lnTo>
                    <a:pt x="540" y="2553"/>
                  </a:lnTo>
                  <a:lnTo>
                    <a:pt x="484" y="2613"/>
                  </a:lnTo>
                  <a:lnTo>
                    <a:pt x="538" y="2663"/>
                  </a:lnTo>
                  <a:lnTo>
                    <a:pt x="594" y="2711"/>
                  </a:lnTo>
                  <a:lnTo>
                    <a:pt x="653" y="2755"/>
                  </a:lnTo>
                  <a:lnTo>
                    <a:pt x="715" y="2797"/>
                  </a:lnTo>
                  <a:lnTo>
                    <a:pt x="759" y="2825"/>
                  </a:lnTo>
                  <a:lnTo>
                    <a:pt x="807" y="2853"/>
                  </a:lnTo>
                  <a:lnTo>
                    <a:pt x="855" y="2882"/>
                  </a:lnTo>
                  <a:lnTo>
                    <a:pt x="901" y="2913"/>
                  </a:lnTo>
                  <a:lnTo>
                    <a:pt x="918" y="2914"/>
                  </a:lnTo>
                  <a:lnTo>
                    <a:pt x="932" y="2920"/>
                  </a:lnTo>
                  <a:lnTo>
                    <a:pt x="967" y="2932"/>
                  </a:lnTo>
                  <a:lnTo>
                    <a:pt x="1001" y="2939"/>
                  </a:lnTo>
                  <a:lnTo>
                    <a:pt x="1037" y="2942"/>
                  </a:lnTo>
                  <a:lnTo>
                    <a:pt x="1073" y="2943"/>
                  </a:lnTo>
                  <a:lnTo>
                    <a:pt x="1108" y="2944"/>
                  </a:lnTo>
                  <a:lnTo>
                    <a:pt x="1145" y="2946"/>
                  </a:lnTo>
                  <a:lnTo>
                    <a:pt x="1145" y="2933"/>
                  </a:lnTo>
                  <a:lnTo>
                    <a:pt x="1132" y="2934"/>
                  </a:lnTo>
                  <a:lnTo>
                    <a:pt x="1118" y="2931"/>
                  </a:lnTo>
                  <a:lnTo>
                    <a:pt x="1071" y="2906"/>
                  </a:lnTo>
                  <a:lnTo>
                    <a:pt x="1023" y="2876"/>
                  </a:lnTo>
                  <a:lnTo>
                    <a:pt x="975" y="2842"/>
                  </a:lnTo>
                  <a:lnTo>
                    <a:pt x="929" y="2805"/>
                  </a:lnTo>
                  <a:lnTo>
                    <a:pt x="883" y="2767"/>
                  </a:lnTo>
                  <a:lnTo>
                    <a:pt x="841" y="2730"/>
                  </a:lnTo>
                  <a:lnTo>
                    <a:pt x="800" y="2694"/>
                  </a:lnTo>
                  <a:lnTo>
                    <a:pt x="745" y="2646"/>
                  </a:lnTo>
                  <a:lnTo>
                    <a:pt x="694" y="2596"/>
                  </a:lnTo>
                  <a:lnTo>
                    <a:pt x="645" y="2544"/>
                  </a:lnTo>
                  <a:lnTo>
                    <a:pt x="599" y="2489"/>
                  </a:lnTo>
                  <a:close/>
                  <a:moveTo>
                    <a:pt x="718" y="2359"/>
                  </a:moveTo>
                  <a:lnTo>
                    <a:pt x="637" y="2448"/>
                  </a:lnTo>
                  <a:lnTo>
                    <a:pt x="698" y="2512"/>
                  </a:lnTo>
                  <a:lnTo>
                    <a:pt x="763" y="2572"/>
                  </a:lnTo>
                  <a:lnTo>
                    <a:pt x="830" y="2628"/>
                  </a:lnTo>
                  <a:lnTo>
                    <a:pt x="901" y="2682"/>
                  </a:lnTo>
                  <a:lnTo>
                    <a:pt x="940" y="2710"/>
                  </a:lnTo>
                  <a:lnTo>
                    <a:pt x="981" y="2736"/>
                  </a:lnTo>
                  <a:lnTo>
                    <a:pt x="1023" y="2763"/>
                  </a:lnTo>
                  <a:lnTo>
                    <a:pt x="1064" y="2791"/>
                  </a:lnTo>
                  <a:lnTo>
                    <a:pt x="1104" y="2821"/>
                  </a:lnTo>
                  <a:lnTo>
                    <a:pt x="1141" y="2852"/>
                  </a:lnTo>
                  <a:lnTo>
                    <a:pt x="1133" y="2779"/>
                  </a:lnTo>
                  <a:lnTo>
                    <a:pt x="1121" y="2706"/>
                  </a:lnTo>
                  <a:lnTo>
                    <a:pt x="1120" y="2693"/>
                  </a:lnTo>
                  <a:lnTo>
                    <a:pt x="1121" y="2681"/>
                  </a:lnTo>
                  <a:lnTo>
                    <a:pt x="1076" y="2656"/>
                  </a:lnTo>
                  <a:lnTo>
                    <a:pt x="1033" y="2626"/>
                  </a:lnTo>
                  <a:lnTo>
                    <a:pt x="991" y="2594"/>
                  </a:lnTo>
                  <a:lnTo>
                    <a:pt x="951" y="2562"/>
                  </a:lnTo>
                  <a:lnTo>
                    <a:pt x="912" y="2529"/>
                  </a:lnTo>
                  <a:lnTo>
                    <a:pt x="813" y="2447"/>
                  </a:lnTo>
                  <a:lnTo>
                    <a:pt x="718" y="2359"/>
                  </a:lnTo>
                  <a:close/>
                  <a:moveTo>
                    <a:pt x="870" y="2193"/>
                  </a:moveTo>
                  <a:lnTo>
                    <a:pt x="758" y="2315"/>
                  </a:lnTo>
                  <a:lnTo>
                    <a:pt x="831" y="2376"/>
                  </a:lnTo>
                  <a:lnTo>
                    <a:pt x="904" y="2435"/>
                  </a:lnTo>
                  <a:lnTo>
                    <a:pt x="980" y="2492"/>
                  </a:lnTo>
                  <a:lnTo>
                    <a:pt x="1018" y="2517"/>
                  </a:lnTo>
                  <a:lnTo>
                    <a:pt x="1057" y="2542"/>
                  </a:lnTo>
                  <a:lnTo>
                    <a:pt x="1097" y="2567"/>
                  </a:lnTo>
                  <a:lnTo>
                    <a:pt x="1135" y="2593"/>
                  </a:lnTo>
                  <a:lnTo>
                    <a:pt x="1172" y="2621"/>
                  </a:lnTo>
                  <a:lnTo>
                    <a:pt x="1187" y="2617"/>
                  </a:lnTo>
                  <a:lnTo>
                    <a:pt x="1201" y="2616"/>
                  </a:lnTo>
                  <a:lnTo>
                    <a:pt x="1216" y="2618"/>
                  </a:lnTo>
                  <a:lnTo>
                    <a:pt x="1230" y="2624"/>
                  </a:lnTo>
                  <a:lnTo>
                    <a:pt x="1241" y="2633"/>
                  </a:lnTo>
                  <a:lnTo>
                    <a:pt x="1251" y="2645"/>
                  </a:lnTo>
                  <a:lnTo>
                    <a:pt x="1258" y="2662"/>
                  </a:lnTo>
                  <a:lnTo>
                    <a:pt x="1343" y="2647"/>
                  </a:lnTo>
                  <a:lnTo>
                    <a:pt x="1427" y="2637"/>
                  </a:lnTo>
                  <a:lnTo>
                    <a:pt x="1366" y="2600"/>
                  </a:lnTo>
                  <a:lnTo>
                    <a:pt x="1308" y="2558"/>
                  </a:lnTo>
                  <a:lnTo>
                    <a:pt x="1251" y="2515"/>
                  </a:lnTo>
                  <a:lnTo>
                    <a:pt x="1198" y="2473"/>
                  </a:lnTo>
                  <a:lnTo>
                    <a:pt x="1086" y="2382"/>
                  </a:lnTo>
                  <a:lnTo>
                    <a:pt x="977" y="2288"/>
                  </a:lnTo>
                  <a:lnTo>
                    <a:pt x="870" y="2193"/>
                  </a:lnTo>
                  <a:close/>
                  <a:moveTo>
                    <a:pt x="1018" y="2028"/>
                  </a:moveTo>
                  <a:lnTo>
                    <a:pt x="965" y="2087"/>
                  </a:lnTo>
                  <a:lnTo>
                    <a:pt x="911" y="2147"/>
                  </a:lnTo>
                  <a:lnTo>
                    <a:pt x="992" y="2215"/>
                  </a:lnTo>
                  <a:lnTo>
                    <a:pt x="1075" y="2283"/>
                  </a:lnTo>
                  <a:lnTo>
                    <a:pt x="1158" y="2349"/>
                  </a:lnTo>
                  <a:lnTo>
                    <a:pt x="1243" y="2414"/>
                  </a:lnTo>
                  <a:lnTo>
                    <a:pt x="1299" y="2452"/>
                  </a:lnTo>
                  <a:lnTo>
                    <a:pt x="1357" y="2488"/>
                  </a:lnTo>
                  <a:lnTo>
                    <a:pt x="1416" y="2524"/>
                  </a:lnTo>
                  <a:lnTo>
                    <a:pt x="1474" y="2559"/>
                  </a:lnTo>
                  <a:lnTo>
                    <a:pt x="1531" y="2597"/>
                  </a:lnTo>
                  <a:lnTo>
                    <a:pt x="1519" y="2567"/>
                  </a:lnTo>
                  <a:lnTo>
                    <a:pt x="1507" y="2538"/>
                  </a:lnTo>
                  <a:lnTo>
                    <a:pt x="1492" y="2511"/>
                  </a:lnTo>
                  <a:lnTo>
                    <a:pt x="1474" y="2485"/>
                  </a:lnTo>
                  <a:lnTo>
                    <a:pt x="1465" y="2467"/>
                  </a:lnTo>
                  <a:lnTo>
                    <a:pt x="1462" y="2452"/>
                  </a:lnTo>
                  <a:lnTo>
                    <a:pt x="1463" y="2435"/>
                  </a:lnTo>
                  <a:lnTo>
                    <a:pt x="1470" y="2421"/>
                  </a:lnTo>
                  <a:lnTo>
                    <a:pt x="1480" y="2407"/>
                  </a:lnTo>
                  <a:lnTo>
                    <a:pt x="1492" y="2396"/>
                  </a:lnTo>
                  <a:lnTo>
                    <a:pt x="1507" y="2387"/>
                  </a:lnTo>
                  <a:lnTo>
                    <a:pt x="1441" y="2335"/>
                  </a:lnTo>
                  <a:lnTo>
                    <a:pt x="1376" y="2280"/>
                  </a:lnTo>
                  <a:lnTo>
                    <a:pt x="1311" y="2227"/>
                  </a:lnTo>
                  <a:lnTo>
                    <a:pt x="1245" y="2177"/>
                  </a:lnTo>
                  <a:lnTo>
                    <a:pt x="1132" y="2100"/>
                  </a:lnTo>
                  <a:lnTo>
                    <a:pt x="1018" y="2028"/>
                  </a:lnTo>
                  <a:close/>
                  <a:moveTo>
                    <a:pt x="1195" y="1831"/>
                  </a:moveTo>
                  <a:lnTo>
                    <a:pt x="1150" y="1881"/>
                  </a:lnTo>
                  <a:lnTo>
                    <a:pt x="1103" y="1935"/>
                  </a:lnTo>
                  <a:lnTo>
                    <a:pt x="1054" y="1988"/>
                  </a:lnTo>
                  <a:lnTo>
                    <a:pt x="1116" y="2021"/>
                  </a:lnTo>
                  <a:lnTo>
                    <a:pt x="1180" y="2056"/>
                  </a:lnTo>
                  <a:lnTo>
                    <a:pt x="1243" y="2091"/>
                  </a:lnTo>
                  <a:lnTo>
                    <a:pt x="1306" y="2129"/>
                  </a:lnTo>
                  <a:lnTo>
                    <a:pt x="1367" y="2168"/>
                  </a:lnTo>
                  <a:lnTo>
                    <a:pt x="1427" y="2209"/>
                  </a:lnTo>
                  <a:lnTo>
                    <a:pt x="1484" y="2252"/>
                  </a:lnTo>
                  <a:lnTo>
                    <a:pt x="1538" y="2296"/>
                  </a:lnTo>
                  <a:lnTo>
                    <a:pt x="1589" y="2344"/>
                  </a:lnTo>
                  <a:lnTo>
                    <a:pt x="1635" y="2393"/>
                  </a:lnTo>
                  <a:lnTo>
                    <a:pt x="1675" y="2398"/>
                  </a:lnTo>
                  <a:lnTo>
                    <a:pt x="1716" y="2401"/>
                  </a:lnTo>
                  <a:lnTo>
                    <a:pt x="1757" y="2401"/>
                  </a:lnTo>
                  <a:lnTo>
                    <a:pt x="1798" y="2397"/>
                  </a:lnTo>
                  <a:lnTo>
                    <a:pt x="1837" y="2389"/>
                  </a:lnTo>
                  <a:lnTo>
                    <a:pt x="1808" y="2368"/>
                  </a:lnTo>
                  <a:lnTo>
                    <a:pt x="1781" y="2346"/>
                  </a:lnTo>
                  <a:lnTo>
                    <a:pt x="1755" y="2324"/>
                  </a:lnTo>
                  <a:lnTo>
                    <a:pt x="1732" y="2305"/>
                  </a:lnTo>
                  <a:lnTo>
                    <a:pt x="1587" y="2185"/>
                  </a:lnTo>
                  <a:lnTo>
                    <a:pt x="1446" y="2063"/>
                  </a:lnTo>
                  <a:lnTo>
                    <a:pt x="1434" y="2053"/>
                  </a:lnTo>
                  <a:lnTo>
                    <a:pt x="1418" y="2039"/>
                  </a:lnTo>
                  <a:lnTo>
                    <a:pt x="1400" y="2024"/>
                  </a:lnTo>
                  <a:lnTo>
                    <a:pt x="1377" y="2007"/>
                  </a:lnTo>
                  <a:lnTo>
                    <a:pt x="1354" y="1988"/>
                  </a:lnTo>
                  <a:lnTo>
                    <a:pt x="1328" y="1967"/>
                  </a:lnTo>
                  <a:lnTo>
                    <a:pt x="1304" y="1946"/>
                  </a:lnTo>
                  <a:lnTo>
                    <a:pt x="1278" y="1922"/>
                  </a:lnTo>
                  <a:lnTo>
                    <a:pt x="1253" y="1900"/>
                  </a:lnTo>
                  <a:lnTo>
                    <a:pt x="1231" y="1877"/>
                  </a:lnTo>
                  <a:lnTo>
                    <a:pt x="1211" y="1853"/>
                  </a:lnTo>
                  <a:lnTo>
                    <a:pt x="1195" y="1831"/>
                  </a:lnTo>
                  <a:close/>
                  <a:moveTo>
                    <a:pt x="2928" y="1692"/>
                  </a:moveTo>
                  <a:lnTo>
                    <a:pt x="2976" y="1746"/>
                  </a:lnTo>
                  <a:lnTo>
                    <a:pt x="3021" y="1800"/>
                  </a:lnTo>
                  <a:lnTo>
                    <a:pt x="3063" y="1856"/>
                  </a:lnTo>
                  <a:lnTo>
                    <a:pt x="3101" y="1915"/>
                  </a:lnTo>
                  <a:lnTo>
                    <a:pt x="3135" y="1976"/>
                  </a:lnTo>
                  <a:lnTo>
                    <a:pt x="3178" y="1935"/>
                  </a:lnTo>
                  <a:lnTo>
                    <a:pt x="3219" y="1891"/>
                  </a:lnTo>
                  <a:lnTo>
                    <a:pt x="3121" y="1830"/>
                  </a:lnTo>
                  <a:lnTo>
                    <a:pt x="3024" y="1763"/>
                  </a:lnTo>
                  <a:lnTo>
                    <a:pt x="2928" y="1692"/>
                  </a:lnTo>
                  <a:close/>
                  <a:moveTo>
                    <a:pt x="1350" y="1659"/>
                  </a:moveTo>
                  <a:lnTo>
                    <a:pt x="1316" y="1698"/>
                  </a:lnTo>
                  <a:lnTo>
                    <a:pt x="1278" y="1739"/>
                  </a:lnTo>
                  <a:lnTo>
                    <a:pt x="1238" y="1783"/>
                  </a:lnTo>
                  <a:lnTo>
                    <a:pt x="1257" y="1796"/>
                  </a:lnTo>
                  <a:lnTo>
                    <a:pt x="1279" y="1811"/>
                  </a:lnTo>
                  <a:lnTo>
                    <a:pt x="1302" y="1830"/>
                  </a:lnTo>
                  <a:lnTo>
                    <a:pt x="1328" y="1851"/>
                  </a:lnTo>
                  <a:lnTo>
                    <a:pt x="1354" y="1874"/>
                  </a:lnTo>
                  <a:lnTo>
                    <a:pt x="1381" y="1898"/>
                  </a:lnTo>
                  <a:lnTo>
                    <a:pt x="1407" y="1922"/>
                  </a:lnTo>
                  <a:lnTo>
                    <a:pt x="1434" y="1947"/>
                  </a:lnTo>
                  <a:lnTo>
                    <a:pt x="1460" y="1971"/>
                  </a:lnTo>
                  <a:lnTo>
                    <a:pt x="1484" y="1994"/>
                  </a:lnTo>
                  <a:lnTo>
                    <a:pt x="1507" y="2016"/>
                  </a:lnTo>
                  <a:lnTo>
                    <a:pt x="1527" y="2035"/>
                  </a:lnTo>
                  <a:lnTo>
                    <a:pt x="1544" y="2051"/>
                  </a:lnTo>
                  <a:lnTo>
                    <a:pt x="1559" y="2065"/>
                  </a:lnTo>
                  <a:lnTo>
                    <a:pt x="1570" y="2075"/>
                  </a:lnTo>
                  <a:lnTo>
                    <a:pt x="1654" y="2143"/>
                  </a:lnTo>
                  <a:lnTo>
                    <a:pt x="1737" y="2208"/>
                  </a:lnTo>
                  <a:lnTo>
                    <a:pt x="1824" y="2273"/>
                  </a:lnTo>
                  <a:lnTo>
                    <a:pt x="1858" y="2295"/>
                  </a:lnTo>
                  <a:lnTo>
                    <a:pt x="1892" y="2317"/>
                  </a:lnTo>
                  <a:lnTo>
                    <a:pt x="1926" y="2342"/>
                  </a:lnTo>
                  <a:lnTo>
                    <a:pt x="1948" y="2317"/>
                  </a:lnTo>
                  <a:lnTo>
                    <a:pt x="1967" y="2289"/>
                  </a:lnTo>
                  <a:lnTo>
                    <a:pt x="1984" y="2260"/>
                  </a:lnTo>
                  <a:lnTo>
                    <a:pt x="1999" y="2228"/>
                  </a:lnTo>
                  <a:lnTo>
                    <a:pt x="1886" y="2143"/>
                  </a:lnTo>
                  <a:lnTo>
                    <a:pt x="1774" y="2051"/>
                  </a:lnTo>
                  <a:lnTo>
                    <a:pt x="1665" y="1957"/>
                  </a:lnTo>
                  <a:lnTo>
                    <a:pt x="1558" y="1859"/>
                  </a:lnTo>
                  <a:lnTo>
                    <a:pt x="1453" y="1759"/>
                  </a:lnTo>
                  <a:lnTo>
                    <a:pt x="1350" y="1659"/>
                  </a:lnTo>
                  <a:close/>
                  <a:moveTo>
                    <a:pt x="1490" y="1518"/>
                  </a:moveTo>
                  <a:lnTo>
                    <a:pt x="1491" y="1521"/>
                  </a:lnTo>
                  <a:lnTo>
                    <a:pt x="1491" y="1523"/>
                  </a:lnTo>
                  <a:lnTo>
                    <a:pt x="1489" y="1526"/>
                  </a:lnTo>
                  <a:lnTo>
                    <a:pt x="1486" y="1528"/>
                  </a:lnTo>
                  <a:lnTo>
                    <a:pt x="1483" y="1529"/>
                  </a:lnTo>
                  <a:lnTo>
                    <a:pt x="1480" y="1529"/>
                  </a:lnTo>
                  <a:lnTo>
                    <a:pt x="1478" y="1527"/>
                  </a:lnTo>
                  <a:lnTo>
                    <a:pt x="1474" y="1529"/>
                  </a:lnTo>
                  <a:lnTo>
                    <a:pt x="1468" y="1534"/>
                  </a:lnTo>
                  <a:lnTo>
                    <a:pt x="1458" y="1544"/>
                  </a:lnTo>
                  <a:lnTo>
                    <a:pt x="1444" y="1558"/>
                  </a:lnTo>
                  <a:lnTo>
                    <a:pt x="1427" y="1576"/>
                  </a:lnTo>
                  <a:lnTo>
                    <a:pt x="1407" y="1597"/>
                  </a:lnTo>
                  <a:lnTo>
                    <a:pt x="1385" y="1621"/>
                  </a:lnTo>
                  <a:lnTo>
                    <a:pt x="1613" y="1803"/>
                  </a:lnTo>
                  <a:lnTo>
                    <a:pt x="1838" y="1988"/>
                  </a:lnTo>
                  <a:lnTo>
                    <a:pt x="2060" y="2175"/>
                  </a:lnTo>
                  <a:lnTo>
                    <a:pt x="2074" y="2175"/>
                  </a:lnTo>
                  <a:lnTo>
                    <a:pt x="2089" y="2178"/>
                  </a:lnTo>
                  <a:lnTo>
                    <a:pt x="2095" y="2159"/>
                  </a:lnTo>
                  <a:lnTo>
                    <a:pt x="2105" y="2141"/>
                  </a:lnTo>
                  <a:lnTo>
                    <a:pt x="2120" y="2126"/>
                  </a:lnTo>
                  <a:lnTo>
                    <a:pt x="2138" y="2114"/>
                  </a:lnTo>
                  <a:lnTo>
                    <a:pt x="2157" y="2106"/>
                  </a:lnTo>
                  <a:lnTo>
                    <a:pt x="2115" y="2068"/>
                  </a:lnTo>
                  <a:lnTo>
                    <a:pt x="2074" y="2031"/>
                  </a:lnTo>
                  <a:lnTo>
                    <a:pt x="2036" y="1996"/>
                  </a:lnTo>
                  <a:lnTo>
                    <a:pt x="1867" y="1838"/>
                  </a:lnTo>
                  <a:lnTo>
                    <a:pt x="1698" y="1678"/>
                  </a:lnTo>
                  <a:lnTo>
                    <a:pt x="1530" y="1519"/>
                  </a:lnTo>
                  <a:lnTo>
                    <a:pt x="1517" y="1521"/>
                  </a:lnTo>
                  <a:lnTo>
                    <a:pt x="1503" y="1521"/>
                  </a:lnTo>
                  <a:lnTo>
                    <a:pt x="1490" y="1518"/>
                  </a:lnTo>
                  <a:close/>
                  <a:moveTo>
                    <a:pt x="1523" y="1166"/>
                  </a:moveTo>
                  <a:lnTo>
                    <a:pt x="1528" y="1238"/>
                  </a:lnTo>
                  <a:lnTo>
                    <a:pt x="1536" y="1309"/>
                  </a:lnTo>
                  <a:lnTo>
                    <a:pt x="1548" y="1381"/>
                  </a:lnTo>
                  <a:lnTo>
                    <a:pt x="1565" y="1453"/>
                  </a:lnTo>
                  <a:lnTo>
                    <a:pt x="1566" y="1464"/>
                  </a:lnTo>
                  <a:lnTo>
                    <a:pt x="1566" y="1474"/>
                  </a:lnTo>
                  <a:lnTo>
                    <a:pt x="1663" y="1558"/>
                  </a:lnTo>
                  <a:lnTo>
                    <a:pt x="1757" y="1643"/>
                  </a:lnTo>
                  <a:lnTo>
                    <a:pt x="1851" y="1729"/>
                  </a:lnTo>
                  <a:lnTo>
                    <a:pt x="1946" y="1813"/>
                  </a:lnTo>
                  <a:lnTo>
                    <a:pt x="2043" y="1897"/>
                  </a:lnTo>
                  <a:lnTo>
                    <a:pt x="2110" y="1949"/>
                  </a:lnTo>
                  <a:lnTo>
                    <a:pt x="2178" y="1998"/>
                  </a:lnTo>
                  <a:lnTo>
                    <a:pt x="2247" y="2045"/>
                  </a:lnTo>
                  <a:lnTo>
                    <a:pt x="2317" y="2089"/>
                  </a:lnTo>
                  <a:lnTo>
                    <a:pt x="2388" y="2135"/>
                  </a:lnTo>
                  <a:lnTo>
                    <a:pt x="2457" y="2181"/>
                  </a:lnTo>
                  <a:lnTo>
                    <a:pt x="2527" y="2189"/>
                  </a:lnTo>
                  <a:lnTo>
                    <a:pt x="2596" y="2190"/>
                  </a:lnTo>
                  <a:lnTo>
                    <a:pt x="2663" y="2186"/>
                  </a:lnTo>
                  <a:lnTo>
                    <a:pt x="2540" y="2101"/>
                  </a:lnTo>
                  <a:lnTo>
                    <a:pt x="2419" y="2010"/>
                  </a:lnTo>
                  <a:lnTo>
                    <a:pt x="2299" y="1914"/>
                  </a:lnTo>
                  <a:lnTo>
                    <a:pt x="2182" y="1813"/>
                  </a:lnTo>
                  <a:lnTo>
                    <a:pt x="2066" y="1710"/>
                  </a:lnTo>
                  <a:lnTo>
                    <a:pt x="1954" y="1603"/>
                  </a:lnTo>
                  <a:lnTo>
                    <a:pt x="1842" y="1495"/>
                  </a:lnTo>
                  <a:lnTo>
                    <a:pt x="1734" y="1385"/>
                  </a:lnTo>
                  <a:lnTo>
                    <a:pt x="1628" y="1275"/>
                  </a:lnTo>
                  <a:lnTo>
                    <a:pt x="1523" y="1166"/>
                  </a:lnTo>
                  <a:close/>
                  <a:moveTo>
                    <a:pt x="3005" y="1077"/>
                  </a:moveTo>
                  <a:lnTo>
                    <a:pt x="2977" y="1096"/>
                  </a:lnTo>
                  <a:lnTo>
                    <a:pt x="2947" y="1112"/>
                  </a:lnTo>
                  <a:lnTo>
                    <a:pt x="2916" y="1124"/>
                  </a:lnTo>
                  <a:lnTo>
                    <a:pt x="2882" y="1134"/>
                  </a:lnTo>
                  <a:lnTo>
                    <a:pt x="2846" y="1141"/>
                  </a:lnTo>
                  <a:lnTo>
                    <a:pt x="2938" y="1226"/>
                  </a:lnTo>
                  <a:lnTo>
                    <a:pt x="3030" y="1313"/>
                  </a:lnTo>
                  <a:lnTo>
                    <a:pt x="3119" y="1401"/>
                  </a:lnTo>
                  <a:lnTo>
                    <a:pt x="3207" y="1491"/>
                  </a:lnTo>
                  <a:lnTo>
                    <a:pt x="3291" y="1583"/>
                  </a:lnTo>
                  <a:lnTo>
                    <a:pt x="3371" y="1677"/>
                  </a:lnTo>
                  <a:lnTo>
                    <a:pt x="3405" y="1611"/>
                  </a:lnTo>
                  <a:lnTo>
                    <a:pt x="3434" y="1544"/>
                  </a:lnTo>
                  <a:lnTo>
                    <a:pt x="3459" y="1475"/>
                  </a:lnTo>
                  <a:lnTo>
                    <a:pt x="3415" y="1443"/>
                  </a:lnTo>
                  <a:lnTo>
                    <a:pt x="3371" y="1408"/>
                  </a:lnTo>
                  <a:lnTo>
                    <a:pt x="3329" y="1372"/>
                  </a:lnTo>
                  <a:lnTo>
                    <a:pt x="3287" y="1339"/>
                  </a:lnTo>
                  <a:lnTo>
                    <a:pt x="3228" y="1291"/>
                  </a:lnTo>
                  <a:lnTo>
                    <a:pt x="3170" y="1243"/>
                  </a:lnTo>
                  <a:lnTo>
                    <a:pt x="3115" y="1193"/>
                  </a:lnTo>
                  <a:lnTo>
                    <a:pt x="3060" y="1141"/>
                  </a:lnTo>
                  <a:lnTo>
                    <a:pt x="3010" y="1085"/>
                  </a:lnTo>
                  <a:lnTo>
                    <a:pt x="3006" y="1082"/>
                  </a:lnTo>
                  <a:lnTo>
                    <a:pt x="3005" y="1077"/>
                  </a:lnTo>
                  <a:close/>
                  <a:moveTo>
                    <a:pt x="1559" y="877"/>
                  </a:moveTo>
                  <a:lnTo>
                    <a:pt x="1543" y="937"/>
                  </a:lnTo>
                  <a:lnTo>
                    <a:pt x="1533" y="999"/>
                  </a:lnTo>
                  <a:lnTo>
                    <a:pt x="1526" y="1061"/>
                  </a:lnTo>
                  <a:lnTo>
                    <a:pt x="1706" y="1220"/>
                  </a:lnTo>
                  <a:lnTo>
                    <a:pt x="1889" y="1377"/>
                  </a:lnTo>
                  <a:lnTo>
                    <a:pt x="2072" y="1532"/>
                  </a:lnTo>
                  <a:lnTo>
                    <a:pt x="2256" y="1687"/>
                  </a:lnTo>
                  <a:lnTo>
                    <a:pt x="2439" y="1843"/>
                  </a:lnTo>
                  <a:lnTo>
                    <a:pt x="2621" y="2001"/>
                  </a:lnTo>
                  <a:lnTo>
                    <a:pt x="2798" y="2161"/>
                  </a:lnTo>
                  <a:lnTo>
                    <a:pt x="2837" y="2149"/>
                  </a:lnTo>
                  <a:lnTo>
                    <a:pt x="2876" y="2135"/>
                  </a:lnTo>
                  <a:lnTo>
                    <a:pt x="2772" y="2043"/>
                  </a:lnTo>
                  <a:lnTo>
                    <a:pt x="2666" y="1950"/>
                  </a:lnTo>
                  <a:lnTo>
                    <a:pt x="2559" y="1858"/>
                  </a:lnTo>
                  <a:lnTo>
                    <a:pt x="2453" y="1767"/>
                  </a:lnTo>
                  <a:lnTo>
                    <a:pt x="2346" y="1674"/>
                  </a:lnTo>
                  <a:lnTo>
                    <a:pt x="2240" y="1581"/>
                  </a:lnTo>
                  <a:lnTo>
                    <a:pt x="2136" y="1488"/>
                  </a:lnTo>
                  <a:lnTo>
                    <a:pt x="2032" y="1392"/>
                  </a:lnTo>
                  <a:lnTo>
                    <a:pt x="1931" y="1294"/>
                  </a:lnTo>
                  <a:lnTo>
                    <a:pt x="1832" y="1194"/>
                  </a:lnTo>
                  <a:lnTo>
                    <a:pt x="1737" y="1092"/>
                  </a:lnTo>
                  <a:lnTo>
                    <a:pt x="1646" y="986"/>
                  </a:lnTo>
                  <a:lnTo>
                    <a:pt x="1559" y="877"/>
                  </a:lnTo>
                  <a:close/>
                  <a:moveTo>
                    <a:pt x="3130" y="781"/>
                  </a:moveTo>
                  <a:lnTo>
                    <a:pt x="3131" y="818"/>
                  </a:lnTo>
                  <a:lnTo>
                    <a:pt x="3130" y="856"/>
                  </a:lnTo>
                  <a:lnTo>
                    <a:pt x="3124" y="892"/>
                  </a:lnTo>
                  <a:lnTo>
                    <a:pt x="3246" y="1000"/>
                  </a:lnTo>
                  <a:lnTo>
                    <a:pt x="3371" y="1104"/>
                  </a:lnTo>
                  <a:lnTo>
                    <a:pt x="3499" y="1206"/>
                  </a:lnTo>
                  <a:lnTo>
                    <a:pt x="3508" y="1216"/>
                  </a:lnTo>
                  <a:lnTo>
                    <a:pt x="3512" y="1228"/>
                  </a:lnTo>
                  <a:lnTo>
                    <a:pt x="3509" y="1239"/>
                  </a:lnTo>
                  <a:lnTo>
                    <a:pt x="3503" y="1248"/>
                  </a:lnTo>
                  <a:lnTo>
                    <a:pt x="3494" y="1256"/>
                  </a:lnTo>
                  <a:lnTo>
                    <a:pt x="3483" y="1261"/>
                  </a:lnTo>
                  <a:lnTo>
                    <a:pt x="3470" y="1262"/>
                  </a:lnTo>
                  <a:lnTo>
                    <a:pt x="3458" y="1260"/>
                  </a:lnTo>
                  <a:lnTo>
                    <a:pt x="3408" y="1232"/>
                  </a:lnTo>
                  <a:lnTo>
                    <a:pt x="3360" y="1201"/>
                  </a:lnTo>
                  <a:lnTo>
                    <a:pt x="3314" y="1164"/>
                  </a:lnTo>
                  <a:lnTo>
                    <a:pt x="3269" y="1125"/>
                  </a:lnTo>
                  <a:lnTo>
                    <a:pt x="3225" y="1084"/>
                  </a:lnTo>
                  <a:lnTo>
                    <a:pt x="3184" y="1041"/>
                  </a:lnTo>
                  <a:lnTo>
                    <a:pt x="3142" y="997"/>
                  </a:lnTo>
                  <a:lnTo>
                    <a:pt x="3103" y="954"/>
                  </a:lnTo>
                  <a:lnTo>
                    <a:pt x="3085" y="991"/>
                  </a:lnTo>
                  <a:lnTo>
                    <a:pt x="3061" y="1024"/>
                  </a:lnTo>
                  <a:lnTo>
                    <a:pt x="3033" y="1054"/>
                  </a:lnTo>
                  <a:lnTo>
                    <a:pt x="3035" y="1055"/>
                  </a:lnTo>
                  <a:lnTo>
                    <a:pt x="3038" y="1056"/>
                  </a:lnTo>
                  <a:lnTo>
                    <a:pt x="3109" y="1116"/>
                  </a:lnTo>
                  <a:lnTo>
                    <a:pt x="3179" y="1175"/>
                  </a:lnTo>
                  <a:lnTo>
                    <a:pt x="3252" y="1233"/>
                  </a:lnTo>
                  <a:lnTo>
                    <a:pt x="3325" y="1289"/>
                  </a:lnTo>
                  <a:lnTo>
                    <a:pt x="3377" y="1324"/>
                  </a:lnTo>
                  <a:lnTo>
                    <a:pt x="3430" y="1359"/>
                  </a:lnTo>
                  <a:lnTo>
                    <a:pt x="3484" y="1394"/>
                  </a:lnTo>
                  <a:lnTo>
                    <a:pt x="3503" y="1308"/>
                  </a:lnTo>
                  <a:lnTo>
                    <a:pt x="3515" y="1220"/>
                  </a:lnTo>
                  <a:lnTo>
                    <a:pt x="3519" y="1131"/>
                  </a:lnTo>
                  <a:lnTo>
                    <a:pt x="3391" y="1013"/>
                  </a:lnTo>
                  <a:lnTo>
                    <a:pt x="3261" y="895"/>
                  </a:lnTo>
                  <a:lnTo>
                    <a:pt x="3130" y="781"/>
                  </a:lnTo>
                  <a:close/>
                  <a:moveTo>
                    <a:pt x="1619" y="721"/>
                  </a:moveTo>
                  <a:lnTo>
                    <a:pt x="1595" y="773"/>
                  </a:lnTo>
                  <a:lnTo>
                    <a:pt x="1575" y="826"/>
                  </a:lnTo>
                  <a:lnTo>
                    <a:pt x="1666" y="926"/>
                  </a:lnTo>
                  <a:lnTo>
                    <a:pt x="1760" y="1023"/>
                  </a:lnTo>
                  <a:lnTo>
                    <a:pt x="1857" y="1115"/>
                  </a:lnTo>
                  <a:lnTo>
                    <a:pt x="1957" y="1206"/>
                  </a:lnTo>
                  <a:lnTo>
                    <a:pt x="2059" y="1294"/>
                  </a:lnTo>
                  <a:lnTo>
                    <a:pt x="2161" y="1381"/>
                  </a:lnTo>
                  <a:lnTo>
                    <a:pt x="2266" y="1467"/>
                  </a:lnTo>
                  <a:lnTo>
                    <a:pt x="2370" y="1552"/>
                  </a:lnTo>
                  <a:lnTo>
                    <a:pt x="2473" y="1638"/>
                  </a:lnTo>
                  <a:lnTo>
                    <a:pt x="2577" y="1723"/>
                  </a:lnTo>
                  <a:lnTo>
                    <a:pt x="2679" y="1811"/>
                  </a:lnTo>
                  <a:lnTo>
                    <a:pt x="2779" y="1901"/>
                  </a:lnTo>
                  <a:lnTo>
                    <a:pt x="2877" y="1994"/>
                  </a:lnTo>
                  <a:lnTo>
                    <a:pt x="2972" y="2089"/>
                  </a:lnTo>
                  <a:lnTo>
                    <a:pt x="3024" y="2058"/>
                  </a:lnTo>
                  <a:lnTo>
                    <a:pt x="3074" y="2024"/>
                  </a:lnTo>
                  <a:lnTo>
                    <a:pt x="2986" y="1935"/>
                  </a:lnTo>
                  <a:lnTo>
                    <a:pt x="2901" y="1845"/>
                  </a:lnTo>
                  <a:lnTo>
                    <a:pt x="2814" y="1756"/>
                  </a:lnTo>
                  <a:lnTo>
                    <a:pt x="2728" y="1667"/>
                  </a:lnTo>
                  <a:lnTo>
                    <a:pt x="2640" y="1579"/>
                  </a:lnTo>
                  <a:lnTo>
                    <a:pt x="2550" y="1493"/>
                  </a:lnTo>
                  <a:lnTo>
                    <a:pt x="2458" y="1409"/>
                  </a:lnTo>
                  <a:lnTo>
                    <a:pt x="2362" y="1328"/>
                  </a:lnTo>
                  <a:lnTo>
                    <a:pt x="2237" y="1228"/>
                  </a:lnTo>
                  <a:lnTo>
                    <a:pt x="2112" y="1127"/>
                  </a:lnTo>
                  <a:lnTo>
                    <a:pt x="1987" y="1029"/>
                  </a:lnTo>
                  <a:lnTo>
                    <a:pt x="1862" y="927"/>
                  </a:lnTo>
                  <a:lnTo>
                    <a:pt x="1740" y="825"/>
                  </a:lnTo>
                  <a:lnTo>
                    <a:pt x="1619" y="721"/>
                  </a:lnTo>
                  <a:close/>
                  <a:moveTo>
                    <a:pt x="2751" y="622"/>
                  </a:moveTo>
                  <a:lnTo>
                    <a:pt x="2766" y="636"/>
                  </a:lnTo>
                  <a:lnTo>
                    <a:pt x="2781" y="652"/>
                  </a:lnTo>
                  <a:lnTo>
                    <a:pt x="2788" y="664"/>
                  </a:lnTo>
                  <a:lnTo>
                    <a:pt x="2789" y="676"/>
                  </a:lnTo>
                  <a:lnTo>
                    <a:pt x="2786" y="688"/>
                  </a:lnTo>
                  <a:lnTo>
                    <a:pt x="2778" y="698"/>
                  </a:lnTo>
                  <a:lnTo>
                    <a:pt x="2768" y="705"/>
                  </a:lnTo>
                  <a:lnTo>
                    <a:pt x="2756" y="706"/>
                  </a:lnTo>
                  <a:lnTo>
                    <a:pt x="2742" y="702"/>
                  </a:lnTo>
                  <a:lnTo>
                    <a:pt x="2715" y="684"/>
                  </a:lnTo>
                  <a:lnTo>
                    <a:pt x="2690" y="665"/>
                  </a:lnTo>
                  <a:lnTo>
                    <a:pt x="2667" y="687"/>
                  </a:lnTo>
                  <a:lnTo>
                    <a:pt x="2647" y="712"/>
                  </a:lnTo>
                  <a:lnTo>
                    <a:pt x="2632" y="738"/>
                  </a:lnTo>
                  <a:lnTo>
                    <a:pt x="2619" y="767"/>
                  </a:lnTo>
                  <a:lnTo>
                    <a:pt x="2613" y="800"/>
                  </a:lnTo>
                  <a:lnTo>
                    <a:pt x="2611" y="834"/>
                  </a:lnTo>
                  <a:lnTo>
                    <a:pt x="2614" y="867"/>
                  </a:lnTo>
                  <a:lnTo>
                    <a:pt x="2622" y="897"/>
                  </a:lnTo>
                  <a:lnTo>
                    <a:pt x="2634" y="925"/>
                  </a:lnTo>
                  <a:lnTo>
                    <a:pt x="2650" y="947"/>
                  </a:lnTo>
                  <a:lnTo>
                    <a:pt x="2670" y="967"/>
                  </a:lnTo>
                  <a:lnTo>
                    <a:pt x="2693" y="983"/>
                  </a:lnTo>
                  <a:lnTo>
                    <a:pt x="2720" y="994"/>
                  </a:lnTo>
                  <a:lnTo>
                    <a:pt x="2749" y="1001"/>
                  </a:lnTo>
                  <a:lnTo>
                    <a:pt x="2780" y="1004"/>
                  </a:lnTo>
                  <a:lnTo>
                    <a:pt x="2815" y="1003"/>
                  </a:lnTo>
                  <a:lnTo>
                    <a:pt x="2850" y="996"/>
                  </a:lnTo>
                  <a:lnTo>
                    <a:pt x="2883" y="984"/>
                  </a:lnTo>
                  <a:lnTo>
                    <a:pt x="2913" y="968"/>
                  </a:lnTo>
                  <a:lnTo>
                    <a:pt x="2937" y="948"/>
                  </a:lnTo>
                  <a:lnTo>
                    <a:pt x="2958" y="925"/>
                  </a:lnTo>
                  <a:lnTo>
                    <a:pt x="2975" y="898"/>
                  </a:lnTo>
                  <a:lnTo>
                    <a:pt x="2985" y="868"/>
                  </a:lnTo>
                  <a:lnTo>
                    <a:pt x="2991" y="836"/>
                  </a:lnTo>
                  <a:lnTo>
                    <a:pt x="2990" y="802"/>
                  </a:lnTo>
                  <a:lnTo>
                    <a:pt x="2981" y="765"/>
                  </a:lnTo>
                  <a:lnTo>
                    <a:pt x="2970" y="736"/>
                  </a:lnTo>
                  <a:lnTo>
                    <a:pt x="2956" y="711"/>
                  </a:lnTo>
                  <a:lnTo>
                    <a:pt x="2940" y="691"/>
                  </a:lnTo>
                  <a:lnTo>
                    <a:pt x="2922" y="674"/>
                  </a:lnTo>
                  <a:lnTo>
                    <a:pt x="2903" y="661"/>
                  </a:lnTo>
                  <a:lnTo>
                    <a:pt x="2880" y="651"/>
                  </a:lnTo>
                  <a:lnTo>
                    <a:pt x="2857" y="643"/>
                  </a:lnTo>
                  <a:lnTo>
                    <a:pt x="2832" y="636"/>
                  </a:lnTo>
                  <a:lnTo>
                    <a:pt x="2807" y="631"/>
                  </a:lnTo>
                  <a:lnTo>
                    <a:pt x="2779" y="626"/>
                  </a:lnTo>
                  <a:lnTo>
                    <a:pt x="2751" y="622"/>
                  </a:lnTo>
                  <a:close/>
                  <a:moveTo>
                    <a:pt x="1745" y="530"/>
                  </a:moveTo>
                  <a:lnTo>
                    <a:pt x="1713" y="570"/>
                  </a:lnTo>
                  <a:lnTo>
                    <a:pt x="1682" y="612"/>
                  </a:lnTo>
                  <a:lnTo>
                    <a:pt x="1655" y="654"/>
                  </a:lnTo>
                  <a:lnTo>
                    <a:pt x="1813" y="781"/>
                  </a:lnTo>
                  <a:lnTo>
                    <a:pt x="1974" y="904"/>
                  </a:lnTo>
                  <a:lnTo>
                    <a:pt x="2134" y="1027"/>
                  </a:lnTo>
                  <a:lnTo>
                    <a:pt x="2295" y="1151"/>
                  </a:lnTo>
                  <a:lnTo>
                    <a:pt x="2227" y="1090"/>
                  </a:lnTo>
                  <a:lnTo>
                    <a:pt x="2159" y="1026"/>
                  </a:lnTo>
                  <a:lnTo>
                    <a:pt x="2092" y="962"/>
                  </a:lnTo>
                  <a:lnTo>
                    <a:pt x="2026" y="895"/>
                  </a:lnTo>
                  <a:lnTo>
                    <a:pt x="1964" y="827"/>
                  </a:lnTo>
                  <a:lnTo>
                    <a:pt x="1902" y="757"/>
                  </a:lnTo>
                  <a:lnTo>
                    <a:pt x="1846" y="684"/>
                  </a:lnTo>
                  <a:lnTo>
                    <a:pt x="1793" y="609"/>
                  </a:lnTo>
                  <a:lnTo>
                    <a:pt x="1745" y="530"/>
                  </a:lnTo>
                  <a:close/>
                  <a:moveTo>
                    <a:pt x="2022" y="304"/>
                  </a:moveTo>
                  <a:lnTo>
                    <a:pt x="1975" y="330"/>
                  </a:lnTo>
                  <a:lnTo>
                    <a:pt x="1929" y="361"/>
                  </a:lnTo>
                  <a:lnTo>
                    <a:pt x="1876" y="401"/>
                  </a:lnTo>
                  <a:lnTo>
                    <a:pt x="1828" y="444"/>
                  </a:lnTo>
                  <a:lnTo>
                    <a:pt x="1782" y="488"/>
                  </a:lnTo>
                  <a:lnTo>
                    <a:pt x="1838" y="568"/>
                  </a:lnTo>
                  <a:lnTo>
                    <a:pt x="1896" y="644"/>
                  </a:lnTo>
                  <a:lnTo>
                    <a:pt x="1958" y="717"/>
                  </a:lnTo>
                  <a:lnTo>
                    <a:pt x="2024" y="786"/>
                  </a:lnTo>
                  <a:lnTo>
                    <a:pt x="2092" y="853"/>
                  </a:lnTo>
                  <a:lnTo>
                    <a:pt x="2162" y="917"/>
                  </a:lnTo>
                  <a:lnTo>
                    <a:pt x="2235" y="980"/>
                  </a:lnTo>
                  <a:lnTo>
                    <a:pt x="2308" y="1040"/>
                  </a:lnTo>
                  <a:lnTo>
                    <a:pt x="2384" y="1099"/>
                  </a:lnTo>
                  <a:lnTo>
                    <a:pt x="2461" y="1156"/>
                  </a:lnTo>
                  <a:lnTo>
                    <a:pt x="2539" y="1213"/>
                  </a:lnTo>
                  <a:lnTo>
                    <a:pt x="2616" y="1270"/>
                  </a:lnTo>
                  <a:lnTo>
                    <a:pt x="2694" y="1326"/>
                  </a:lnTo>
                  <a:lnTo>
                    <a:pt x="2772" y="1383"/>
                  </a:lnTo>
                  <a:lnTo>
                    <a:pt x="2849" y="1441"/>
                  </a:lnTo>
                  <a:lnTo>
                    <a:pt x="2925" y="1500"/>
                  </a:lnTo>
                  <a:lnTo>
                    <a:pt x="3001" y="1560"/>
                  </a:lnTo>
                  <a:lnTo>
                    <a:pt x="3073" y="1621"/>
                  </a:lnTo>
                  <a:lnTo>
                    <a:pt x="3145" y="1684"/>
                  </a:lnTo>
                  <a:lnTo>
                    <a:pt x="3214" y="1750"/>
                  </a:lnTo>
                  <a:lnTo>
                    <a:pt x="3280" y="1819"/>
                  </a:lnTo>
                  <a:lnTo>
                    <a:pt x="3305" y="1783"/>
                  </a:lnTo>
                  <a:lnTo>
                    <a:pt x="3330" y="1747"/>
                  </a:lnTo>
                  <a:lnTo>
                    <a:pt x="3326" y="1746"/>
                  </a:lnTo>
                  <a:lnTo>
                    <a:pt x="3324" y="1745"/>
                  </a:lnTo>
                  <a:lnTo>
                    <a:pt x="3321" y="1743"/>
                  </a:lnTo>
                  <a:lnTo>
                    <a:pt x="3245" y="1683"/>
                  </a:lnTo>
                  <a:lnTo>
                    <a:pt x="3173" y="1620"/>
                  </a:lnTo>
                  <a:lnTo>
                    <a:pt x="3101" y="1553"/>
                  </a:lnTo>
                  <a:lnTo>
                    <a:pt x="3032" y="1484"/>
                  </a:lnTo>
                  <a:lnTo>
                    <a:pt x="2964" y="1413"/>
                  </a:lnTo>
                  <a:lnTo>
                    <a:pt x="2896" y="1342"/>
                  </a:lnTo>
                  <a:lnTo>
                    <a:pt x="2829" y="1271"/>
                  </a:lnTo>
                  <a:lnTo>
                    <a:pt x="2762" y="1200"/>
                  </a:lnTo>
                  <a:lnTo>
                    <a:pt x="2694" y="1130"/>
                  </a:lnTo>
                  <a:lnTo>
                    <a:pt x="2657" y="1117"/>
                  </a:lnTo>
                  <a:lnTo>
                    <a:pt x="2623" y="1101"/>
                  </a:lnTo>
                  <a:lnTo>
                    <a:pt x="2590" y="1081"/>
                  </a:lnTo>
                  <a:lnTo>
                    <a:pt x="2560" y="1057"/>
                  </a:lnTo>
                  <a:lnTo>
                    <a:pt x="2535" y="1031"/>
                  </a:lnTo>
                  <a:lnTo>
                    <a:pt x="2514" y="1001"/>
                  </a:lnTo>
                  <a:lnTo>
                    <a:pt x="2496" y="967"/>
                  </a:lnTo>
                  <a:lnTo>
                    <a:pt x="2482" y="931"/>
                  </a:lnTo>
                  <a:lnTo>
                    <a:pt x="2399" y="857"/>
                  </a:lnTo>
                  <a:lnTo>
                    <a:pt x="2312" y="787"/>
                  </a:lnTo>
                  <a:lnTo>
                    <a:pt x="2225" y="719"/>
                  </a:lnTo>
                  <a:lnTo>
                    <a:pt x="2134" y="655"/>
                  </a:lnTo>
                  <a:lnTo>
                    <a:pt x="2041" y="593"/>
                  </a:lnTo>
                  <a:lnTo>
                    <a:pt x="1945" y="534"/>
                  </a:lnTo>
                  <a:lnTo>
                    <a:pt x="1846" y="477"/>
                  </a:lnTo>
                  <a:lnTo>
                    <a:pt x="1839" y="472"/>
                  </a:lnTo>
                  <a:lnTo>
                    <a:pt x="1837" y="464"/>
                  </a:lnTo>
                  <a:lnTo>
                    <a:pt x="1839" y="456"/>
                  </a:lnTo>
                  <a:lnTo>
                    <a:pt x="1843" y="449"/>
                  </a:lnTo>
                  <a:lnTo>
                    <a:pt x="1851" y="445"/>
                  </a:lnTo>
                  <a:lnTo>
                    <a:pt x="1860" y="445"/>
                  </a:lnTo>
                  <a:lnTo>
                    <a:pt x="1921" y="458"/>
                  </a:lnTo>
                  <a:lnTo>
                    <a:pt x="1983" y="477"/>
                  </a:lnTo>
                  <a:lnTo>
                    <a:pt x="2043" y="502"/>
                  </a:lnTo>
                  <a:lnTo>
                    <a:pt x="2101" y="530"/>
                  </a:lnTo>
                  <a:lnTo>
                    <a:pt x="2159" y="564"/>
                  </a:lnTo>
                  <a:lnTo>
                    <a:pt x="2216" y="600"/>
                  </a:lnTo>
                  <a:lnTo>
                    <a:pt x="2270" y="639"/>
                  </a:lnTo>
                  <a:lnTo>
                    <a:pt x="2325" y="681"/>
                  </a:lnTo>
                  <a:lnTo>
                    <a:pt x="2378" y="723"/>
                  </a:lnTo>
                  <a:lnTo>
                    <a:pt x="2429" y="766"/>
                  </a:lnTo>
                  <a:lnTo>
                    <a:pt x="2478" y="810"/>
                  </a:lnTo>
                  <a:lnTo>
                    <a:pt x="2485" y="775"/>
                  </a:lnTo>
                  <a:lnTo>
                    <a:pt x="2495" y="742"/>
                  </a:lnTo>
                  <a:lnTo>
                    <a:pt x="2507" y="709"/>
                  </a:lnTo>
                  <a:lnTo>
                    <a:pt x="2452" y="672"/>
                  </a:lnTo>
                  <a:lnTo>
                    <a:pt x="2399" y="629"/>
                  </a:lnTo>
                  <a:lnTo>
                    <a:pt x="2347" y="585"/>
                  </a:lnTo>
                  <a:lnTo>
                    <a:pt x="2297" y="539"/>
                  </a:lnTo>
                  <a:lnTo>
                    <a:pt x="2248" y="497"/>
                  </a:lnTo>
                  <a:lnTo>
                    <a:pt x="2136" y="399"/>
                  </a:lnTo>
                  <a:lnTo>
                    <a:pt x="2022" y="304"/>
                  </a:lnTo>
                  <a:close/>
                  <a:moveTo>
                    <a:pt x="2901" y="238"/>
                  </a:moveTo>
                  <a:lnTo>
                    <a:pt x="3003" y="324"/>
                  </a:lnTo>
                  <a:lnTo>
                    <a:pt x="3107" y="408"/>
                  </a:lnTo>
                  <a:lnTo>
                    <a:pt x="3209" y="493"/>
                  </a:lnTo>
                  <a:lnTo>
                    <a:pt x="3311" y="579"/>
                  </a:lnTo>
                  <a:lnTo>
                    <a:pt x="3411" y="667"/>
                  </a:lnTo>
                  <a:lnTo>
                    <a:pt x="3379" y="612"/>
                  </a:lnTo>
                  <a:lnTo>
                    <a:pt x="3341" y="557"/>
                  </a:lnTo>
                  <a:lnTo>
                    <a:pt x="3300" y="505"/>
                  </a:lnTo>
                  <a:lnTo>
                    <a:pt x="3253" y="456"/>
                  </a:lnTo>
                  <a:lnTo>
                    <a:pt x="3202" y="408"/>
                  </a:lnTo>
                  <a:lnTo>
                    <a:pt x="3145" y="365"/>
                  </a:lnTo>
                  <a:lnTo>
                    <a:pt x="3082" y="324"/>
                  </a:lnTo>
                  <a:lnTo>
                    <a:pt x="3023" y="291"/>
                  </a:lnTo>
                  <a:lnTo>
                    <a:pt x="2963" y="263"/>
                  </a:lnTo>
                  <a:lnTo>
                    <a:pt x="2901" y="238"/>
                  </a:lnTo>
                  <a:close/>
                  <a:moveTo>
                    <a:pt x="2202" y="224"/>
                  </a:moveTo>
                  <a:lnTo>
                    <a:pt x="2136" y="248"/>
                  </a:lnTo>
                  <a:lnTo>
                    <a:pt x="2071" y="277"/>
                  </a:lnTo>
                  <a:lnTo>
                    <a:pt x="2146" y="335"/>
                  </a:lnTo>
                  <a:lnTo>
                    <a:pt x="2218" y="395"/>
                  </a:lnTo>
                  <a:lnTo>
                    <a:pt x="2292" y="454"/>
                  </a:lnTo>
                  <a:lnTo>
                    <a:pt x="2354" y="502"/>
                  </a:lnTo>
                  <a:lnTo>
                    <a:pt x="2419" y="548"/>
                  </a:lnTo>
                  <a:lnTo>
                    <a:pt x="2483" y="595"/>
                  </a:lnTo>
                  <a:lnTo>
                    <a:pt x="2546" y="643"/>
                  </a:lnTo>
                  <a:lnTo>
                    <a:pt x="2569" y="615"/>
                  </a:lnTo>
                  <a:lnTo>
                    <a:pt x="2596" y="590"/>
                  </a:lnTo>
                  <a:lnTo>
                    <a:pt x="2528" y="529"/>
                  </a:lnTo>
                  <a:lnTo>
                    <a:pt x="2461" y="470"/>
                  </a:lnTo>
                  <a:lnTo>
                    <a:pt x="2374" y="397"/>
                  </a:lnTo>
                  <a:lnTo>
                    <a:pt x="2291" y="320"/>
                  </a:lnTo>
                  <a:lnTo>
                    <a:pt x="2209" y="241"/>
                  </a:lnTo>
                  <a:lnTo>
                    <a:pt x="2206" y="237"/>
                  </a:lnTo>
                  <a:lnTo>
                    <a:pt x="2204" y="232"/>
                  </a:lnTo>
                  <a:lnTo>
                    <a:pt x="2202" y="228"/>
                  </a:lnTo>
                  <a:lnTo>
                    <a:pt x="2202" y="224"/>
                  </a:lnTo>
                  <a:close/>
                  <a:moveTo>
                    <a:pt x="2440" y="177"/>
                  </a:moveTo>
                  <a:lnTo>
                    <a:pt x="2375" y="184"/>
                  </a:lnTo>
                  <a:lnTo>
                    <a:pt x="2312" y="195"/>
                  </a:lnTo>
                  <a:lnTo>
                    <a:pt x="2249" y="210"/>
                  </a:lnTo>
                  <a:lnTo>
                    <a:pt x="2332" y="285"/>
                  </a:lnTo>
                  <a:lnTo>
                    <a:pt x="2418" y="357"/>
                  </a:lnTo>
                  <a:lnTo>
                    <a:pt x="2505" y="427"/>
                  </a:lnTo>
                  <a:lnTo>
                    <a:pt x="2557" y="467"/>
                  </a:lnTo>
                  <a:lnTo>
                    <a:pt x="2612" y="507"/>
                  </a:lnTo>
                  <a:lnTo>
                    <a:pt x="2666" y="547"/>
                  </a:lnTo>
                  <a:lnTo>
                    <a:pt x="2691" y="540"/>
                  </a:lnTo>
                  <a:lnTo>
                    <a:pt x="2717" y="536"/>
                  </a:lnTo>
                  <a:lnTo>
                    <a:pt x="2721" y="530"/>
                  </a:lnTo>
                  <a:lnTo>
                    <a:pt x="2725" y="525"/>
                  </a:lnTo>
                  <a:lnTo>
                    <a:pt x="2731" y="520"/>
                  </a:lnTo>
                  <a:lnTo>
                    <a:pt x="2753" y="508"/>
                  </a:lnTo>
                  <a:lnTo>
                    <a:pt x="2776" y="498"/>
                  </a:lnTo>
                  <a:lnTo>
                    <a:pt x="2799" y="492"/>
                  </a:lnTo>
                  <a:lnTo>
                    <a:pt x="2618" y="335"/>
                  </a:lnTo>
                  <a:lnTo>
                    <a:pt x="2440" y="177"/>
                  </a:lnTo>
                  <a:close/>
                  <a:moveTo>
                    <a:pt x="2515" y="174"/>
                  </a:moveTo>
                  <a:lnTo>
                    <a:pt x="2642" y="271"/>
                  </a:lnTo>
                  <a:lnTo>
                    <a:pt x="2769" y="369"/>
                  </a:lnTo>
                  <a:lnTo>
                    <a:pt x="2897" y="468"/>
                  </a:lnTo>
                  <a:lnTo>
                    <a:pt x="3024" y="567"/>
                  </a:lnTo>
                  <a:lnTo>
                    <a:pt x="3150" y="668"/>
                  </a:lnTo>
                  <a:lnTo>
                    <a:pt x="3274" y="772"/>
                  </a:lnTo>
                  <a:lnTo>
                    <a:pt x="3395" y="878"/>
                  </a:lnTo>
                  <a:lnTo>
                    <a:pt x="3512" y="987"/>
                  </a:lnTo>
                  <a:lnTo>
                    <a:pt x="3504" y="936"/>
                  </a:lnTo>
                  <a:lnTo>
                    <a:pt x="3493" y="886"/>
                  </a:lnTo>
                  <a:lnTo>
                    <a:pt x="3479" y="836"/>
                  </a:lnTo>
                  <a:lnTo>
                    <a:pt x="3477" y="835"/>
                  </a:lnTo>
                  <a:lnTo>
                    <a:pt x="3475" y="834"/>
                  </a:lnTo>
                  <a:lnTo>
                    <a:pt x="3331" y="717"/>
                  </a:lnTo>
                  <a:lnTo>
                    <a:pt x="3188" y="595"/>
                  </a:lnTo>
                  <a:lnTo>
                    <a:pt x="3049" y="467"/>
                  </a:lnTo>
                  <a:lnTo>
                    <a:pt x="2913" y="336"/>
                  </a:lnTo>
                  <a:lnTo>
                    <a:pt x="2783" y="202"/>
                  </a:lnTo>
                  <a:lnTo>
                    <a:pt x="2695" y="186"/>
                  </a:lnTo>
                  <a:lnTo>
                    <a:pt x="2605" y="176"/>
                  </a:lnTo>
                  <a:lnTo>
                    <a:pt x="2515" y="174"/>
                  </a:lnTo>
                  <a:close/>
                  <a:moveTo>
                    <a:pt x="2608" y="0"/>
                  </a:moveTo>
                  <a:lnTo>
                    <a:pt x="2680" y="3"/>
                  </a:lnTo>
                  <a:lnTo>
                    <a:pt x="2751" y="12"/>
                  </a:lnTo>
                  <a:lnTo>
                    <a:pt x="2821" y="26"/>
                  </a:lnTo>
                  <a:lnTo>
                    <a:pt x="2892" y="43"/>
                  </a:lnTo>
                  <a:lnTo>
                    <a:pt x="2960" y="67"/>
                  </a:lnTo>
                  <a:lnTo>
                    <a:pt x="3028" y="95"/>
                  </a:lnTo>
                  <a:lnTo>
                    <a:pt x="3095" y="129"/>
                  </a:lnTo>
                  <a:lnTo>
                    <a:pt x="3159" y="168"/>
                  </a:lnTo>
                  <a:lnTo>
                    <a:pt x="3222" y="212"/>
                  </a:lnTo>
                  <a:lnTo>
                    <a:pt x="3283" y="263"/>
                  </a:lnTo>
                  <a:lnTo>
                    <a:pt x="3341" y="318"/>
                  </a:lnTo>
                  <a:lnTo>
                    <a:pt x="3399" y="383"/>
                  </a:lnTo>
                  <a:lnTo>
                    <a:pt x="3451" y="448"/>
                  </a:lnTo>
                  <a:lnTo>
                    <a:pt x="3497" y="517"/>
                  </a:lnTo>
                  <a:lnTo>
                    <a:pt x="3538" y="587"/>
                  </a:lnTo>
                  <a:lnTo>
                    <a:pt x="3573" y="659"/>
                  </a:lnTo>
                  <a:lnTo>
                    <a:pt x="3603" y="733"/>
                  </a:lnTo>
                  <a:lnTo>
                    <a:pt x="3626" y="807"/>
                  </a:lnTo>
                  <a:lnTo>
                    <a:pt x="3645" y="883"/>
                  </a:lnTo>
                  <a:lnTo>
                    <a:pt x="3660" y="960"/>
                  </a:lnTo>
                  <a:lnTo>
                    <a:pt x="3669" y="1036"/>
                  </a:lnTo>
                  <a:lnTo>
                    <a:pt x="3672" y="1113"/>
                  </a:lnTo>
                  <a:lnTo>
                    <a:pt x="3672" y="1190"/>
                  </a:lnTo>
                  <a:lnTo>
                    <a:pt x="3667" y="1266"/>
                  </a:lnTo>
                  <a:lnTo>
                    <a:pt x="3657" y="1342"/>
                  </a:lnTo>
                  <a:lnTo>
                    <a:pt x="3643" y="1417"/>
                  </a:lnTo>
                  <a:lnTo>
                    <a:pt x="3624" y="1491"/>
                  </a:lnTo>
                  <a:lnTo>
                    <a:pt x="3602" y="1563"/>
                  </a:lnTo>
                  <a:lnTo>
                    <a:pt x="3575" y="1634"/>
                  </a:lnTo>
                  <a:lnTo>
                    <a:pt x="3545" y="1703"/>
                  </a:lnTo>
                  <a:lnTo>
                    <a:pt x="3510" y="1771"/>
                  </a:lnTo>
                  <a:lnTo>
                    <a:pt x="3473" y="1836"/>
                  </a:lnTo>
                  <a:lnTo>
                    <a:pt x="3431" y="1898"/>
                  </a:lnTo>
                  <a:lnTo>
                    <a:pt x="3387" y="1957"/>
                  </a:lnTo>
                  <a:lnTo>
                    <a:pt x="3339" y="2014"/>
                  </a:lnTo>
                  <a:lnTo>
                    <a:pt x="3287" y="2067"/>
                  </a:lnTo>
                  <a:lnTo>
                    <a:pt x="3233" y="2116"/>
                  </a:lnTo>
                  <a:lnTo>
                    <a:pt x="3175" y="2161"/>
                  </a:lnTo>
                  <a:lnTo>
                    <a:pt x="3116" y="2204"/>
                  </a:lnTo>
                  <a:lnTo>
                    <a:pt x="3052" y="2240"/>
                  </a:lnTo>
                  <a:lnTo>
                    <a:pt x="2987" y="2273"/>
                  </a:lnTo>
                  <a:lnTo>
                    <a:pt x="2919" y="2300"/>
                  </a:lnTo>
                  <a:lnTo>
                    <a:pt x="2849" y="2324"/>
                  </a:lnTo>
                  <a:lnTo>
                    <a:pt x="2777" y="2340"/>
                  </a:lnTo>
                  <a:lnTo>
                    <a:pt x="2702" y="2353"/>
                  </a:lnTo>
                  <a:lnTo>
                    <a:pt x="2625" y="2358"/>
                  </a:lnTo>
                  <a:lnTo>
                    <a:pt x="2547" y="2358"/>
                  </a:lnTo>
                  <a:lnTo>
                    <a:pt x="2467" y="2352"/>
                  </a:lnTo>
                  <a:lnTo>
                    <a:pt x="2385" y="2338"/>
                  </a:lnTo>
                  <a:lnTo>
                    <a:pt x="2302" y="2318"/>
                  </a:lnTo>
                  <a:lnTo>
                    <a:pt x="2217" y="2292"/>
                  </a:lnTo>
                  <a:lnTo>
                    <a:pt x="2131" y="2257"/>
                  </a:lnTo>
                  <a:lnTo>
                    <a:pt x="2130" y="2256"/>
                  </a:lnTo>
                  <a:lnTo>
                    <a:pt x="2129" y="2256"/>
                  </a:lnTo>
                  <a:lnTo>
                    <a:pt x="2121" y="2296"/>
                  </a:lnTo>
                  <a:lnTo>
                    <a:pt x="2110" y="2334"/>
                  </a:lnTo>
                  <a:lnTo>
                    <a:pt x="2095" y="2367"/>
                  </a:lnTo>
                  <a:lnTo>
                    <a:pt x="2078" y="2397"/>
                  </a:lnTo>
                  <a:lnTo>
                    <a:pt x="2056" y="2423"/>
                  </a:lnTo>
                  <a:lnTo>
                    <a:pt x="2032" y="2446"/>
                  </a:lnTo>
                  <a:lnTo>
                    <a:pt x="2005" y="2467"/>
                  </a:lnTo>
                  <a:lnTo>
                    <a:pt x="1976" y="2484"/>
                  </a:lnTo>
                  <a:lnTo>
                    <a:pt x="1945" y="2498"/>
                  </a:lnTo>
                  <a:lnTo>
                    <a:pt x="1912" y="2511"/>
                  </a:lnTo>
                  <a:lnTo>
                    <a:pt x="1878" y="2521"/>
                  </a:lnTo>
                  <a:lnTo>
                    <a:pt x="1842" y="2527"/>
                  </a:lnTo>
                  <a:lnTo>
                    <a:pt x="1805" y="2533"/>
                  </a:lnTo>
                  <a:lnTo>
                    <a:pt x="1769" y="2535"/>
                  </a:lnTo>
                  <a:lnTo>
                    <a:pt x="1731" y="2537"/>
                  </a:lnTo>
                  <a:lnTo>
                    <a:pt x="1693" y="2536"/>
                  </a:lnTo>
                  <a:lnTo>
                    <a:pt x="1656" y="2535"/>
                  </a:lnTo>
                  <a:lnTo>
                    <a:pt x="1669" y="2575"/>
                  </a:lnTo>
                  <a:lnTo>
                    <a:pt x="1684" y="2614"/>
                  </a:lnTo>
                  <a:lnTo>
                    <a:pt x="1701" y="2653"/>
                  </a:lnTo>
                  <a:lnTo>
                    <a:pt x="1706" y="2667"/>
                  </a:lnTo>
                  <a:lnTo>
                    <a:pt x="1708" y="2683"/>
                  </a:lnTo>
                  <a:lnTo>
                    <a:pt x="1707" y="2698"/>
                  </a:lnTo>
                  <a:lnTo>
                    <a:pt x="1704" y="2714"/>
                  </a:lnTo>
                  <a:lnTo>
                    <a:pt x="1696" y="2727"/>
                  </a:lnTo>
                  <a:lnTo>
                    <a:pt x="1686" y="2740"/>
                  </a:lnTo>
                  <a:lnTo>
                    <a:pt x="1674" y="2748"/>
                  </a:lnTo>
                  <a:lnTo>
                    <a:pt x="1659" y="2754"/>
                  </a:lnTo>
                  <a:lnTo>
                    <a:pt x="1643" y="2755"/>
                  </a:lnTo>
                  <a:lnTo>
                    <a:pt x="1519" y="2747"/>
                  </a:lnTo>
                  <a:lnTo>
                    <a:pt x="1396" y="2744"/>
                  </a:lnTo>
                  <a:lnTo>
                    <a:pt x="1274" y="2746"/>
                  </a:lnTo>
                  <a:lnTo>
                    <a:pt x="1282" y="2841"/>
                  </a:lnTo>
                  <a:lnTo>
                    <a:pt x="1287" y="2935"/>
                  </a:lnTo>
                  <a:lnTo>
                    <a:pt x="1288" y="3031"/>
                  </a:lnTo>
                  <a:lnTo>
                    <a:pt x="1285" y="3051"/>
                  </a:lnTo>
                  <a:lnTo>
                    <a:pt x="1278" y="3068"/>
                  </a:lnTo>
                  <a:lnTo>
                    <a:pt x="1267" y="3081"/>
                  </a:lnTo>
                  <a:lnTo>
                    <a:pt x="1252" y="3091"/>
                  </a:lnTo>
                  <a:lnTo>
                    <a:pt x="1236" y="3098"/>
                  </a:lnTo>
                  <a:lnTo>
                    <a:pt x="1218" y="3100"/>
                  </a:lnTo>
                  <a:lnTo>
                    <a:pt x="1200" y="3099"/>
                  </a:lnTo>
                  <a:lnTo>
                    <a:pt x="1181" y="3092"/>
                  </a:lnTo>
                  <a:lnTo>
                    <a:pt x="1151" y="3080"/>
                  </a:lnTo>
                  <a:lnTo>
                    <a:pt x="1118" y="3073"/>
                  </a:lnTo>
                  <a:lnTo>
                    <a:pt x="1086" y="3069"/>
                  </a:lnTo>
                  <a:lnTo>
                    <a:pt x="1053" y="3066"/>
                  </a:lnTo>
                  <a:lnTo>
                    <a:pt x="1019" y="3065"/>
                  </a:lnTo>
                  <a:lnTo>
                    <a:pt x="986" y="3064"/>
                  </a:lnTo>
                  <a:lnTo>
                    <a:pt x="953" y="3062"/>
                  </a:lnTo>
                  <a:lnTo>
                    <a:pt x="941" y="3140"/>
                  </a:lnTo>
                  <a:lnTo>
                    <a:pt x="932" y="3218"/>
                  </a:lnTo>
                  <a:lnTo>
                    <a:pt x="926" y="3297"/>
                  </a:lnTo>
                  <a:lnTo>
                    <a:pt x="924" y="3376"/>
                  </a:lnTo>
                  <a:lnTo>
                    <a:pt x="927" y="3456"/>
                  </a:lnTo>
                  <a:lnTo>
                    <a:pt x="926" y="3470"/>
                  </a:lnTo>
                  <a:lnTo>
                    <a:pt x="921" y="3482"/>
                  </a:lnTo>
                  <a:lnTo>
                    <a:pt x="912" y="3492"/>
                  </a:lnTo>
                  <a:lnTo>
                    <a:pt x="902" y="3500"/>
                  </a:lnTo>
                  <a:lnTo>
                    <a:pt x="890" y="3506"/>
                  </a:lnTo>
                  <a:lnTo>
                    <a:pt x="877" y="3508"/>
                  </a:lnTo>
                  <a:lnTo>
                    <a:pt x="863" y="3508"/>
                  </a:lnTo>
                  <a:lnTo>
                    <a:pt x="858" y="3521"/>
                  </a:lnTo>
                  <a:lnTo>
                    <a:pt x="849" y="3533"/>
                  </a:lnTo>
                  <a:lnTo>
                    <a:pt x="839" y="3545"/>
                  </a:lnTo>
                  <a:lnTo>
                    <a:pt x="825" y="3552"/>
                  </a:lnTo>
                  <a:lnTo>
                    <a:pt x="810" y="3557"/>
                  </a:lnTo>
                  <a:lnTo>
                    <a:pt x="792" y="3559"/>
                  </a:lnTo>
                  <a:lnTo>
                    <a:pt x="612" y="3553"/>
                  </a:lnTo>
                  <a:lnTo>
                    <a:pt x="434" y="3545"/>
                  </a:lnTo>
                  <a:lnTo>
                    <a:pt x="254" y="3536"/>
                  </a:lnTo>
                  <a:lnTo>
                    <a:pt x="75" y="3531"/>
                  </a:lnTo>
                  <a:lnTo>
                    <a:pt x="56" y="3529"/>
                  </a:lnTo>
                  <a:lnTo>
                    <a:pt x="39" y="3522"/>
                  </a:lnTo>
                  <a:lnTo>
                    <a:pt x="26" y="3513"/>
                  </a:lnTo>
                  <a:lnTo>
                    <a:pt x="14" y="3501"/>
                  </a:lnTo>
                  <a:lnTo>
                    <a:pt x="7" y="3487"/>
                  </a:lnTo>
                  <a:lnTo>
                    <a:pt x="2" y="3470"/>
                  </a:lnTo>
                  <a:lnTo>
                    <a:pt x="0" y="3452"/>
                  </a:lnTo>
                  <a:lnTo>
                    <a:pt x="1" y="3434"/>
                  </a:lnTo>
                  <a:lnTo>
                    <a:pt x="21" y="3311"/>
                  </a:lnTo>
                  <a:lnTo>
                    <a:pt x="45" y="3189"/>
                  </a:lnTo>
                  <a:lnTo>
                    <a:pt x="69" y="3066"/>
                  </a:lnTo>
                  <a:lnTo>
                    <a:pt x="91" y="2943"/>
                  </a:lnTo>
                  <a:lnTo>
                    <a:pt x="110" y="2820"/>
                  </a:lnTo>
                  <a:lnTo>
                    <a:pt x="113" y="2809"/>
                  </a:lnTo>
                  <a:lnTo>
                    <a:pt x="117" y="2799"/>
                  </a:lnTo>
                  <a:lnTo>
                    <a:pt x="130" y="2759"/>
                  </a:lnTo>
                  <a:lnTo>
                    <a:pt x="151" y="2720"/>
                  </a:lnTo>
                  <a:lnTo>
                    <a:pt x="174" y="2683"/>
                  </a:lnTo>
                  <a:lnTo>
                    <a:pt x="202" y="2646"/>
                  </a:lnTo>
                  <a:lnTo>
                    <a:pt x="232" y="2612"/>
                  </a:lnTo>
                  <a:lnTo>
                    <a:pt x="263" y="2578"/>
                  </a:lnTo>
                  <a:lnTo>
                    <a:pt x="293" y="2546"/>
                  </a:lnTo>
                  <a:lnTo>
                    <a:pt x="322" y="2515"/>
                  </a:lnTo>
                  <a:lnTo>
                    <a:pt x="451" y="2377"/>
                  </a:lnTo>
                  <a:lnTo>
                    <a:pt x="581" y="2242"/>
                  </a:lnTo>
                  <a:lnTo>
                    <a:pt x="714" y="2106"/>
                  </a:lnTo>
                  <a:lnTo>
                    <a:pt x="764" y="2053"/>
                  </a:lnTo>
                  <a:lnTo>
                    <a:pt x="814" y="1997"/>
                  </a:lnTo>
                  <a:lnTo>
                    <a:pt x="865" y="1938"/>
                  </a:lnTo>
                  <a:lnTo>
                    <a:pt x="918" y="1878"/>
                  </a:lnTo>
                  <a:lnTo>
                    <a:pt x="970" y="1818"/>
                  </a:lnTo>
                  <a:lnTo>
                    <a:pt x="1024" y="1758"/>
                  </a:lnTo>
                  <a:lnTo>
                    <a:pt x="1078" y="1699"/>
                  </a:lnTo>
                  <a:lnTo>
                    <a:pt x="1134" y="1642"/>
                  </a:lnTo>
                  <a:lnTo>
                    <a:pt x="1191" y="1589"/>
                  </a:lnTo>
                  <a:lnTo>
                    <a:pt x="1250" y="1540"/>
                  </a:lnTo>
                  <a:lnTo>
                    <a:pt x="1310" y="1495"/>
                  </a:lnTo>
                  <a:lnTo>
                    <a:pt x="1373" y="1457"/>
                  </a:lnTo>
                  <a:lnTo>
                    <a:pt x="1385" y="1452"/>
                  </a:lnTo>
                  <a:lnTo>
                    <a:pt x="1398" y="1449"/>
                  </a:lnTo>
                  <a:lnTo>
                    <a:pt x="1412" y="1448"/>
                  </a:lnTo>
                  <a:lnTo>
                    <a:pt x="1425" y="1451"/>
                  </a:lnTo>
                  <a:lnTo>
                    <a:pt x="1437" y="1457"/>
                  </a:lnTo>
                  <a:lnTo>
                    <a:pt x="1443" y="1462"/>
                  </a:lnTo>
                  <a:lnTo>
                    <a:pt x="1449" y="1467"/>
                  </a:lnTo>
                  <a:lnTo>
                    <a:pt x="1442" y="1448"/>
                  </a:lnTo>
                  <a:lnTo>
                    <a:pt x="1436" y="1429"/>
                  </a:lnTo>
                  <a:lnTo>
                    <a:pt x="1433" y="1424"/>
                  </a:lnTo>
                  <a:lnTo>
                    <a:pt x="1432" y="1419"/>
                  </a:lnTo>
                  <a:lnTo>
                    <a:pt x="1432" y="1414"/>
                  </a:lnTo>
                  <a:lnTo>
                    <a:pt x="1407" y="1330"/>
                  </a:lnTo>
                  <a:lnTo>
                    <a:pt x="1389" y="1246"/>
                  </a:lnTo>
                  <a:lnTo>
                    <a:pt x="1381" y="1164"/>
                  </a:lnTo>
                  <a:lnTo>
                    <a:pt x="1378" y="1083"/>
                  </a:lnTo>
                  <a:lnTo>
                    <a:pt x="1382" y="1003"/>
                  </a:lnTo>
                  <a:lnTo>
                    <a:pt x="1393" y="926"/>
                  </a:lnTo>
                  <a:lnTo>
                    <a:pt x="1410" y="851"/>
                  </a:lnTo>
                  <a:lnTo>
                    <a:pt x="1432" y="777"/>
                  </a:lnTo>
                  <a:lnTo>
                    <a:pt x="1461" y="705"/>
                  </a:lnTo>
                  <a:lnTo>
                    <a:pt x="1494" y="637"/>
                  </a:lnTo>
                  <a:lnTo>
                    <a:pt x="1532" y="570"/>
                  </a:lnTo>
                  <a:lnTo>
                    <a:pt x="1576" y="507"/>
                  </a:lnTo>
                  <a:lnTo>
                    <a:pt x="1624" y="447"/>
                  </a:lnTo>
                  <a:lnTo>
                    <a:pt x="1675" y="389"/>
                  </a:lnTo>
                  <a:lnTo>
                    <a:pt x="1675" y="388"/>
                  </a:lnTo>
                  <a:lnTo>
                    <a:pt x="1673" y="378"/>
                  </a:lnTo>
                  <a:lnTo>
                    <a:pt x="1677" y="370"/>
                  </a:lnTo>
                  <a:lnTo>
                    <a:pt x="1684" y="365"/>
                  </a:lnTo>
                  <a:lnTo>
                    <a:pt x="1693" y="361"/>
                  </a:lnTo>
                  <a:lnTo>
                    <a:pt x="1703" y="363"/>
                  </a:lnTo>
                  <a:lnTo>
                    <a:pt x="1755" y="315"/>
                  </a:lnTo>
                  <a:lnTo>
                    <a:pt x="1810" y="269"/>
                  </a:lnTo>
                  <a:lnTo>
                    <a:pt x="1867" y="227"/>
                  </a:lnTo>
                  <a:lnTo>
                    <a:pt x="1927" y="188"/>
                  </a:lnTo>
                  <a:lnTo>
                    <a:pt x="1989" y="152"/>
                  </a:lnTo>
                  <a:lnTo>
                    <a:pt x="2053" y="120"/>
                  </a:lnTo>
                  <a:lnTo>
                    <a:pt x="2119" y="91"/>
                  </a:lnTo>
                  <a:lnTo>
                    <a:pt x="2186" y="67"/>
                  </a:lnTo>
                  <a:lnTo>
                    <a:pt x="2255" y="46"/>
                  </a:lnTo>
                  <a:lnTo>
                    <a:pt x="2324" y="28"/>
                  </a:lnTo>
                  <a:lnTo>
                    <a:pt x="2394" y="15"/>
                  </a:lnTo>
                  <a:lnTo>
                    <a:pt x="2466" y="6"/>
                  </a:lnTo>
                  <a:lnTo>
                    <a:pt x="2537" y="0"/>
                  </a:lnTo>
                  <a:lnTo>
                    <a:pt x="260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a:grpSpLocks noChangeAspect="1"/>
          </p:cNvGrpSpPr>
          <p:nvPr/>
        </p:nvGrpSpPr>
        <p:grpSpPr>
          <a:xfrm>
            <a:off x="7614082" y="2063625"/>
            <a:ext cx="948792" cy="914400"/>
            <a:chOff x="4619065" y="1675997"/>
            <a:chExt cx="1205702" cy="1161998"/>
          </a:xfrm>
        </p:grpSpPr>
        <p:sp>
          <p:nvSpPr>
            <p:cNvPr id="32" name="Rectangle 31"/>
            <p:cNvSpPr/>
            <p:nvPr/>
          </p:nvSpPr>
          <p:spPr>
            <a:xfrm>
              <a:off x="4619065" y="1675997"/>
              <a:ext cx="1205702" cy="1161998"/>
            </a:xfrm>
            <a:prstGeom prst="rect">
              <a:avLst/>
            </a:prstGeom>
            <a:solidFill>
              <a:schemeClr val="accent1"/>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44"/>
            <p:cNvSpPr>
              <a:spLocks noChangeAspect="1" noEditPoints="1"/>
            </p:cNvSpPr>
            <p:nvPr/>
          </p:nvSpPr>
          <p:spPr bwMode="auto">
            <a:xfrm>
              <a:off x="4842801" y="1771702"/>
              <a:ext cx="914400" cy="914400"/>
            </a:xfrm>
            <a:custGeom>
              <a:avLst/>
              <a:gdLst>
                <a:gd name="T0" fmla="*/ 252 w 734"/>
                <a:gd name="T1" fmla="*/ 444 h 735"/>
                <a:gd name="T2" fmla="*/ 305 w 734"/>
                <a:gd name="T3" fmla="*/ 479 h 735"/>
                <a:gd name="T4" fmla="*/ 328 w 734"/>
                <a:gd name="T5" fmla="*/ 432 h 735"/>
                <a:gd name="T6" fmla="*/ 291 w 734"/>
                <a:gd name="T7" fmla="*/ 455 h 735"/>
                <a:gd name="T8" fmla="*/ 279 w 734"/>
                <a:gd name="T9" fmla="*/ 446 h 735"/>
                <a:gd name="T10" fmla="*/ 303 w 734"/>
                <a:gd name="T11" fmla="*/ 407 h 735"/>
                <a:gd name="T12" fmla="*/ 240 w 734"/>
                <a:gd name="T13" fmla="*/ 341 h 735"/>
                <a:gd name="T14" fmla="*/ 175 w 734"/>
                <a:gd name="T15" fmla="*/ 444 h 735"/>
                <a:gd name="T16" fmla="*/ 240 w 734"/>
                <a:gd name="T17" fmla="*/ 546 h 735"/>
                <a:gd name="T18" fmla="*/ 362 w 734"/>
                <a:gd name="T19" fmla="*/ 533 h 735"/>
                <a:gd name="T20" fmla="*/ 402 w 734"/>
                <a:gd name="T21" fmla="*/ 418 h 735"/>
                <a:gd name="T22" fmla="*/ 354 w 734"/>
                <a:gd name="T23" fmla="*/ 444 h 735"/>
                <a:gd name="T24" fmla="*/ 291 w 734"/>
                <a:gd name="T25" fmla="*/ 506 h 735"/>
                <a:gd name="T26" fmla="*/ 229 w 734"/>
                <a:gd name="T27" fmla="*/ 444 h 735"/>
                <a:gd name="T28" fmla="*/ 291 w 734"/>
                <a:gd name="T29" fmla="*/ 381 h 735"/>
                <a:gd name="T30" fmla="*/ 317 w 734"/>
                <a:gd name="T31" fmla="*/ 331 h 735"/>
                <a:gd name="T32" fmla="*/ 194 w 734"/>
                <a:gd name="T33" fmla="*/ 279 h 735"/>
                <a:gd name="T34" fmla="*/ 103 w 734"/>
                <a:gd name="T35" fmla="*/ 409 h 735"/>
                <a:gd name="T36" fmla="*/ 145 w 734"/>
                <a:gd name="T37" fmla="*/ 567 h 735"/>
                <a:gd name="T38" fmla="*/ 291 w 734"/>
                <a:gd name="T39" fmla="*/ 635 h 735"/>
                <a:gd name="T40" fmla="*/ 437 w 734"/>
                <a:gd name="T41" fmla="*/ 567 h 735"/>
                <a:gd name="T42" fmla="*/ 479 w 734"/>
                <a:gd name="T43" fmla="*/ 408 h 735"/>
                <a:gd name="T44" fmla="*/ 411 w 734"/>
                <a:gd name="T45" fmla="*/ 374 h 735"/>
                <a:gd name="T46" fmla="*/ 415 w 734"/>
                <a:gd name="T47" fmla="*/ 505 h 735"/>
                <a:gd name="T48" fmla="*/ 291 w 734"/>
                <a:gd name="T49" fmla="*/ 582 h 735"/>
                <a:gd name="T50" fmla="*/ 166 w 734"/>
                <a:gd name="T51" fmla="*/ 505 h 735"/>
                <a:gd name="T52" fmla="*/ 182 w 734"/>
                <a:gd name="T53" fmla="*/ 357 h 735"/>
                <a:gd name="T54" fmla="*/ 316 w 734"/>
                <a:gd name="T55" fmla="*/ 307 h 735"/>
                <a:gd name="T56" fmla="*/ 391 w 734"/>
                <a:gd name="T57" fmla="*/ 280 h 735"/>
                <a:gd name="T58" fmla="*/ 248 w 734"/>
                <a:gd name="T59" fmla="*/ 180 h 735"/>
                <a:gd name="T60" fmla="*/ 75 w 734"/>
                <a:gd name="T61" fmla="*/ 286 h 735"/>
                <a:gd name="T62" fmla="*/ 28 w 734"/>
                <a:gd name="T63" fmla="*/ 487 h 735"/>
                <a:gd name="T64" fmla="*/ 133 w 734"/>
                <a:gd name="T65" fmla="*/ 659 h 735"/>
                <a:gd name="T66" fmla="*/ 334 w 734"/>
                <a:gd name="T67" fmla="*/ 707 h 735"/>
                <a:gd name="T68" fmla="*/ 507 w 734"/>
                <a:gd name="T69" fmla="*/ 601 h 735"/>
                <a:gd name="T70" fmla="*/ 555 w 734"/>
                <a:gd name="T71" fmla="*/ 403 h 735"/>
                <a:gd name="T72" fmla="*/ 451 w 734"/>
                <a:gd name="T73" fmla="*/ 300 h 735"/>
                <a:gd name="T74" fmla="*/ 505 w 734"/>
                <a:gd name="T75" fmla="*/ 444 h 735"/>
                <a:gd name="T76" fmla="*/ 430 w 734"/>
                <a:gd name="T77" fmla="*/ 608 h 735"/>
                <a:gd name="T78" fmla="*/ 252 w 734"/>
                <a:gd name="T79" fmla="*/ 655 h 735"/>
                <a:gd name="T80" fmla="*/ 106 w 734"/>
                <a:gd name="T81" fmla="*/ 552 h 735"/>
                <a:gd name="T82" fmla="*/ 89 w 734"/>
                <a:gd name="T83" fmla="*/ 369 h 735"/>
                <a:gd name="T84" fmla="*/ 216 w 734"/>
                <a:gd name="T85" fmla="*/ 242 h 735"/>
                <a:gd name="T86" fmla="*/ 384 w 734"/>
                <a:gd name="T87" fmla="*/ 250 h 735"/>
                <a:gd name="T88" fmla="*/ 407 w 734"/>
                <a:gd name="T89" fmla="*/ 203 h 735"/>
                <a:gd name="T90" fmla="*/ 548 w 734"/>
                <a:gd name="T91" fmla="*/ 203 h 735"/>
                <a:gd name="T92" fmla="*/ 693 w 734"/>
                <a:gd name="T93" fmla="*/ 112 h 735"/>
                <a:gd name="T94" fmla="*/ 534 w 734"/>
                <a:gd name="T95" fmla="*/ 141 h 735"/>
                <a:gd name="T96" fmla="*/ 634 w 734"/>
                <a:gd name="T97" fmla="*/ 0 h 735"/>
                <a:gd name="T98" fmla="*/ 645 w 734"/>
                <a:gd name="T99" fmla="*/ 12 h 735"/>
                <a:gd name="T100" fmla="*/ 731 w 734"/>
                <a:gd name="T101" fmla="*/ 93 h 735"/>
                <a:gd name="T102" fmla="*/ 731 w 734"/>
                <a:gd name="T103" fmla="*/ 110 h 735"/>
                <a:gd name="T104" fmla="*/ 524 w 734"/>
                <a:gd name="T105" fmla="*/ 227 h 735"/>
                <a:gd name="T106" fmla="*/ 579 w 734"/>
                <a:gd name="T107" fmla="*/ 399 h 735"/>
                <a:gd name="T108" fmla="*/ 535 w 734"/>
                <a:gd name="T109" fmla="*/ 602 h 735"/>
                <a:gd name="T110" fmla="*/ 375 w 734"/>
                <a:gd name="T111" fmla="*/ 723 h 735"/>
                <a:gd name="T112" fmla="*/ 168 w 734"/>
                <a:gd name="T113" fmla="*/ 707 h 735"/>
                <a:gd name="T114" fmla="*/ 28 w 734"/>
                <a:gd name="T115" fmla="*/ 567 h 735"/>
                <a:gd name="T116" fmla="*/ 12 w 734"/>
                <a:gd name="T117" fmla="*/ 360 h 735"/>
                <a:gd name="T118" fmla="*/ 133 w 734"/>
                <a:gd name="T119" fmla="*/ 200 h 735"/>
                <a:gd name="T120" fmla="*/ 336 w 734"/>
                <a:gd name="T121" fmla="*/ 156 h 735"/>
                <a:gd name="T122" fmla="*/ 508 w 734"/>
                <a:gd name="T123" fmla="*/ 210 h 735"/>
                <a:gd name="T124" fmla="*/ 625 w 734"/>
                <a:gd name="T125" fmla="*/ 3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4" h="735">
                  <a:moveTo>
                    <a:pt x="291" y="404"/>
                  </a:moveTo>
                  <a:lnTo>
                    <a:pt x="276" y="408"/>
                  </a:lnTo>
                  <a:lnTo>
                    <a:pt x="263" y="416"/>
                  </a:lnTo>
                  <a:lnTo>
                    <a:pt x="255" y="428"/>
                  </a:lnTo>
                  <a:lnTo>
                    <a:pt x="252" y="444"/>
                  </a:lnTo>
                  <a:lnTo>
                    <a:pt x="255" y="459"/>
                  </a:lnTo>
                  <a:lnTo>
                    <a:pt x="263" y="471"/>
                  </a:lnTo>
                  <a:lnTo>
                    <a:pt x="276" y="479"/>
                  </a:lnTo>
                  <a:lnTo>
                    <a:pt x="291" y="483"/>
                  </a:lnTo>
                  <a:lnTo>
                    <a:pt x="305" y="479"/>
                  </a:lnTo>
                  <a:lnTo>
                    <a:pt x="318" y="471"/>
                  </a:lnTo>
                  <a:lnTo>
                    <a:pt x="327" y="459"/>
                  </a:lnTo>
                  <a:lnTo>
                    <a:pt x="330" y="444"/>
                  </a:lnTo>
                  <a:lnTo>
                    <a:pt x="329" y="438"/>
                  </a:lnTo>
                  <a:lnTo>
                    <a:pt x="328" y="432"/>
                  </a:lnTo>
                  <a:lnTo>
                    <a:pt x="326" y="426"/>
                  </a:lnTo>
                  <a:lnTo>
                    <a:pt x="300" y="452"/>
                  </a:lnTo>
                  <a:lnTo>
                    <a:pt x="297" y="454"/>
                  </a:lnTo>
                  <a:lnTo>
                    <a:pt x="294" y="455"/>
                  </a:lnTo>
                  <a:lnTo>
                    <a:pt x="291" y="455"/>
                  </a:lnTo>
                  <a:lnTo>
                    <a:pt x="288" y="455"/>
                  </a:lnTo>
                  <a:lnTo>
                    <a:pt x="285" y="454"/>
                  </a:lnTo>
                  <a:lnTo>
                    <a:pt x="283" y="452"/>
                  </a:lnTo>
                  <a:lnTo>
                    <a:pt x="281" y="449"/>
                  </a:lnTo>
                  <a:lnTo>
                    <a:pt x="279" y="446"/>
                  </a:lnTo>
                  <a:lnTo>
                    <a:pt x="279" y="442"/>
                  </a:lnTo>
                  <a:lnTo>
                    <a:pt x="281" y="439"/>
                  </a:lnTo>
                  <a:lnTo>
                    <a:pt x="283" y="435"/>
                  </a:lnTo>
                  <a:lnTo>
                    <a:pt x="309" y="409"/>
                  </a:lnTo>
                  <a:lnTo>
                    <a:pt x="303" y="407"/>
                  </a:lnTo>
                  <a:lnTo>
                    <a:pt x="297" y="406"/>
                  </a:lnTo>
                  <a:lnTo>
                    <a:pt x="291" y="404"/>
                  </a:lnTo>
                  <a:close/>
                  <a:moveTo>
                    <a:pt x="291" y="329"/>
                  </a:moveTo>
                  <a:lnTo>
                    <a:pt x="264" y="331"/>
                  </a:lnTo>
                  <a:lnTo>
                    <a:pt x="240" y="341"/>
                  </a:lnTo>
                  <a:lnTo>
                    <a:pt x="219" y="354"/>
                  </a:lnTo>
                  <a:lnTo>
                    <a:pt x="201" y="371"/>
                  </a:lnTo>
                  <a:lnTo>
                    <a:pt x="187" y="393"/>
                  </a:lnTo>
                  <a:lnTo>
                    <a:pt x="179" y="418"/>
                  </a:lnTo>
                  <a:lnTo>
                    <a:pt x="175" y="444"/>
                  </a:lnTo>
                  <a:lnTo>
                    <a:pt x="179" y="470"/>
                  </a:lnTo>
                  <a:lnTo>
                    <a:pt x="187" y="494"/>
                  </a:lnTo>
                  <a:lnTo>
                    <a:pt x="201" y="516"/>
                  </a:lnTo>
                  <a:lnTo>
                    <a:pt x="219" y="533"/>
                  </a:lnTo>
                  <a:lnTo>
                    <a:pt x="240" y="546"/>
                  </a:lnTo>
                  <a:lnTo>
                    <a:pt x="264" y="556"/>
                  </a:lnTo>
                  <a:lnTo>
                    <a:pt x="291" y="558"/>
                  </a:lnTo>
                  <a:lnTo>
                    <a:pt x="317" y="556"/>
                  </a:lnTo>
                  <a:lnTo>
                    <a:pt x="341" y="546"/>
                  </a:lnTo>
                  <a:lnTo>
                    <a:pt x="362" y="533"/>
                  </a:lnTo>
                  <a:lnTo>
                    <a:pt x="381" y="516"/>
                  </a:lnTo>
                  <a:lnTo>
                    <a:pt x="394" y="494"/>
                  </a:lnTo>
                  <a:lnTo>
                    <a:pt x="402" y="470"/>
                  </a:lnTo>
                  <a:lnTo>
                    <a:pt x="406" y="444"/>
                  </a:lnTo>
                  <a:lnTo>
                    <a:pt x="402" y="418"/>
                  </a:lnTo>
                  <a:lnTo>
                    <a:pt x="394" y="393"/>
                  </a:lnTo>
                  <a:lnTo>
                    <a:pt x="380" y="371"/>
                  </a:lnTo>
                  <a:lnTo>
                    <a:pt x="343" y="408"/>
                  </a:lnTo>
                  <a:lnTo>
                    <a:pt x="350" y="425"/>
                  </a:lnTo>
                  <a:lnTo>
                    <a:pt x="354" y="444"/>
                  </a:lnTo>
                  <a:lnTo>
                    <a:pt x="350" y="464"/>
                  </a:lnTo>
                  <a:lnTo>
                    <a:pt x="341" y="480"/>
                  </a:lnTo>
                  <a:lnTo>
                    <a:pt x="328" y="494"/>
                  </a:lnTo>
                  <a:lnTo>
                    <a:pt x="310" y="503"/>
                  </a:lnTo>
                  <a:lnTo>
                    <a:pt x="291" y="506"/>
                  </a:lnTo>
                  <a:lnTo>
                    <a:pt x="271" y="503"/>
                  </a:lnTo>
                  <a:lnTo>
                    <a:pt x="253" y="494"/>
                  </a:lnTo>
                  <a:lnTo>
                    <a:pt x="240" y="480"/>
                  </a:lnTo>
                  <a:lnTo>
                    <a:pt x="231" y="464"/>
                  </a:lnTo>
                  <a:lnTo>
                    <a:pt x="229" y="444"/>
                  </a:lnTo>
                  <a:lnTo>
                    <a:pt x="231" y="423"/>
                  </a:lnTo>
                  <a:lnTo>
                    <a:pt x="240" y="407"/>
                  </a:lnTo>
                  <a:lnTo>
                    <a:pt x="253" y="393"/>
                  </a:lnTo>
                  <a:lnTo>
                    <a:pt x="271" y="384"/>
                  </a:lnTo>
                  <a:lnTo>
                    <a:pt x="291" y="381"/>
                  </a:lnTo>
                  <a:lnTo>
                    <a:pt x="309" y="383"/>
                  </a:lnTo>
                  <a:lnTo>
                    <a:pt x="326" y="391"/>
                  </a:lnTo>
                  <a:lnTo>
                    <a:pt x="363" y="355"/>
                  </a:lnTo>
                  <a:lnTo>
                    <a:pt x="342" y="341"/>
                  </a:lnTo>
                  <a:lnTo>
                    <a:pt x="317" y="331"/>
                  </a:lnTo>
                  <a:lnTo>
                    <a:pt x="291" y="329"/>
                  </a:lnTo>
                  <a:close/>
                  <a:moveTo>
                    <a:pt x="291" y="252"/>
                  </a:moveTo>
                  <a:lnTo>
                    <a:pt x="257" y="255"/>
                  </a:lnTo>
                  <a:lnTo>
                    <a:pt x="224" y="265"/>
                  </a:lnTo>
                  <a:lnTo>
                    <a:pt x="194" y="279"/>
                  </a:lnTo>
                  <a:lnTo>
                    <a:pt x="168" y="298"/>
                  </a:lnTo>
                  <a:lnTo>
                    <a:pt x="145" y="321"/>
                  </a:lnTo>
                  <a:lnTo>
                    <a:pt x="126" y="348"/>
                  </a:lnTo>
                  <a:lnTo>
                    <a:pt x="111" y="377"/>
                  </a:lnTo>
                  <a:lnTo>
                    <a:pt x="103" y="409"/>
                  </a:lnTo>
                  <a:lnTo>
                    <a:pt x="100" y="444"/>
                  </a:lnTo>
                  <a:lnTo>
                    <a:pt x="103" y="478"/>
                  </a:lnTo>
                  <a:lnTo>
                    <a:pt x="111" y="510"/>
                  </a:lnTo>
                  <a:lnTo>
                    <a:pt x="126" y="541"/>
                  </a:lnTo>
                  <a:lnTo>
                    <a:pt x="145" y="567"/>
                  </a:lnTo>
                  <a:lnTo>
                    <a:pt x="168" y="590"/>
                  </a:lnTo>
                  <a:lnTo>
                    <a:pt x="194" y="609"/>
                  </a:lnTo>
                  <a:lnTo>
                    <a:pt x="224" y="623"/>
                  </a:lnTo>
                  <a:lnTo>
                    <a:pt x="257" y="632"/>
                  </a:lnTo>
                  <a:lnTo>
                    <a:pt x="291" y="635"/>
                  </a:lnTo>
                  <a:lnTo>
                    <a:pt x="326" y="632"/>
                  </a:lnTo>
                  <a:lnTo>
                    <a:pt x="358" y="623"/>
                  </a:lnTo>
                  <a:lnTo>
                    <a:pt x="387" y="609"/>
                  </a:lnTo>
                  <a:lnTo>
                    <a:pt x="414" y="590"/>
                  </a:lnTo>
                  <a:lnTo>
                    <a:pt x="437" y="567"/>
                  </a:lnTo>
                  <a:lnTo>
                    <a:pt x="456" y="541"/>
                  </a:lnTo>
                  <a:lnTo>
                    <a:pt x="470" y="510"/>
                  </a:lnTo>
                  <a:lnTo>
                    <a:pt x="479" y="478"/>
                  </a:lnTo>
                  <a:lnTo>
                    <a:pt x="482" y="444"/>
                  </a:lnTo>
                  <a:lnTo>
                    <a:pt x="479" y="408"/>
                  </a:lnTo>
                  <a:lnTo>
                    <a:pt x="469" y="375"/>
                  </a:lnTo>
                  <a:lnTo>
                    <a:pt x="454" y="344"/>
                  </a:lnTo>
                  <a:lnTo>
                    <a:pt x="434" y="317"/>
                  </a:lnTo>
                  <a:lnTo>
                    <a:pt x="397" y="355"/>
                  </a:lnTo>
                  <a:lnTo>
                    <a:pt x="411" y="374"/>
                  </a:lnTo>
                  <a:lnTo>
                    <a:pt x="421" y="395"/>
                  </a:lnTo>
                  <a:lnTo>
                    <a:pt x="427" y="419"/>
                  </a:lnTo>
                  <a:lnTo>
                    <a:pt x="430" y="444"/>
                  </a:lnTo>
                  <a:lnTo>
                    <a:pt x="426" y="475"/>
                  </a:lnTo>
                  <a:lnTo>
                    <a:pt x="415" y="505"/>
                  </a:lnTo>
                  <a:lnTo>
                    <a:pt x="399" y="530"/>
                  </a:lnTo>
                  <a:lnTo>
                    <a:pt x="378" y="552"/>
                  </a:lnTo>
                  <a:lnTo>
                    <a:pt x="352" y="568"/>
                  </a:lnTo>
                  <a:lnTo>
                    <a:pt x="323" y="578"/>
                  </a:lnTo>
                  <a:lnTo>
                    <a:pt x="291" y="582"/>
                  </a:lnTo>
                  <a:lnTo>
                    <a:pt x="259" y="578"/>
                  </a:lnTo>
                  <a:lnTo>
                    <a:pt x="230" y="568"/>
                  </a:lnTo>
                  <a:lnTo>
                    <a:pt x="204" y="552"/>
                  </a:lnTo>
                  <a:lnTo>
                    <a:pt x="182" y="530"/>
                  </a:lnTo>
                  <a:lnTo>
                    <a:pt x="166" y="505"/>
                  </a:lnTo>
                  <a:lnTo>
                    <a:pt x="155" y="475"/>
                  </a:lnTo>
                  <a:lnTo>
                    <a:pt x="152" y="444"/>
                  </a:lnTo>
                  <a:lnTo>
                    <a:pt x="155" y="412"/>
                  </a:lnTo>
                  <a:lnTo>
                    <a:pt x="166" y="383"/>
                  </a:lnTo>
                  <a:lnTo>
                    <a:pt x="182" y="357"/>
                  </a:lnTo>
                  <a:lnTo>
                    <a:pt x="204" y="336"/>
                  </a:lnTo>
                  <a:lnTo>
                    <a:pt x="230" y="319"/>
                  </a:lnTo>
                  <a:lnTo>
                    <a:pt x="259" y="309"/>
                  </a:lnTo>
                  <a:lnTo>
                    <a:pt x="291" y="305"/>
                  </a:lnTo>
                  <a:lnTo>
                    <a:pt x="316" y="307"/>
                  </a:lnTo>
                  <a:lnTo>
                    <a:pt x="340" y="313"/>
                  </a:lnTo>
                  <a:lnTo>
                    <a:pt x="361" y="324"/>
                  </a:lnTo>
                  <a:lnTo>
                    <a:pt x="380" y="337"/>
                  </a:lnTo>
                  <a:lnTo>
                    <a:pt x="418" y="300"/>
                  </a:lnTo>
                  <a:lnTo>
                    <a:pt x="391" y="280"/>
                  </a:lnTo>
                  <a:lnTo>
                    <a:pt x="360" y="265"/>
                  </a:lnTo>
                  <a:lnTo>
                    <a:pt x="327" y="255"/>
                  </a:lnTo>
                  <a:lnTo>
                    <a:pt x="291" y="252"/>
                  </a:lnTo>
                  <a:close/>
                  <a:moveTo>
                    <a:pt x="291" y="176"/>
                  </a:moveTo>
                  <a:lnTo>
                    <a:pt x="248" y="180"/>
                  </a:lnTo>
                  <a:lnTo>
                    <a:pt x="206" y="190"/>
                  </a:lnTo>
                  <a:lnTo>
                    <a:pt x="168" y="206"/>
                  </a:lnTo>
                  <a:lnTo>
                    <a:pt x="133" y="228"/>
                  </a:lnTo>
                  <a:lnTo>
                    <a:pt x="102" y="254"/>
                  </a:lnTo>
                  <a:lnTo>
                    <a:pt x="75" y="286"/>
                  </a:lnTo>
                  <a:lnTo>
                    <a:pt x="54" y="321"/>
                  </a:lnTo>
                  <a:lnTo>
                    <a:pt x="37" y="360"/>
                  </a:lnTo>
                  <a:lnTo>
                    <a:pt x="28" y="400"/>
                  </a:lnTo>
                  <a:lnTo>
                    <a:pt x="24" y="444"/>
                  </a:lnTo>
                  <a:lnTo>
                    <a:pt x="28" y="487"/>
                  </a:lnTo>
                  <a:lnTo>
                    <a:pt x="37" y="528"/>
                  </a:lnTo>
                  <a:lnTo>
                    <a:pt x="54" y="567"/>
                  </a:lnTo>
                  <a:lnTo>
                    <a:pt x="75" y="601"/>
                  </a:lnTo>
                  <a:lnTo>
                    <a:pt x="102" y="633"/>
                  </a:lnTo>
                  <a:lnTo>
                    <a:pt x="133" y="659"/>
                  </a:lnTo>
                  <a:lnTo>
                    <a:pt x="168" y="681"/>
                  </a:lnTo>
                  <a:lnTo>
                    <a:pt x="206" y="697"/>
                  </a:lnTo>
                  <a:lnTo>
                    <a:pt x="248" y="707"/>
                  </a:lnTo>
                  <a:lnTo>
                    <a:pt x="291" y="711"/>
                  </a:lnTo>
                  <a:lnTo>
                    <a:pt x="334" y="707"/>
                  </a:lnTo>
                  <a:lnTo>
                    <a:pt x="375" y="697"/>
                  </a:lnTo>
                  <a:lnTo>
                    <a:pt x="413" y="681"/>
                  </a:lnTo>
                  <a:lnTo>
                    <a:pt x="449" y="659"/>
                  </a:lnTo>
                  <a:lnTo>
                    <a:pt x="479" y="633"/>
                  </a:lnTo>
                  <a:lnTo>
                    <a:pt x="507" y="601"/>
                  </a:lnTo>
                  <a:lnTo>
                    <a:pt x="528" y="567"/>
                  </a:lnTo>
                  <a:lnTo>
                    <a:pt x="544" y="528"/>
                  </a:lnTo>
                  <a:lnTo>
                    <a:pt x="555" y="487"/>
                  </a:lnTo>
                  <a:lnTo>
                    <a:pt x="559" y="444"/>
                  </a:lnTo>
                  <a:lnTo>
                    <a:pt x="555" y="403"/>
                  </a:lnTo>
                  <a:lnTo>
                    <a:pt x="546" y="364"/>
                  </a:lnTo>
                  <a:lnTo>
                    <a:pt x="531" y="328"/>
                  </a:lnTo>
                  <a:lnTo>
                    <a:pt x="512" y="293"/>
                  </a:lnTo>
                  <a:lnTo>
                    <a:pt x="488" y="264"/>
                  </a:lnTo>
                  <a:lnTo>
                    <a:pt x="451" y="300"/>
                  </a:lnTo>
                  <a:lnTo>
                    <a:pt x="470" y="324"/>
                  </a:lnTo>
                  <a:lnTo>
                    <a:pt x="485" y="351"/>
                  </a:lnTo>
                  <a:lnTo>
                    <a:pt x="496" y="381"/>
                  </a:lnTo>
                  <a:lnTo>
                    <a:pt x="503" y="412"/>
                  </a:lnTo>
                  <a:lnTo>
                    <a:pt x="505" y="444"/>
                  </a:lnTo>
                  <a:lnTo>
                    <a:pt x="502" y="483"/>
                  </a:lnTo>
                  <a:lnTo>
                    <a:pt x="492" y="518"/>
                  </a:lnTo>
                  <a:lnTo>
                    <a:pt x="477" y="552"/>
                  </a:lnTo>
                  <a:lnTo>
                    <a:pt x="456" y="582"/>
                  </a:lnTo>
                  <a:lnTo>
                    <a:pt x="430" y="608"/>
                  </a:lnTo>
                  <a:lnTo>
                    <a:pt x="399" y="629"/>
                  </a:lnTo>
                  <a:lnTo>
                    <a:pt x="366" y="645"/>
                  </a:lnTo>
                  <a:lnTo>
                    <a:pt x="329" y="655"/>
                  </a:lnTo>
                  <a:lnTo>
                    <a:pt x="291" y="659"/>
                  </a:lnTo>
                  <a:lnTo>
                    <a:pt x="252" y="655"/>
                  </a:lnTo>
                  <a:lnTo>
                    <a:pt x="216" y="645"/>
                  </a:lnTo>
                  <a:lnTo>
                    <a:pt x="182" y="629"/>
                  </a:lnTo>
                  <a:lnTo>
                    <a:pt x="153" y="608"/>
                  </a:lnTo>
                  <a:lnTo>
                    <a:pt x="127" y="582"/>
                  </a:lnTo>
                  <a:lnTo>
                    <a:pt x="106" y="552"/>
                  </a:lnTo>
                  <a:lnTo>
                    <a:pt x="89" y="518"/>
                  </a:lnTo>
                  <a:lnTo>
                    <a:pt x="80" y="483"/>
                  </a:lnTo>
                  <a:lnTo>
                    <a:pt x="76" y="444"/>
                  </a:lnTo>
                  <a:lnTo>
                    <a:pt x="80" y="404"/>
                  </a:lnTo>
                  <a:lnTo>
                    <a:pt x="89" y="369"/>
                  </a:lnTo>
                  <a:lnTo>
                    <a:pt x="106" y="335"/>
                  </a:lnTo>
                  <a:lnTo>
                    <a:pt x="127" y="305"/>
                  </a:lnTo>
                  <a:lnTo>
                    <a:pt x="153" y="279"/>
                  </a:lnTo>
                  <a:lnTo>
                    <a:pt x="182" y="258"/>
                  </a:lnTo>
                  <a:lnTo>
                    <a:pt x="216" y="242"/>
                  </a:lnTo>
                  <a:lnTo>
                    <a:pt x="252" y="232"/>
                  </a:lnTo>
                  <a:lnTo>
                    <a:pt x="291" y="228"/>
                  </a:lnTo>
                  <a:lnTo>
                    <a:pt x="323" y="231"/>
                  </a:lnTo>
                  <a:lnTo>
                    <a:pt x="354" y="238"/>
                  </a:lnTo>
                  <a:lnTo>
                    <a:pt x="384" y="250"/>
                  </a:lnTo>
                  <a:lnTo>
                    <a:pt x="410" y="265"/>
                  </a:lnTo>
                  <a:lnTo>
                    <a:pt x="434" y="284"/>
                  </a:lnTo>
                  <a:lnTo>
                    <a:pt x="471" y="246"/>
                  </a:lnTo>
                  <a:lnTo>
                    <a:pt x="440" y="222"/>
                  </a:lnTo>
                  <a:lnTo>
                    <a:pt x="407" y="203"/>
                  </a:lnTo>
                  <a:lnTo>
                    <a:pt x="371" y="188"/>
                  </a:lnTo>
                  <a:lnTo>
                    <a:pt x="331" y="180"/>
                  </a:lnTo>
                  <a:lnTo>
                    <a:pt x="291" y="176"/>
                  </a:lnTo>
                  <a:close/>
                  <a:moveTo>
                    <a:pt x="639" y="112"/>
                  </a:moveTo>
                  <a:lnTo>
                    <a:pt x="548" y="203"/>
                  </a:lnTo>
                  <a:lnTo>
                    <a:pt x="576" y="203"/>
                  </a:lnTo>
                  <a:lnTo>
                    <a:pt x="593" y="201"/>
                  </a:lnTo>
                  <a:lnTo>
                    <a:pt x="608" y="195"/>
                  </a:lnTo>
                  <a:lnTo>
                    <a:pt x="622" y="184"/>
                  </a:lnTo>
                  <a:lnTo>
                    <a:pt x="693" y="112"/>
                  </a:lnTo>
                  <a:lnTo>
                    <a:pt x="639" y="112"/>
                  </a:lnTo>
                  <a:close/>
                  <a:moveTo>
                    <a:pt x="621" y="41"/>
                  </a:moveTo>
                  <a:lnTo>
                    <a:pt x="550" y="112"/>
                  </a:lnTo>
                  <a:lnTo>
                    <a:pt x="540" y="125"/>
                  </a:lnTo>
                  <a:lnTo>
                    <a:pt x="534" y="141"/>
                  </a:lnTo>
                  <a:lnTo>
                    <a:pt x="531" y="158"/>
                  </a:lnTo>
                  <a:lnTo>
                    <a:pt x="531" y="187"/>
                  </a:lnTo>
                  <a:lnTo>
                    <a:pt x="621" y="96"/>
                  </a:lnTo>
                  <a:lnTo>
                    <a:pt x="621" y="41"/>
                  </a:lnTo>
                  <a:close/>
                  <a:moveTo>
                    <a:pt x="634" y="0"/>
                  </a:moveTo>
                  <a:lnTo>
                    <a:pt x="638" y="1"/>
                  </a:lnTo>
                  <a:lnTo>
                    <a:pt x="641" y="3"/>
                  </a:lnTo>
                  <a:lnTo>
                    <a:pt x="644" y="6"/>
                  </a:lnTo>
                  <a:lnTo>
                    <a:pt x="645" y="8"/>
                  </a:lnTo>
                  <a:lnTo>
                    <a:pt x="645" y="12"/>
                  </a:lnTo>
                  <a:lnTo>
                    <a:pt x="645" y="89"/>
                  </a:lnTo>
                  <a:lnTo>
                    <a:pt x="722" y="89"/>
                  </a:lnTo>
                  <a:lnTo>
                    <a:pt x="725" y="90"/>
                  </a:lnTo>
                  <a:lnTo>
                    <a:pt x="729" y="91"/>
                  </a:lnTo>
                  <a:lnTo>
                    <a:pt x="731" y="93"/>
                  </a:lnTo>
                  <a:lnTo>
                    <a:pt x="734" y="97"/>
                  </a:lnTo>
                  <a:lnTo>
                    <a:pt x="734" y="99"/>
                  </a:lnTo>
                  <a:lnTo>
                    <a:pt x="734" y="103"/>
                  </a:lnTo>
                  <a:lnTo>
                    <a:pt x="732" y="106"/>
                  </a:lnTo>
                  <a:lnTo>
                    <a:pt x="731" y="110"/>
                  </a:lnTo>
                  <a:lnTo>
                    <a:pt x="639" y="201"/>
                  </a:lnTo>
                  <a:lnTo>
                    <a:pt x="620" y="215"/>
                  </a:lnTo>
                  <a:lnTo>
                    <a:pt x="600" y="223"/>
                  </a:lnTo>
                  <a:lnTo>
                    <a:pt x="576" y="227"/>
                  </a:lnTo>
                  <a:lnTo>
                    <a:pt x="524" y="227"/>
                  </a:lnTo>
                  <a:lnTo>
                    <a:pt x="505" y="246"/>
                  </a:lnTo>
                  <a:lnTo>
                    <a:pt x="531" y="279"/>
                  </a:lnTo>
                  <a:lnTo>
                    <a:pt x="553" y="317"/>
                  </a:lnTo>
                  <a:lnTo>
                    <a:pt x="568" y="356"/>
                  </a:lnTo>
                  <a:lnTo>
                    <a:pt x="579" y="399"/>
                  </a:lnTo>
                  <a:lnTo>
                    <a:pt x="582" y="444"/>
                  </a:lnTo>
                  <a:lnTo>
                    <a:pt x="579" y="486"/>
                  </a:lnTo>
                  <a:lnTo>
                    <a:pt x="569" y="528"/>
                  </a:lnTo>
                  <a:lnTo>
                    <a:pt x="555" y="567"/>
                  </a:lnTo>
                  <a:lnTo>
                    <a:pt x="535" y="602"/>
                  </a:lnTo>
                  <a:lnTo>
                    <a:pt x="510" y="634"/>
                  </a:lnTo>
                  <a:lnTo>
                    <a:pt x="482" y="664"/>
                  </a:lnTo>
                  <a:lnTo>
                    <a:pt x="450" y="687"/>
                  </a:lnTo>
                  <a:lnTo>
                    <a:pt x="413" y="707"/>
                  </a:lnTo>
                  <a:lnTo>
                    <a:pt x="375" y="723"/>
                  </a:lnTo>
                  <a:lnTo>
                    <a:pt x="334" y="731"/>
                  </a:lnTo>
                  <a:lnTo>
                    <a:pt x="291" y="735"/>
                  </a:lnTo>
                  <a:lnTo>
                    <a:pt x="248" y="731"/>
                  </a:lnTo>
                  <a:lnTo>
                    <a:pt x="207" y="723"/>
                  </a:lnTo>
                  <a:lnTo>
                    <a:pt x="168" y="707"/>
                  </a:lnTo>
                  <a:lnTo>
                    <a:pt x="133" y="687"/>
                  </a:lnTo>
                  <a:lnTo>
                    <a:pt x="100" y="664"/>
                  </a:lnTo>
                  <a:lnTo>
                    <a:pt x="71" y="634"/>
                  </a:lnTo>
                  <a:lnTo>
                    <a:pt x="46" y="602"/>
                  </a:lnTo>
                  <a:lnTo>
                    <a:pt x="28" y="567"/>
                  </a:lnTo>
                  <a:lnTo>
                    <a:pt x="12" y="528"/>
                  </a:lnTo>
                  <a:lnTo>
                    <a:pt x="3" y="486"/>
                  </a:lnTo>
                  <a:lnTo>
                    <a:pt x="0" y="444"/>
                  </a:lnTo>
                  <a:lnTo>
                    <a:pt x="3" y="401"/>
                  </a:lnTo>
                  <a:lnTo>
                    <a:pt x="12" y="360"/>
                  </a:lnTo>
                  <a:lnTo>
                    <a:pt x="28" y="321"/>
                  </a:lnTo>
                  <a:lnTo>
                    <a:pt x="46" y="285"/>
                  </a:lnTo>
                  <a:lnTo>
                    <a:pt x="71" y="253"/>
                  </a:lnTo>
                  <a:lnTo>
                    <a:pt x="100" y="223"/>
                  </a:lnTo>
                  <a:lnTo>
                    <a:pt x="133" y="200"/>
                  </a:lnTo>
                  <a:lnTo>
                    <a:pt x="168" y="180"/>
                  </a:lnTo>
                  <a:lnTo>
                    <a:pt x="207" y="164"/>
                  </a:lnTo>
                  <a:lnTo>
                    <a:pt x="248" y="156"/>
                  </a:lnTo>
                  <a:lnTo>
                    <a:pt x="291" y="153"/>
                  </a:lnTo>
                  <a:lnTo>
                    <a:pt x="336" y="156"/>
                  </a:lnTo>
                  <a:lnTo>
                    <a:pt x="378" y="166"/>
                  </a:lnTo>
                  <a:lnTo>
                    <a:pt x="418" y="182"/>
                  </a:lnTo>
                  <a:lnTo>
                    <a:pt x="454" y="203"/>
                  </a:lnTo>
                  <a:lnTo>
                    <a:pt x="488" y="229"/>
                  </a:lnTo>
                  <a:lnTo>
                    <a:pt x="508" y="210"/>
                  </a:lnTo>
                  <a:lnTo>
                    <a:pt x="508" y="158"/>
                  </a:lnTo>
                  <a:lnTo>
                    <a:pt x="510" y="135"/>
                  </a:lnTo>
                  <a:lnTo>
                    <a:pt x="520" y="113"/>
                  </a:lnTo>
                  <a:lnTo>
                    <a:pt x="534" y="96"/>
                  </a:lnTo>
                  <a:lnTo>
                    <a:pt x="625" y="3"/>
                  </a:lnTo>
                  <a:lnTo>
                    <a:pt x="628" y="1"/>
                  </a:lnTo>
                  <a:lnTo>
                    <a:pt x="631" y="0"/>
                  </a:lnTo>
                  <a:lnTo>
                    <a:pt x="634" y="0"/>
                  </a:lnTo>
                  <a:close/>
                </a:path>
              </a:pathLst>
            </a:custGeom>
            <a:solidFill>
              <a:schemeClr val="bg1"/>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n-IN" sz="1800"/>
            </a:p>
          </p:txBody>
        </p:sp>
      </p:grpSp>
      <p:grpSp>
        <p:nvGrpSpPr>
          <p:cNvPr id="38" name="Group 37"/>
          <p:cNvGrpSpPr>
            <a:grpSpLocks noChangeAspect="1"/>
          </p:cNvGrpSpPr>
          <p:nvPr/>
        </p:nvGrpSpPr>
        <p:grpSpPr>
          <a:xfrm>
            <a:off x="7614082" y="4460359"/>
            <a:ext cx="948792" cy="914400"/>
            <a:chOff x="4650106" y="3914696"/>
            <a:chExt cx="1205702" cy="1161998"/>
          </a:xfrm>
        </p:grpSpPr>
        <p:sp>
          <p:nvSpPr>
            <p:cNvPr id="34" name="Rectangle 33"/>
            <p:cNvSpPr/>
            <p:nvPr/>
          </p:nvSpPr>
          <p:spPr>
            <a:xfrm>
              <a:off x="4650106" y="3914696"/>
              <a:ext cx="1205702" cy="1161998"/>
            </a:xfrm>
            <a:prstGeom prst="rect">
              <a:avLst/>
            </a:prstGeom>
            <a:solidFill>
              <a:schemeClr val="accent1"/>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31"/>
            <p:cNvGrpSpPr>
              <a:grpSpLocks noChangeAspect="1"/>
            </p:cNvGrpSpPr>
            <p:nvPr/>
          </p:nvGrpSpPr>
          <p:grpSpPr>
            <a:xfrm>
              <a:off x="4769694" y="3944163"/>
              <a:ext cx="1006825" cy="1005840"/>
              <a:chOff x="2057400" y="1343126"/>
              <a:chExt cx="3477553" cy="3474164"/>
            </a:xfrm>
            <a:effectLst>
              <a:outerShdw blurRad="101600" dir="13500000" sy="23000" kx="1200000" algn="br" rotWithShape="0">
                <a:prstClr val="black">
                  <a:alpha val="20000"/>
                </a:prstClr>
              </a:outerShdw>
            </a:effectLst>
            <a:scene3d>
              <a:camera prst="perspectiveRelaxed" fov="4800000">
                <a:rot lat="18600000" lon="0" rev="0"/>
              </a:camera>
              <a:lightRig rig="threePt" dir="t"/>
            </a:scene3d>
          </p:grpSpPr>
          <p:sp>
            <p:nvSpPr>
              <p:cNvPr id="19" name="Freeform 6"/>
              <p:cNvSpPr>
                <a:spLocks/>
              </p:cNvSpPr>
              <p:nvPr/>
            </p:nvSpPr>
            <p:spPr bwMode="auto">
              <a:xfrm>
                <a:off x="2057400" y="1733550"/>
                <a:ext cx="2133599" cy="1352751"/>
              </a:xfrm>
              <a:custGeom>
                <a:avLst/>
                <a:gdLst/>
                <a:ahLst/>
                <a:cxnLst>
                  <a:cxn ang="0">
                    <a:pos x="856" y="26"/>
                  </a:cxn>
                  <a:cxn ang="0">
                    <a:pos x="830" y="113"/>
                  </a:cxn>
                  <a:cxn ang="0">
                    <a:pos x="836" y="209"/>
                  </a:cxn>
                  <a:cxn ang="0">
                    <a:pos x="875" y="293"/>
                  </a:cxn>
                  <a:cxn ang="0">
                    <a:pos x="939" y="358"/>
                  </a:cxn>
                  <a:cxn ang="0">
                    <a:pos x="1023" y="397"/>
                  </a:cxn>
                  <a:cxn ang="0">
                    <a:pos x="1119" y="403"/>
                  </a:cxn>
                  <a:cxn ang="0">
                    <a:pos x="1208" y="374"/>
                  </a:cxn>
                  <a:cxn ang="0">
                    <a:pos x="1280" y="318"/>
                  </a:cxn>
                  <a:cxn ang="0">
                    <a:pos x="1329" y="239"/>
                  </a:cxn>
                  <a:cxn ang="0">
                    <a:pos x="1346" y="144"/>
                  </a:cxn>
                  <a:cxn ang="0">
                    <a:pos x="1329" y="53"/>
                  </a:cxn>
                  <a:cxn ang="0">
                    <a:pos x="1774" y="0"/>
                  </a:cxn>
                  <a:cxn ang="0">
                    <a:pos x="1827" y="446"/>
                  </a:cxn>
                  <a:cxn ang="0">
                    <a:pos x="1917" y="429"/>
                  </a:cxn>
                  <a:cxn ang="0">
                    <a:pos x="2010" y="447"/>
                  </a:cxn>
                  <a:cxn ang="0">
                    <a:pos x="2089" y="495"/>
                  </a:cxn>
                  <a:cxn ang="0">
                    <a:pos x="2145" y="568"/>
                  </a:cxn>
                  <a:cxn ang="0">
                    <a:pos x="2174" y="657"/>
                  </a:cxn>
                  <a:cxn ang="0">
                    <a:pos x="2168" y="754"/>
                  </a:cxn>
                  <a:cxn ang="0">
                    <a:pos x="2129" y="839"/>
                  </a:cxn>
                  <a:cxn ang="0">
                    <a:pos x="2065" y="904"/>
                  </a:cxn>
                  <a:cxn ang="0">
                    <a:pos x="1981" y="942"/>
                  </a:cxn>
                  <a:cxn ang="0">
                    <a:pos x="1886" y="948"/>
                  </a:cxn>
                  <a:cxn ang="0">
                    <a:pos x="1800" y="922"/>
                  </a:cxn>
                  <a:cxn ang="0">
                    <a:pos x="1303" y="1379"/>
                  </a:cxn>
                  <a:cxn ang="0">
                    <a:pos x="1339" y="1297"/>
                  </a:cxn>
                  <a:cxn ang="0">
                    <a:pos x="1344" y="1203"/>
                  </a:cxn>
                  <a:cxn ang="0">
                    <a:pos x="1316" y="1112"/>
                  </a:cxn>
                  <a:cxn ang="0">
                    <a:pos x="1260" y="1040"/>
                  </a:cxn>
                  <a:cxn ang="0">
                    <a:pos x="1181" y="992"/>
                  </a:cxn>
                  <a:cxn ang="0">
                    <a:pos x="1088" y="975"/>
                  </a:cxn>
                  <a:cxn ang="0">
                    <a:pos x="995" y="992"/>
                  </a:cxn>
                  <a:cxn ang="0">
                    <a:pos x="916" y="1040"/>
                  </a:cxn>
                  <a:cxn ang="0">
                    <a:pos x="860" y="1112"/>
                  </a:cxn>
                  <a:cxn ang="0">
                    <a:pos x="831" y="1203"/>
                  </a:cxn>
                  <a:cxn ang="0">
                    <a:pos x="836" y="1297"/>
                  </a:cxn>
                  <a:cxn ang="0">
                    <a:pos x="873" y="1379"/>
                  </a:cxn>
                  <a:cxn ang="0">
                    <a:pos x="377" y="922"/>
                  </a:cxn>
                  <a:cxn ang="0">
                    <a:pos x="290" y="948"/>
                  </a:cxn>
                  <a:cxn ang="0">
                    <a:pos x="195" y="942"/>
                  </a:cxn>
                  <a:cxn ang="0">
                    <a:pos x="111" y="904"/>
                  </a:cxn>
                  <a:cxn ang="0">
                    <a:pos x="46" y="839"/>
                  </a:cxn>
                  <a:cxn ang="0">
                    <a:pos x="8" y="754"/>
                  </a:cxn>
                  <a:cxn ang="0">
                    <a:pos x="2" y="657"/>
                  </a:cxn>
                  <a:cxn ang="0">
                    <a:pos x="30" y="568"/>
                  </a:cxn>
                  <a:cxn ang="0">
                    <a:pos x="87" y="495"/>
                  </a:cxn>
                  <a:cxn ang="0">
                    <a:pos x="165" y="447"/>
                  </a:cxn>
                  <a:cxn ang="0">
                    <a:pos x="258" y="429"/>
                  </a:cxn>
                  <a:cxn ang="0">
                    <a:pos x="349" y="446"/>
                  </a:cxn>
                  <a:cxn ang="0">
                    <a:pos x="402" y="0"/>
                  </a:cxn>
                </a:cxnLst>
                <a:rect l="0" t="0" r="r" b="b"/>
                <a:pathLst>
                  <a:path w="2175" h="1379">
                    <a:moveTo>
                      <a:pt x="402" y="0"/>
                    </a:moveTo>
                    <a:lnTo>
                      <a:pt x="871" y="0"/>
                    </a:lnTo>
                    <a:lnTo>
                      <a:pt x="856" y="26"/>
                    </a:lnTo>
                    <a:lnTo>
                      <a:pt x="844" y="53"/>
                    </a:lnTo>
                    <a:lnTo>
                      <a:pt x="836" y="83"/>
                    </a:lnTo>
                    <a:lnTo>
                      <a:pt x="830" y="113"/>
                    </a:lnTo>
                    <a:lnTo>
                      <a:pt x="828" y="144"/>
                    </a:lnTo>
                    <a:lnTo>
                      <a:pt x="830" y="177"/>
                    </a:lnTo>
                    <a:lnTo>
                      <a:pt x="836" y="209"/>
                    </a:lnTo>
                    <a:lnTo>
                      <a:pt x="846" y="239"/>
                    </a:lnTo>
                    <a:lnTo>
                      <a:pt x="859" y="267"/>
                    </a:lnTo>
                    <a:lnTo>
                      <a:pt x="875" y="293"/>
                    </a:lnTo>
                    <a:lnTo>
                      <a:pt x="894" y="318"/>
                    </a:lnTo>
                    <a:lnTo>
                      <a:pt x="915" y="339"/>
                    </a:lnTo>
                    <a:lnTo>
                      <a:pt x="939" y="358"/>
                    </a:lnTo>
                    <a:lnTo>
                      <a:pt x="965" y="374"/>
                    </a:lnTo>
                    <a:lnTo>
                      <a:pt x="994" y="388"/>
                    </a:lnTo>
                    <a:lnTo>
                      <a:pt x="1023" y="397"/>
                    </a:lnTo>
                    <a:lnTo>
                      <a:pt x="1054" y="403"/>
                    </a:lnTo>
                    <a:lnTo>
                      <a:pt x="1087" y="405"/>
                    </a:lnTo>
                    <a:lnTo>
                      <a:pt x="1119" y="403"/>
                    </a:lnTo>
                    <a:lnTo>
                      <a:pt x="1150" y="397"/>
                    </a:lnTo>
                    <a:lnTo>
                      <a:pt x="1180" y="388"/>
                    </a:lnTo>
                    <a:lnTo>
                      <a:pt x="1208" y="374"/>
                    </a:lnTo>
                    <a:lnTo>
                      <a:pt x="1235" y="358"/>
                    </a:lnTo>
                    <a:lnTo>
                      <a:pt x="1259" y="339"/>
                    </a:lnTo>
                    <a:lnTo>
                      <a:pt x="1280" y="318"/>
                    </a:lnTo>
                    <a:lnTo>
                      <a:pt x="1299" y="293"/>
                    </a:lnTo>
                    <a:lnTo>
                      <a:pt x="1315" y="267"/>
                    </a:lnTo>
                    <a:lnTo>
                      <a:pt x="1329" y="239"/>
                    </a:lnTo>
                    <a:lnTo>
                      <a:pt x="1338" y="209"/>
                    </a:lnTo>
                    <a:lnTo>
                      <a:pt x="1344" y="177"/>
                    </a:lnTo>
                    <a:lnTo>
                      <a:pt x="1346" y="144"/>
                    </a:lnTo>
                    <a:lnTo>
                      <a:pt x="1344" y="113"/>
                    </a:lnTo>
                    <a:lnTo>
                      <a:pt x="1338" y="83"/>
                    </a:lnTo>
                    <a:lnTo>
                      <a:pt x="1329" y="53"/>
                    </a:lnTo>
                    <a:lnTo>
                      <a:pt x="1317" y="26"/>
                    </a:lnTo>
                    <a:lnTo>
                      <a:pt x="1302" y="0"/>
                    </a:lnTo>
                    <a:lnTo>
                      <a:pt x="1774" y="0"/>
                    </a:lnTo>
                    <a:lnTo>
                      <a:pt x="1774" y="473"/>
                    </a:lnTo>
                    <a:lnTo>
                      <a:pt x="1800" y="458"/>
                    </a:lnTo>
                    <a:lnTo>
                      <a:pt x="1827" y="446"/>
                    </a:lnTo>
                    <a:lnTo>
                      <a:pt x="1856" y="437"/>
                    </a:lnTo>
                    <a:lnTo>
                      <a:pt x="1886" y="431"/>
                    </a:lnTo>
                    <a:lnTo>
                      <a:pt x="1917" y="429"/>
                    </a:lnTo>
                    <a:lnTo>
                      <a:pt x="1950" y="431"/>
                    </a:lnTo>
                    <a:lnTo>
                      <a:pt x="1981" y="437"/>
                    </a:lnTo>
                    <a:lnTo>
                      <a:pt x="2010" y="447"/>
                    </a:lnTo>
                    <a:lnTo>
                      <a:pt x="2039" y="460"/>
                    </a:lnTo>
                    <a:lnTo>
                      <a:pt x="2065" y="476"/>
                    </a:lnTo>
                    <a:lnTo>
                      <a:pt x="2089" y="495"/>
                    </a:lnTo>
                    <a:lnTo>
                      <a:pt x="2110" y="517"/>
                    </a:lnTo>
                    <a:lnTo>
                      <a:pt x="2129" y="541"/>
                    </a:lnTo>
                    <a:lnTo>
                      <a:pt x="2145" y="568"/>
                    </a:lnTo>
                    <a:lnTo>
                      <a:pt x="2158" y="596"/>
                    </a:lnTo>
                    <a:lnTo>
                      <a:pt x="2168" y="626"/>
                    </a:lnTo>
                    <a:lnTo>
                      <a:pt x="2174" y="657"/>
                    </a:lnTo>
                    <a:lnTo>
                      <a:pt x="2175" y="690"/>
                    </a:lnTo>
                    <a:lnTo>
                      <a:pt x="2174" y="722"/>
                    </a:lnTo>
                    <a:lnTo>
                      <a:pt x="2168" y="754"/>
                    </a:lnTo>
                    <a:lnTo>
                      <a:pt x="2158" y="783"/>
                    </a:lnTo>
                    <a:lnTo>
                      <a:pt x="2145" y="812"/>
                    </a:lnTo>
                    <a:lnTo>
                      <a:pt x="2129" y="839"/>
                    </a:lnTo>
                    <a:lnTo>
                      <a:pt x="2110" y="862"/>
                    </a:lnTo>
                    <a:lnTo>
                      <a:pt x="2089" y="884"/>
                    </a:lnTo>
                    <a:lnTo>
                      <a:pt x="2065" y="904"/>
                    </a:lnTo>
                    <a:lnTo>
                      <a:pt x="2039" y="920"/>
                    </a:lnTo>
                    <a:lnTo>
                      <a:pt x="2010" y="933"/>
                    </a:lnTo>
                    <a:lnTo>
                      <a:pt x="1981" y="942"/>
                    </a:lnTo>
                    <a:lnTo>
                      <a:pt x="1950" y="948"/>
                    </a:lnTo>
                    <a:lnTo>
                      <a:pt x="1917" y="950"/>
                    </a:lnTo>
                    <a:lnTo>
                      <a:pt x="1886" y="948"/>
                    </a:lnTo>
                    <a:lnTo>
                      <a:pt x="1856" y="943"/>
                    </a:lnTo>
                    <a:lnTo>
                      <a:pt x="1827" y="934"/>
                    </a:lnTo>
                    <a:lnTo>
                      <a:pt x="1800" y="922"/>
                    </a:lnTo>
                    <a:lnTo>
                      <a:pt x="1774" y="906"/>
                    </a:lnTo>
                    <a:lnTo>
                      <a:pt x="1774" y="1379"/>
                    </a:lnTo>
                    <a:lnTo>
                      <a:pt x="1303" y="1379"/>
                    </a:lnTo>
                    <a:lnTo>
                      <a:pt x="1319" y="1353"/>
                    </a:lnTo>
                    <a:lnTo>
                      <a:pt x="1331" y="1326"/>
                    </a:lnTo>
                    <a:lnTo>
                      <a:pt x="1339" y="1297"/>
                    </a:lnTo>
                    <a:lnTo>
                      <a:pt x="1344" y="1266"/>
                    </a:lnTo>
                    <a:lnTo>
                      <a:pt x="1346" y="1235"/>
                    </a:lnTo>
                    <a:lnTo>
                      <a:pt x="1344" y="1203"/>
                    </a:lnTo>
                    <a:lnTo>
                      <a:pt x="1338" y="1171"/>
                    </a:lnTo>
                    <a:lnTo>
                      <a:pt x="1329" y="1141"/>
                    </a:lnTo>
                    <a:lnTo>
                      <a:pt x="1316" y="1112"/>
                    </a:lnTo>
                    <a:lnTo>
                      <a:pt x="1300" y="1086"/>
                    </a:lnTo>
                    <a:lnTo>
                      <a:pt x="1281" y="1062"/>
                    </a:lnTo>
                    <a:lnTo>
                      <a:pt x="1260" y="1040"/>
                    </a:lnTo>
                    <a:lnTo>
                      <a:pt x="1235" y="1021"/>
                    </a:lnTo>
                    <a:lnTo>
                      <a:pt x="1210" y="1005"/>
                    </a:lnTo>
                    <a:lnTo>
                      <a:pt x="1181" y="992"/>
                    </a:lnTo>
                    <a:lnTo>
                      <a:pt x="1152" y="983"/>
                    </a:lnTo>
                    <a:lnTo>
                      <a:pt x="1120" y="977"/>
                    </a:lnTo>
                    <a:lnTo>
                      <a:pt x="1088" y="975"/>
                    </a:lnTo>
                    <a:lnTo>
                      <a:pt x="1056" y="977"/>
                    </a:lnTo>
                    <a:lnTo>
                      <a:pt x="1025" y="983"/>
                    </a:lnTo>
                    <a:lnTo>
                      <a:pt x="995" y="992"/>
                    </a:lnTo>
                    <a:lnTo>
                      <a:pt x="967" y="1005"/>
                    </a:lnTo>
                    <a:lnTo>
                      <a:pt x="940" y="1021"/>
                    </a:lnTo>
                    <a:lnTo>
                      <a:pt x="916" y="1040"/>
                    </a:lnTo>
                    <a:lnTo>
                      <a:pt x="895" y="1062"/>
                    </a:lnTo>
                    <a:lnTo>
                      <a:pt x="875" y="1086"/>
                    </a:lnTo>
                    <a:lnTo>
                      <a:pt x="860" y="1112"/>
                    </a:lnTo>
                    <a:lnTo>
                      <a:pt x="846" y="1141"/>
                    </a:lnTo>
                    <a:lnTo>
                      <a:pt x="837" y="1171"/>
                    </a:lnTo>
                    <a:lnTo>
                      <a:pt x="831" y="1203"/>
                    </a:lnTo>
                    <a:lnTo>
                      <a:pt x="829" y="1235"/>
                    </a:lnTo>
                    <a:lnTo>
                      <a:pt x="831" y="1266"/>
                    </a:lnTo>
                    <a:lnTo>
                      <a:pt x="836" y="1297"/>
                    </a:lnTo>
                    <a:lnTo>
                      <a:pt x="846" y="1326"/>
                    </a:lnTo>
                    <a:lnTo>
                      <a:pt x="858" y="1353"/>
                    </a:lnTo>
                    <a:lnTo>
                      <a:pt x="873" y="1379"/>
                    </a:lnTo>
                    <a:lnTo>
                      <a:pt x="402" y="1379"/>
                    </a:lnTo>
                    <a:lnTo>
                      <a:pt x="402" y="906"/>
                    </a:lnTo>
                    <a:lnTo>
                      <a:pt x="377" y="922"/>
                    </a:lnTo>
                    <a:lnTo>
                      <a:pt x="349" y="934"/>
                    </a:lnTo>
                    <a:lnTo>
                      <a:pt x="320" y="943"/>
                    </a:lnTo>
                    <a:lnTo>
                      <a:pt x="290" y="948"/>
                    </a:lnTo>
                    <a:lnTo>
                      <a:pt x="258" y="950"/>
                    </a:lnTo>
                    <a:lnTo>
                      <a:pt x="226" y="948"/>
                    </a:lnTo>
                    <a:lnTo>
                      <a:pt x="195" y="942"/>
                    </a:lnTo>
                    <a:lnTo>
                      <a:pt x="165" y="933"/>
                    </a:lnTo>
                    <a:lnTo>
                      <a:pt x="137" y="920"/>
                    </a:lnTo>
                    <a:lnTo>
                      <a:pt x="111" y="904"/>
                    </a:lnTo>
                    <a:lnTo>
                      <a:pt x="87" y="884"/>
                    </a:lnTo>
                    <a:lnTo>
                      <a:pt x="65" y="862"/>
                    </a:lnTo>
                    <a:lnTo>
                      <a:pt x="46" y="839"/>
                    </a:lnTo>
                    <a:lnTo>
                      <a:pt x="30" y="812"/>
                    </a:lnTo>
                    <a:lnTo>
                      <a:pt x="17" y="783"/>
                    </a:lnTo>
                    <a:lnTo>
                      <a:pt x="8" y="754"/>
                    </a:lnTo>
                    <a:lnTo>
                      <a:pt x="2" y="722"/>
                    </a:lnTo>
                    <a:lnTo>
                      <a:pt x="0" y="690"/>
                    </a:lnTo>
                    <a:lnTo>
                      <a:pt x="2" y="657"/>
                    </a:lnTo>
                    <a:lnTo>
                      <a:pt x="8" y="626"/>
                    </a:lnTo>
                    <a:lnTo>
                      <a:pt x="17" y="596"/>
                    </a:lnTo>
                    <a:lnTo>
                      <a:pt x="30" y="568"/>
                    </a:lnTo>
                    <a:lnTo>
                      <a:pt x="46" y="541"/>
                    </a:lnTo>
                    <a:lnTo>
                      <a:pt x="65" y="517"/>
                    </a:lnTo>
                    <a:lnTo>
                      <a:pt x="87" y="495"/>
                    </a:lnTo>
                    <a:lnTo>
                      <a:pt x="111" y="476"/>
                    </a:lnTo>
                    <a:lnTo>
                      <a:pt x="137" y="460"/>
                    </a:lnTo>
                    <a:lnTo>
                      <a:pt x="165" y="447"/>
                    </a:lnTo>
                    <a:lnTo>
                      <a:pt x="195" y="437"/>
                    </a:lnTo>
                    <a:lnTo>
                      <a:pt x="226" y="431"/>
                    </a:lnTo>
                    <a:lnTo>
                      <a:pt x="258" y="429"/>
                    </a:lnTo>
                    <a:lnTo>
                      <a:pt x="290" y="431"/>
                    </a:lnTo>
                    <a:lnTo>
                      <a:pt x="320" y="437"/>
                    </a:lnTo>
                    <a:lnTo>
                      <a:pt x="349" y="446"/>
                    </a:lnTo>
                    <a:lnTo>
                      <a:pt x="377" y="458"/>
                    </a:lnTo>
                    <a:lnTo>
                      <a:pt x="402" y="473"/>
                    </a:lnTo>
                    <a:lnTo>
                      <a:pt x="402" y="0"/>
                    </a:lnTo>
                    <a:close/>
                  </a:path>
                </a:pathLst>
              </a:custGeom>
              <a:solidFill>
                <a:schemeClr val="bg1"/>
              </a:solidFill>
              <a:ln w="0">
                <a:noFill/>
                <a:prstDash val="solid"/>
                <a:round/>
                <a:headEnd/>
                <a:tailEnd/>
              </a:ln>
              <a:sp3d>
                <a:bevelT w="12700" h="127000"/>
              </a:sp3d>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p:cNvSpPr>
              <p:nvPr/>
            </p:nvSpPr>
            <p:spPr bwMode="auto">
              <a:xfrm rot="16200000">
                <a:off x="2052696" y="3074115"/>
                <a:ext cx="2133599" cy="1352751"/>
              </a:xfrm>
              <a:custGeom>
                <a:avLst/>
                <a:gdLst/>
                <a:ahLst/>
                <a:cxnLst>
                  <a:cxn ang="0">
                    <a:pos x="856" y="26"/>
                  </a:cxn>
                  <a:cxn ang="0">
                    <a:pos x="830" y="113"/>
                  </a:cxn>
                  <a:cxn ang="0">
                    <a:pos x="836" y="209"/>
                  </a:cxn>
                  <a:cxn ang="0">
                    <a:pos x="875" y="293"/>
                  </a:cxn>
                  <a:cxn ang="0">
                    <a:pos x="939" y="358"/>
                  </a:cxn>
                  <a:cxn ang="0">
                    <a:pos x="1023" y="397"/>
                  </a:cxn>
                  <a:cxn ang="0">
                    <a:pos x="1119" y="403"/>
                  </a:cxn>
                  <a:cxn ang="0">
                    <a:pos x="1208" y="374"/>
                  </a:cxn>
                  <a:cxn ang="0">
                    <a:pos x="1280" y="318"/>
                  </a:cxn>
                  <a:cxn ang="0">
                    <a:pos x="1329" y="239"/>
                  </a:cxn>
                  <a:cxn ang="0">
                    <a:pos x="1346" y="144"/>
                  </a:cxn>
                  <a:cxn ang="0">
                    <a:pos x="1329" y="53"/>
                  </a:cxn>
                  <a:cxn ang="0">
                    <a:pos x="1774" y="0"/>
                  </a:cxn>
                  <a:cxn ang="0">
                    <a:pos x="1827" y="446"/>
                  </a:cxn>
                  <a:cxn ang="0">
                    <a:pos x="1917" y="429"/>
                  </a:cxn>
                  <a:cxn ang="0">
                    <a:pos x="2010" y="447"/>
                  </a:cxn>
                  <a:cxn ang="0">
                    <a:pos x="2089" y="495"/>
                  </a:cxn>
                  <a:cxn ang="0">
                    <a:pos x="2145" y="568"/>
                  </a:cxn>
                  <a:cxn ang="0">
                    <a:pos x="2174" y="657"/>
                  </a:cxn>
                  <a:cxn ang="0">
                    <a:pos x="2168" y="754"/>
                  </a:cxn>
                  <a:cxn ang="0">
                    <a:pos x="2129" y="839"/>
                  </a:cxn>
                  <a:cxn ang="0">
                    <a:pos x="2065" y="904"/>
                  </a:cxn>
                  <a:cxn ang="0">
                    <a:pos x="1981" y="942"/>
                  </a:cxn>
                  <a:cxn ang="0">
                    <a:pos x="1886" y="948"/>
                  </a:cxn>
                  <a:cxn ang="0">
                    <a:pos x="1800" y="922"/>
                  </a:cxn>
                  <a:cxn ang="0">
                    <a:pos x="1303" y="1379"/>
                  </a:cxn>
                  <a:cxn ang="0">
                    <a:pos x="1339" y="1297"/>
                  </a:cxn>
                  <a:cxn ang="0">
                    <a:pos x="1344" y="1203"/>
                  </a:cxn>
                  <a:cxn ang="0">
                    <a:pos x="1316" y="1112"/>
                  </a:cxn>
                  <a:cxn ang="0">
                    <a:pos x="1260" y="1040"/>
                  </a:cxn>
                  <a:cxn ang="0">
                    <a:pos x="1181" y="992"/>
                  </a:cxn>
                  <a:cxn ang="0">
                    <a:pos x="1088" y="975"/>
                  </a:cxn>
                  <a:cxn ang="0">
                    <a:pos x="995" y="992"/>
                  </a:cxn>
                  <a:cxn ang="0">
                    <a:pos x="916" y="1040"/>
                  </a:cxn>
                  <a:cxn ang="0">
                    <a:pos x="860" y="1112"/>
                  </a:cxn>
                  <a:cxn ang="0">
                    <a:pos x="831" y="1203"/>
                  </a:cxn>
                  <a:cxn ang="0">
                    <a:pos x="836" y="1297"/>
                  </a:cxn>
                  <a:cxn ang="0">
                    <a:pos x="873" y="1379"/>
                  </a:cxn>
                  <a:cxn ang="0">
                    <a:pos x="377" y="922"/>
                  </a:cxn>
                  <a:cxn ang="0">
                    <a:pos x="290" y="948"/>
                  </a:cxn>
                  <a:cxn ang="0">
                    <a:pos x="195" y="942"/>
                  </a:cxn>
                  <a:cxn ang="0">
                    <a:pos x="111" y="904"/>
                  </a:cxn>
                  <a:cxn ang="0">
                    <a:pos x="46" y="839"/>
                  </a:cxn>
                  <a:cxn ang="0">
                    <a:pos x="8" y="754"/>
                  </a:cxn>
                  <a:cxn ang="0">
                    <a:pos x="2" y="657"/>
                  </a:cxn>
                  <a:cxn ang="0">
                    <a:pos x="30" y="568"/>
                  </a:cxn>
                  <a:cxn ang="0">
                    <a:pos x="87" y="495"/>
                  </a:cxn>
                  <a:cxn ang="0">
                    <a:pos x="165" y="447"/>
                  </a:cxn>
                  <a:cxn ang="0">
                    <a:pos x="258" y="429"/>
                  </a:cxn>
                  <a:cxn ang="0">
                    <a:pos x="349" y="446"/>
                  </a:cxn>
                  <a:cxn ang="0">
                    <a:pos x="402" y="0"/>
                  </a:cxn>
                </a:cxnLst>
                <a:rect l="0" t="0" r="r" b="b"/>
                <a:pathLst>
                  <a:path w="2175" h="1379">
                    <a:moveTo>
                      <a:pt x="402" y="0"/>
                    </a:moveTo>
                    <a:lnTo>
                      <a:pt x="871" y="0"/>
                    </a:lnTo>
                    <a:lnTo>
                      <a:pt x="856" y="26"/>
                    </a:lnTo>
                    <a:lnTo>
                      <a:pt x="844" y="53"/>
                    </a:lnTo>
                    <a:lnTo>
                      <a:pt x="836" y="83"/>
                    </a:lnTo>
                    <a:lnTo>
                      <a:pt x="830" y="113"/>
                    </a:lnTo>
                    <a:lnTo>
                      <a:pt x="828" y="144"/>
                    </a:lnTo>
                    <a:lnTo>
                      <a:pt x="830" y="177"/>
                    </a:lnTo>
                    <a:lnTo>
                      <a:pt x="836" y="209"/>
                    </a:lnTo>
                    <a:lnTo>
                      <a:pt x="846" y="239"/>
                    </a:lnTo>
                    <a:lnTo>
                      <a:pt x="859" y="267"/>
                    </a:lnTo>
                    <a:lnTo>
                      <a:pt x="875" y="293"/>
                    </a:lnTo>
                    <a:lnTo>
                      <a:pt x="894" y="318"/>
                    </a:lnTo>
                    <a:lnTo>
                      <a:pt x="915" y="339"/>
                    </a:lnTo>
                    <a:lnTo>
                      <a:pt x="939" y="358"/>
                    </a:lnTo>
                    <a:lnTo>
                      <a:pt x="965" y="374"/>
                    </a:lnTo>
                    <a:lnTo>
                      <a:pt x="994" y="388"/>
                    </a:lnTo>
                    <a:lnTo>
                      <a:pt x="1023" y="397"/>
                    </a:lnTo>
                    <a:lnTo>
                      <a:pt x="1054" y="403"/>
                    </a:lnTo>
                    <a:lnTo>
                      <a:pt x="1087" y="405"/>
                    </a:lnTo>
                    <a:lnTo>
                      <a:pt x="1119" y="403"/>
                    </a:lnTo>
                    <a:lnTo>
                      <a:pt x="1150" y="397"/>
                    </a:lnTo>
                    <a:lnTo>
                      <a:pt x="1180" y="388"/>
                    </a:lnTo>
                    <a:lnTo>
                      <a:pt x="1208" y="374"/>
                    </a:lnTo>
                    <a:lnTo>
                      <a:pt x="1235" y="358"/>
                    </a:lnTo>
                    <a:lnTo>
                      <a:pt x="1259" y="339"/>
                    </a:lnTo>
                    <a:lnTo>
                      <a:pt x="1280" y="318"/>
                    </a:lnTo>
                    <a:lnTo>
                      <a:pt x="1299" y="293"/>
                    </a:lnTo>
                    <a:lnTo>
                      <a:pt x="1315" y="267"/>
                    </a:lnTo>
                    <a:lnTo>
                      <a:pt x="1329" y="239"/>
                    </a:lnTo>
                    <a:lnTo>
                      <a:pt x="1338" y="209"/>
                    </a:lnTo>
                    <a:lnTo>
                      <a:pt x="1344" y="177"/>
                    </a:lnTo>
                    <a:lnTo>
                      <a:pt x="1346" y="144"/>
                    </a:lnTo>
                    <a:lnTo>
                      <a:pt x="1344" y="113"/>
                    </a:lnTo>
                    <a:lnTo>
                      <a:pt x="1338" y="83"/>
                    </a:lnTo>
                    <a:lnTo>
                      <a:pt x="1329" y="53"/>
                    </a:lnTo>
                    <a:lnTo>
                      <a:pt x="1317" y="26"/>
                    </a:lnTo>
                    <a:lnTo>
                      <a:pt x="1302" y="0"/>
                    </a:lnTo>
                    <a:lnTo>
                      <a:pt x="1774" y="0"/>
                    </a:lnTo>
                    <a:lnTo>
                      <a:pt x="1774" y="473"/>
                    </a:lnTo>
                    <a:lnTo>
                      <a:pt x="1800" y="458"/>
                    </a:lnTo>
                    <a:lnTo>
                      <a:pt x="1827" y="446"/>
                    </a:lnTo>
                    <a:lnTo>
                      <a:pt x="1856" y="437"/>
                    </a:lnTo>
                    <a:lnTo>
                      <a:pt x="1886" y="431"/>
                    </a:lnTo>
                    <a:lnTo>
                      <a:pt x="1917" y="429"/>
                    </a:lnTo>
                    <a:lnTo>
                      <a:pt x="1950" y="431"/>
                    </a:lnTo>
                    <a:lnTo>
                      <a:pt x="1981" y="437"/>
                    </a:lnTo>
                    <a:lnTo>
                      <a:pt x="2010" y="447"/>
                    </a:lnTo>
                    <a:lnTo>
                      <a:pt x="2039" y="460"/>
                    </a:lnTo>
                    <a:lnTo>
                      <a:pt x="2065" y="476"/>
                    </a:lnTo>
                    <a:lnTo>
                      <a:pt x="2089" y="495"/>
                    </a:lnTo>
                    <a:lnTo>
                      <a:pt x="2110" y="517"/>
                    </a:lnTo>
                    <a:lnTo>
                      <a:pt x="2129" y="541"/>
                    </a:lnTo>
                    <a:lnTo>
                      <a:pt x="2145" y="568"/>
                    </a:lnTo>
                    <a:lnTo>
                      <a:pt x="2158" y="596"/>
                    </a:lnTo>
                    <a:lnTo>
                      <a:pt x="2168" y="626"/>
                    </a:lnTo>
                    <a:lnTo>
                      <a:pt x="2174" y="657"/>
                    </a:lnTo>
                    <a:lnTo>
                      <a:pt x="2175" y="690"/>
                    </a:lnTo>
                    <a:lnTo>
                      <a:pt x="2174" y="722"/>
                    </a:lnTo>
                    <a:lnTo>
                      <a:pt x="2168" y="754"/>
                    </a:lnTo>
                    <a:lnTo>
                      <a:pt x="2158" y="783"/>
                    </a:lnTo>
                    <a:lnTo>
                      <a:pt x="2145" y="812"/>
                    </a:lnTo>
                    <a:lnTo>
                      <a:pt x="2129" y="839"/>
                    </a:lnTo>
                    <a:lnTo>
                      <a:pt x="2110" y="862"/>
                    </a:lnTo>
                    <a:lnTo>
                      <a:pt x="2089" y="884"/>
                    </a:lnTo>
                    <a:lnTo>
                      <a:pt x="2065" y="904"/>
                    </a:lnTo>
                    <a:lnTo>
                      <a:pt x="2039" y="920"/>
                    </a:lnTo>
                    <a:lnTo>
                      <a:pt x="2010" y="933"/>
                    </a:lnTo>
                    <a:lnTo>
                      <a:pt x="1981" y="942"/>
                    </a:lnTo>
                    <a:lnTo>
                      <a:pt x="1950" y="948"/>
                    </a:lnTo>
                    <a:lnTo>
                      <a:pt x="1917" y="950"/>
                    </a:lnTo>
                    <a:lnTo>
                      <a:pt x="1886" y="948"/>
                    </a:lnTo>
                    <a:lnTo>
                      <a:pt x="1856" y="943"/>
                    </a:lnTo>
                    <a:lnTo>
                      <a:pt x="1827" y="934"/>
                    </a:lnTo>
                    <a:lnTo>
                      <a:pt x="1800" y="922"/>
                    </a:lnTo>
                    <a:lnTo>
                      <a:pt x="1774" y="906"/>
                    </a:lnTo>
                    <a:lnTo>
                      <a:pt x="1774" y="1379"/>
                    </a:lnTo>
                    <a:lnTo>
                      <a:pt x="1303" y="1379"/>
                    </a:lnTo>
                    <a:lnTo>
                      <a:pt x="1319" y="1353"/>
                    </a:lnTo>
                    <a:lnTo>
                      <a:pt x="1331" y="1326"/>
                    </a:lnTo>
                    <a:lnTo>
                      <a:pt x="1339" y="1297"/>
                    </a:lnTo>
                    <a:lnTo>
                      <a:pt x="1344" y="1266"/>
                    </a:lnTo>
                    <a:lnTo>
                      <a:pt x="1346" y="1235"/>
                    </a:lnTo>
                    <a:lnTo>
                      <a:pt x="1344" y="1203"/>
                    </a:lnTo>
                    <a:lnTo>
                      <a:pt x="1338" y="1171"/>
                    </a:lnTo>
                    <a:lnTo>
                      <a:pt x="1329" y="1141"/>
                    </a:lnTo>
                    <a:lnTo>
                      <a:pt x="1316" y="1112"/>
                    </a:lnTo>
                    <a:lnTo>
                      <a:pt x="1300" y="1086"/>
                    </a:lnTo>
                    <a:lnTo>
                      <a:pt x="1281" y="1062"/>
                    </a:lnTo>
                    <a:lnTo>
                      <a:pt x="1260" y="1040"/>
                    </a:lnTo>
                    <a:lnTo>
                      <a:pt x="1235" y="1021"/>
                    </a:lnTo>
                    <a:lnTo>
                      <a:pt x="1210" y="1005"/>
                    </a:lnTo>
                    <a:lnTo>
                      <a:pt x="1181" y="992"/>
                    </a:lnTo>
                    <a:lnTo>
                      <a:pt x="1152" y="983"/>
                    </a:lnTo>
                    <a:lnTo>
                      <a:pt x="1120" y="977"/>
                    </a:lnTo>
                    <a:lnTo>
                      <a:pt x="1088" y="975"/>
                    </a:lnTo>
                    <a:lnTo>
                      <a:pt x="1056" y="977"/>
                    </a:lnTo>
                    <a:lnTo>
                      <a:pt x="1025" y="983"/>
                    </a:lnTo>
                    <a:lnTo>
                      <a:pt x="995" y="992"/>
                    </a:lnTo>
                    <a:lnTo>
                      <a:pt x="967" y="1005"/>
                    </a:lnTo>
                    <a:lnTo>
                      <a:pt x="940" y="1021"/>
                    </a:lnTo>
                    <a:lnTo>
                      <a:pt x="916" y="1040"/>
                    </a:lnTo>
                    <a:lnTo>
                      <a:pt x="895" y="1062"/>
                    </a:lnTo>
                    <a:lnTo>
                      <a:pt x="875" y="1086"/>
                    </a:lnTo>
                    <a:lnTo>
                      <a:pt x="860" y="1112"/>
                    </a:lnTo>
                    <a:lnTo>
                      <a:pt x="846" y="1141"/>
                    </a:lnTo>
                    <a:lnTo>
                      <a:pt x="837" y="1171"/>
                    </a:lnTo>
                    <a:lnTo>
                      <a:pt x="831" y="1203"/>
                    </a:lnTo>
                    <a:lnTo>
                      <a:pt x="829" y="1235"/>
                    </a:lnTo>
                    <a:lnTo>
                      <a:pt x="831" y="1266"/>
                    </a:lnTo>
                    <a:lnTo>
                      <a:pt x="836" y="1297"/>
                    </a:lnTo>
                    <a:lnTo>
                      <a:pt x="846" y="1326"/>
                    </a:lnTo>
                    <a:lnTo>
                      <a:pt x="858" y="1353"/>
                    </a:lnTo>
                    <a:lnTo>
                      <a:pt x="873" y="1379"/>
                    </a:lnTo>
                    <a:lnTo>
                      <a:pt x="402" y="1379"/>
                    </a:lnTo>
                    <a:lnTo>
                      <a:pt x="402" y="906"/>
                    </a:lnTo>
                    <a:lnTo>
                      <a:pt x="377" y="922"/>
                    </a:lnTo>
                    <a:lnTo>
                      <a:pt x="349" y="934"/>
                    </a:lnTo>
                    <a:lnTo>
                      <a:pt x="320" y="943"/>
                    </a:lnTo>
                    <a:lnTo>
                      <a:pt x="290" y="948"/>
                    </a:lnTo>
                    <a:lnTo>
                      <a:pt x="258" y="950"/>
                    </a:lnTo>
                    <a:lnTo>
                      <a:pt x="226" y="948"/>
                    </a:lnTo>
                    <a:lnTo>
                      <a:pt x="195" y="942"/>
                    </a:lnTo>
                    <a:lnTo>
                      <a:pt x="165" y="933"/>
                    </a:lnTo>
                    <a:lnTo>
                      <a:pt x="137" y="920"/>
                    </a:lnTo>
                    <a:lnTo>
                      <a:pt x="111" y="904"/>
                    </a:lnTo>
                    <a:lnTo>
                      <a:pt x="87" y="884"/>
                    </a:lnTo>
                    <a:lnTo>
                      <a:pt x="65" y="862"/>
                    </a:lnTo>
                    <a:lnTo>
                      <a:pt x="46" y="839"/>
                    </a:lnTo>
                    <a:lnTo>
                      <a:pt x="30" y="812"/>
                    </a:lnTo>
                    <a:lnTo>
                      <a:pt x="17" y="783"/>
                    </a:lnTo>
                    <a:lnTo>
                      <a:pt x="8" y="754"/>
                    </a:lnTo>
                    <a:lnTo>
                      <a:pt x="2" y="722"/>
                    </a:lnTo>
                    <a:lnTo>
                      <a:pt x="0" y="690"/>
                    </a:lnTo>
                    <a:lnTo>
                      <a:pt x="2" y="657"/>
                    </a:lnTo>
                    <a:lnTo>
                      <a:pt x="8" y="626"/>
                    </a:lnTo>
                    <a:lnTo>
                      <a:pt x="17" y="596"/>
                    </a:lnTo>
                    <a:lnTo>
                      <a:pt x="30" y="568"/>
                    </a:lnTo>
                    <a:lnTo>
                      <a:pt x="46" y="541"/>
                    </a:lnTo>
                    <a:lnTo>
                      <a:pt x="65" y="517"/>
                    </a:lnTo>
                    <a:lnTo>
                      <a:pt x="87" y="495"/>
                    </a:lnTo>
                    <a:lnTo>
                      <a:pt x="111" y="476"/>
                    </a:lnTo>
                    <a:lnTo>
                      <a:pt x="137" y="460"/>
                    </a:lnTo>
                    <a:lnTo>
                      <a:pt x="165" y="447"/>
                    </a:lnTo>
                    <a:lnTo>
                      <a:pt x="195" y="437"/>
                    </a:lnTo>
                    <a:lnTo>
                      <a:pt x="226" y="431"/>
                    </a:lnTo>
                    <a:lnTo>
                      <a:pt x="258" y="429"/>
                    </a:lnTo>
                    <a:lnTo>
                      <a:pt x="290" y="431"/>
                    </a:lnTo>
                    <a:lnTo>
                      <a:pt x="320" y="437"/>
                    </a:lnTo>
                    <a:lnTo>
                      <a:pt x="349" y="446"/>
                    </a:lnTo>
                    <a:lnTo>
                      <a:pt x="377" y="458"/>
                    </a:lnTo>
                    <a:lnTo>
                      <a:pt x="402" y="473"/>
                    </a:lnTo>
                    <a:lnTo>
                      <a:pt x="402" y="0"/>
                    </a:lnTo>
                    <a:close/>
                  </a:path>
                </a:pathLst>
              </a:custGeom>
              <a:solidFill>
                <a:schemeClr val="bg1"/>
              </a:solidFill>
              <a:ln w="0">
                <a:noFill/>
                <a:prstDash val="solid"/>
                <a:round/>
                <a:headEnd/>
                <a:tailEnd/>
              </a:ln>
              <a:effectLst>
                <a:glow rad="101600">
                  <a:schemeClr val="accent1">
                    <a:alpha val="40000"/>
                  </a:schemeClr>
                </a:glow>
                <a:softEdge rad="38100"/>
              </a:effectLst>
              <a:sp3d>
                <a:bevelT w="12700" h="127000"/>
              </a:sp3d>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p:cNvSpPr>
              <p:nvPr/>
            </p:nvSpPr>
            <p:spPr bwMode="auto">
              <a:xfrm rot="16200000">
                <a:off x="3406057" y="1733550"/>
                <a:ext cx="2133599" cy="1352751"/>
              </a:xfrm>
              <a:custGeom>
                <a:avLst/>
                <a:gdLst/>
                <a:ahLst/>
                <a:cxnLst>
                  <a:cxn ang="0">
                    <a:pos x="856" y="26"/>
                  </a:cxn>
                  <a:cxn ang="0">
                    <a:pos x="830" y="113"/>
                  </a:cxn>
                  <a:cxn ang="0">
                    <a:pos x="836" y="209"/>
                  </a:cxn>
                  <a:cxn ang="0">
                    <a:pos x="875" y="293"/>
                  </a:cxn>
                  <a:cxn ang="0">
                    <a:pos x="939" y="358"/>
                  </a:cxn>
                  <a:cxn ang="0">
                    <a:pos x="1023" y="397"/>
                  </a:cxn>
                  <a:cxn ang="0">
                    <a:pos x="1119" y="403"/>
                  </a:cxn>
                  <a:cxn ang="0">
                    <a:pos x="1208" y="374"/>
                  </a:cxn>
                  <a:cxn ang="0">
                    <a:pos x="1280" y="318"/>
                  </a:cxn>
                  <a:cxn ang="0">
                    <a:pos x="1329" y="239"/>
                  </a:cxn>
                  <a:cxn ang="0">
                    <a:pos x="1346" y="144"/>
                  </a:cxn>
                  <a:cxn ang="0">
                    <a:pos x="1329" y="53"/>
                  </a:cxn>
                  <a:cxn ang="0">
                    <a:pos x="1774" y="0"/>
                  </a:cxn>
                  <a:cxn ang="0">
                    <a:pos x="1827" y="446"/>
                  </a:cxn>
                  <a:cxn ang="0">
                    <a:pos x="1917" y="429"/>
                  </a:cxn>
                  <a:cxn ang="0">
                    <a:pos x="2010" y="447"/>
                  </a:cxn>
                  <a:cxn ang="0">
                    <a:pos x="2089" y="495"/>
                  </a:cxn>
                  <a:cxn ang="0">
                    <a:pos x="2145" y="568"/>
                  </a:cxn>
                  <a:cxn ang="0">
                    <a:pos x="2174" y="657"/>
                  </a:cxn>
                  <a:cxn ang="0">
                    <a:pos x="2168" y="754"/>
                  </a:cxn>
                  <a:cxn ang="0">
                    <a:pos x="2129" y="839"/>
                  </a:cxn>
                  <a:cxn ang="0">
                    <a:pos x="2065" y="904"/>
                  </a:cxn>
                  <a:cxn ang="0">
                    <a:pos x="1981" y="942"/>
                  </a:cxn>
                  <a:cxn ang="0">
                    <a:pos x="1886" y="948"/>
                  </a:cxn>
                  <a:cxn ang="0">
                    <a:pos x="1800" y="922"/>
                  </a:cxn>
                  <a:cxn ang="0">
                    <a:pos x="1303" y="1379"/>
                  </a:cxn>
                  <a:cxn ang="0">
                    <a:pos x="1339" y="1297"/>
                  </a:cxn>
                  <a:cxn ang="0">
                    <a:pos x="1344" y="1203"/>
                  </a:cxn>
                  <a:cxn ang="0">
                    <a:pos x="1316" y="1112"/>
                  </a:cxn>
                  <a:cxn ang="0">
                    <a:pos x="1260" y="1040"/>
                  </a:cxn>
                  <a:cxn ang="0">
                    <a:pos x="1181" y="992"/>
                  </a:cxn>
                  <a:cxn ang="0">
                    <a:pos x="1088" y="975"/>
                  </a:cxn>
                  <a:cxn ang="0">
                    <a:pos x="995" y="992"/>
                  </a:cxn>
                  <a:cxn ang="0">
                    <a:pos x="916" y="1040"/>
                  </a:cxn>
                  <a:cxn ang="0">
                    <a:pos x="860" y="1112"/>
                  </a:cxn>
                  <a:cxn ang="0">
                    <a:pos x="831" y="1203"/>
                  </a:cxn>
                  <a:cxn ang="0">
                    <a:pos x="836" y="1297"/>
                  </a:cxn>
                  <a:cxn ang="0">
                    <a:pos x="873" y="1379"/>
                  </a:cxn>
                  <a:cxn ang="0">
                    <a:pos x="377" y="922"/>
                  </a:cxn>
                  <a:cxn ang="0">
                    <a:pos x="290" y="948"/>
                  </a:cxn>
                  <a:cxn ang="0">
                    <a:pos x="195" y="942"/>
                  </a:cxn>
                  <a:cxn ang="0">
                    <a:pos x="111" y="904"/>
                  </a:cxn>
                  <a:cxn ang="0">
                    <a:pos x="46" y="839"/>
                  </a:cxn>
                  <a:cxn ang="0">
                    <a:pos x="8" y="754"/>
                  </a:cxn>
                  <a:cxn ang="0">
                    <a:pos x="2" y="657"/>
                  </a:cxn>
                  <a:cxn ang="0">
                    <a:pos x="30" y="568"/>
                  </a:cxn>
                  <a:cxn ang="0">
                    <a:pos x="87" y="495"/>
                  </a:cxn>
                  <a:cxn ang="0">
                    <a:pos x="165" y="447"/>
                  </a:cxn>
                  <a:cxn ang="0">
                    <a:pos x="258" y="429"/>
                  </a:cxn>
                  <a:cxn ang="0">
                    <a:pos x="349" y="446"/>
                  </a:cxn>
                  <a:cxn ang="0">
                    <a:pos x="402" y="0"/>
                  </a:cxn>
                </a:cxnLst>
                <a:rect l="0" t="0" r="r" b="b"/>
                <a:pathLst>
                  <a:path w="2175" h="1379">
                    <a:moveTo>
                      <a:pt x="402" y="0"/>
                    </a:moveTo>
                    <a:lnTo>
                      <a:pt x="871" y="0"/>
                    </a:lnTo>
                    <a:lnTo>
                      <a:pt x="856" y="26"/>
                    </a:lnTo>
                    <a:lnTo>
                      <a:pt x="844" y="53"/>
                    </a:lnTo>
                    <a:lnTo>
                      <a:pt x="836" y="83"/>
                    </a:lnTo>
                    <a:lnTo>
                      <a:pt x="830" y="113"/>
                    </a:lnTo>
                    <a:lnTo>
                      <a:pt x="828" y="144"/>
                    </a:lnTo>
                    <a:lnTo>
                      <a:pt x="830" y="177"/>
                    </a:lnTo>
                    <a:lnTo>
                      <a:pt x="836" y="209"/>
                    </a:lnTo>
                    <a:lnTo>
                      <a:pt x="846" y="239"/>
                    </a:lnTo>
                    <a:lnTo>
                      <a:pt x="859" y="267"/>
                    </a:lnTo>
                    <a:lnTo>
                      <a:pt x="875" y="293"/>
                    </a:lnTo>
                    <a:lnTo>
                      <a:pt x="894" y="318"/>
                    </a:lnTo>
                    <a:lnTo>
                      <a:pt x="915" y="339"/>
                    </a:lnTo>
                    <a:lnTo>
                      <a:pt x="939" y="358"/>
                    </a:lnTo>
                    <a:lnTo>
                      <a:pt x="965" y="374"/>
                    </a:lnTo>
                    <a:lnTo>
                      <a:pt x="994" y="388"/>
                    </a:lnTo>
                    <a:lnTo>
                      <a:pt x="1023" y="397"/>
                    </a:lnTo>
                    <a:lnTo>
                      <a:pt x="1054" y="403"/>
                    </a:lnTo>
                    <a:lnTo>
                      <a:pt x="1087" y="405"/>
                    </a:lnTo>
                    <a:lnTo>
                      <a:pt x="1119" y="403"/>
                    </a:lnTo>
                    <a:lnTo>
                      <a:pt x="1150" y="397"/>
                    </a:lnTo>
                    <a:lnTo>
                      <a:pt x="1180" y="388"/>
                    </a:lnTo>
                    <a:lnTo>
                      <a:pt x="1208" y="374"/>
                    </a:lnTo>
                    <a:lnTo>
                      <a:pt x="1235" y="358"/>
                    </a:lnTo>
                    <a:lnTo>
                      <a:pt x="1259" y="339"/>
                    </a:lnTo>
                    <a:lnTo>
                      <a:pt x="1280" y="318"/>
                    </a:lnTo>
                    <a:lnTo>
                      <a:pt x="1299" y="293"/>
                    </a:lnTo>
                    <a:lnTo>
                      <a:pt x="1315" y="267"/>
                    </a:lnTo>
                    <a:lnTo>
                      <a:pt x="1329" y="239"/>
                    </a:lnTo>
                    <a:lnTo>
                      <a:pt x="1338" y="209"/>
                    </a:lnTo>
                    <a:lnTo>
                      <a:pt x="1344" y="177"/>
                    </a:lnTo>
                    <a:lnTo>
                      <a:pt x="1346" y="144"/>
                    </a:lnTo>
                    <a:lnTo>
                      <a:pt x="1344" y="113"/>
                    </a:lnTo>
                    <a:lnTo>
                      <a:pt x="1338" y="83"/>
                    </a:lnTo>
                    <a:lnTo>
                      <a:pt x="1329" y="53"/>
                    </a:lnTo>
                    <a:lnTo>
                      <a:pt x="1317" y="26"/>
                    </a:lnTo>
                    <a:lnTo>
                      <a:pt x="1302" y="0"/>
                    </a:lnTo>
                    <a:lnTo>
                      <a:pt x="1774" y="0"/>
                    </a:lnTo>
                    <a:lnTo>
                      <a:pt x="1774" y="473"/>
                    </a:lnTo>
                    <a:lnTo>
                      <a:pt x="1800" y="458"/>
                    </a:lnTo>
                    <a:lnTo>
                      <a:pt x="1827" y="446"/>
                    </a:lnTo>
                    <a:lnTo>
                      <a:pt x="1856" y="437"/>
                    </a:lnTo>
                    <a:lnTo>
                      <a:pt x="1886" y="431"/>
                    </a:lnTo>
                    <a:lnTo>
                      <a:pt x="1917" y="429"/>
                    </a:lnTo>
                    <a:lnTo>
                      <a:pt x="1950" y="431"/>
                    </a:lnTo>
                    <a:lnTo>
                      <a:pt x="1981" y="437"/>
                    </a:lnTo>
                    <a:lnTo>
                      <a:pt x="2010" y="447"/>
                    </a:lnTo>
                    <a:lnTo>
                      <a:pt x="2039" y="460"/>
                    </a:lnTo>
                    <a:lnTo>
                      <a:pt x="2065" y="476"/>
                    </a:lnTo>
                    <a:lnTo>
                      <a:pt x="2089" y="495"/>
                    </a:lnTo>
                    <a:lnTo>
                      <a:pt x="2110" y="517"/>
                    </a:lnTo>
                    <a:lnTo>
                      <a:pt x="2129" y="541"/>
                    </a:lnTo>
                    <a:lnTo>
                      <a:pt x="2145" y="568"/>
                    </a:lnTo>
                    <a:lnTo>
                      <a:pt x="2158" y="596"/>
                    </a:lnTo>
                    <a:lnTo>
                      <a:pt x="2168" y="626"/>
                    </a:lnTo>
                    <a:lnTo>
                      <a:pt x="2174" y="657"/>
                    </a:lnTo>
                    <a:lnTo>
                      <a:pt x="2175" y="690"/>
                    </a:lnTo>
                    <a:lnTo>
                      <a:pt x="2174" y="722"/>
                    </a:lnTo>
                    <a:lnTo>
                      <a:pt x="2168" y="754"/>
                    </a:lnTo>
                    <a:lnTo>
                      <a:pt x="2158" y="783"/>
                    </a:lnTo>
                    <a:lnTo>
                      <a:pt x="2145" y="812"/>
                    </a:lnTo>
                    <a:lnTo>
                      <a:pt x="2129" y="839"/>
                    </a:lnTo>
                    <a:lnTo>
                      <a:pt x="2110" y="862"/>
                    </a:lnTo>
                    <a:lnTo>
                      <a:pt x="2089" y="884"/>
                    </a:lnTo>
                    <a:lnTo>
                      <a:pt x="2065" y="904"/>
                    </a:lnTo>
                    <a:lnTo>
                      <a:pt x="2039" y="920"/>
                    </a:lnTo>
                    <a:lnTo>
                      <a:pt x="2010" y="933"/>
                    </a:lnTo>
                    <a:lnTo>
                      <a:pt x="1981" y="942"/>
                    </a:lnTo>
                    <a:lnTo>
                      <a:pt x="1950" y="948"/>
                    </a:lnTo>
                    <a:lnTo>
                      <a:pt x="1917" y="950"/>
                    </a:lnTo>
                    <a:lnTo>
                      <a:pt x="1886" y="948"/>
                    </a:lnTo>
                    <a:lnTo>
                      <a:pt x="1856" y="943"/>
                    </a:lnTo>
                    <a:lnTo>
                      <a:pt x="1827" y="934"/>
                    </a:lnTo>
                    <a:lnTo>
                      <a:pt x="1800" y="922"/>
                    </a:lnTo>
                    <a:lnTo>
                      <a:pt x="1774" y="906"/>
                    </a:lnTo>
                    <a:lnTo>
                      <a:pt x="1774" y="1379"/>
                    </a:lnTo>
                    <a:lnTo>
                      <a:pt x="1303" y="1379"/>
                    </a:lnTo>
                    <a:lnTo>
                      <a:pt x="1319" y="1353"/>
                    </a:lnTo>
                    <a:lnTo>
                      <a:pt x="1331" y="1326"/>
                    </a:lnTo>
                    <a:lnTo>
                      <a:pt x="1339" y="1297"/>
                    </a:lnTo>
                    <a:lnTo>
                      <a:pt x="1344" y="1266"/>
                    </a:lnTo>
                    <a:lnTo>
                      <a:pt x="1346" y="1235"/>
                    </a:lnTo>
                    <a:lnTo>
                      <a:pt x="1344" y="1203"/>
                    </a:lnTo>
                    <a:lnTo>
                      <a:pt x="1338" y="1171"/>
                    </a:lnTo>
                    <a:lnTo>
                      <a:pt x="1329" y="1141"/>
                    </a:lnTo>
                    <a:lnTo>
                      <a:pt x="1316" y="1112"/>
                    </a:lnTo>
                    <a:lnTo>
                      <a:pt x="1300" y="1086"/>
                    </a:lnTo>
                    <a:lnTo>
                      <a:pt x="1281" y="1062"/>
                    </a:lnTo>
                    <a:lnTo>
                      <a:pt x="1260" y="1040"/>
                    </a:lnTo>
                    <a:lnTo>
                      <a:pt x="1235" y="1021"/>
                    </a:lnTo>
                    <a:lnTo>
                      <a:pt x="1210" y="1005"/>
                    </a:lnTo>
                    <a:lnTo>
                      <a:pt x="1181" y="992"/>
                    </a:lnTo>
                    <a:lnTo>
                      <a:pt x="1152" y="983"/>
                    </a:lnTo>
                    <a:lnTo>
                      <a:pt x="1120" y="977"/>
                    </a:lnTo>
                    <a:lnTo>
                      <a:pt x="1088" y="975"/>
                    </a:lnTo>
                    <a:lnTo>
                      <a:pt x="1056" y="977"/>
                    </a:lnTo>
                    <a:lnTo>
                      <a:pt x="1025" y="983"/>
                    </a:lnTo>
                    <a:lnTo>
                      <a:pt x="995" y="992"/>
                    </a:lnTo>
                    <a:lnTo>
                      <a:pt x="967" y="1005"/>
                    </a:lnTo>
                    <a:lnTo>
                      <a:pt x="940" y="1021"/>
                    </a:lnTo>
                    <a:lnTo>
                      <a:pt x="916" y="1040"/>
                    </a:lnTo>
                    <a:lnTo>
                      <a:pt x="895" y="1062"/>
                    </a:lnTo>
                    <a:lnTo>
                      <a:pt x="875" y="1086"/>
                    </a:lnTo>
                    <a:lnTo>
                      <a:pt x="860" y="1112"/>
                    </a:lnTo>
                    <a:lnTo>
                      <a:pt x="846" y="1141"/>
                    </a:lnTo>
                    <a:lnTo>
                      <a:pt x="837" y="1171"/>
                    </a:lnTo>
                    <a:lnTo>
                      <a:pt x="831" y="1203"/>
                    </a:lnTo>
                    <a:lnTo>
                      <a:pt x="829" y="1235"/>
                    </a:lnTo>
                    <a:lnTo>
                      <a:pt x="831" y="1266"/>
                    </a:lnTo>
                    <a:lnTo>
                      <a:pt x="836" y="1297"/>
                    </a:lnTo>
                    <a:lnTo>
                      <a:pt x="846" y="1326"/>
                    </a:lnTo>
                    <a:lnTo>
                      <a:pt x="858" y="1353"/>
                    </a:lnTo>
                    <a:lnTo>
                      <a:pt x="873" y="1379"/>
                    </a:lnTo>
                    <a:lnTo>
                      <a:pt x="402" y="1379"/>
                    </a:lnTo>
                    <a:lnTo>
                      <a:pt x="402" y="906"/>
                    </a:lnTo>
                    <a:lnTo>
                      <a:pt x="377" y="922"/>
                    </a:lnTo>
                    <a:lnTo>
                      <a:pt x="349" y="934"/>
                    </a:lnTo>
                    <a:lnTo>
                      <a:pt x="320" y="943"/>
                    </a:lnTo>
                    <a:lnTo>
                      <a:pt x="290" y="948"/>
                    </a:lnTo>
                    <a:lnTo>
                      <a:pt x="258" y="950"/>
                    </a:lnTo>
                    <a:lnTo>
                      <a:pt x="226" y="948"/>
                    </a:lnTo>
                    <a:lnTo>
                      <a:pt x="195" y="942"/>
                    </a:lnTo>
                    <a:lnTo>
                      <a:pt x="165" y="933"/>
                    </a:lnTo>
                    <a:lnTo>
                      <a:pt x="137" y="920"/>
                    </a:lnTo>
                    <a:lnTo>
                      <a:pt x="111" y="904"/>
                    </a:lnTo>
                    <a:lnTo>
                      <a:pt x="87" y="884"/>
                    </a:lnTo>
                    <a:lnTo>
                      <a:pt x="65" y="862"/>
                    </a:lnTo>
                    <a:lnTo>
                      <a:pt x="46" y="839"/>
                    </a:lnTo>
                    <a:lnTo>
                      <a:pt x="30" y="812"/>
                    </a:lnTo>
                    <a:lnTo>
                      <a:pt x="17" y="783"/>
                    </a:lnTo>
                    <a:lnTo>
                      <a:pt x="8" y="754"/>
                    </a:lnTo>
                    <a:lnTo>
                      <a:pt x="2" y="722"/>
                    </a:lnTo>
                    <a:lnTo>
                      <a:pt x="0" y="690"/>
                    </a:lnTo>
                    <a:lnTo>
                      <a:pt x="2" y="657"/>
                    </a:lnTo>
                    <a:lnTo>
                      <a:pt x="8" y="626"/>
                    </a:lnTo>
                    <a:lnTo>
                      <a:pt x="17" y="596"/>
                    </a:lnTo>
                    <a:lnTo>
                      <a:pt x="30" y="568"/>
                    </a:lnTo>
                    <a:lnTo>
                      <a:pt x="46" y="541"/>
                    </a:lnTo>
                    <a:lnTo>
                      <a:pt x="65" y="517"/>
                    </a:lnTo>
                    <a:lnTo>
                      <a:pt x="87" y="495"/>
                    </a:lnTo>
                    <a:lnTo>
                      <a:pt x="111" y="476"/>
                    </a:lnTo>
                    <a:lnTo>
                      <a:pt x="137" y="460"/>
                    </a:lnTo>
                    <a:lnTo>
                      <a:pt x="165" y="447"/>
                    </a:lnTo>
                    <a:lnTo>
                      <a:pt x="195" y="437"/>
                    </a:lnTo>
                    <a:lnTo>
                      <a:pt x="226" y="431"/>
                    </a:lnTo>
                    <a:lnTo>
                      <a:pt x="258" y="429"/>
                    </a:lnTo>
                    <a:lnTo>
                      <a:pt x="290" y="431"/>
                    </a:lnTo>
                    <a:lnTo>
                      <a:pt x="320" y="437"/>
                    </a:lnTo>
                    <a:lnTo>
                      <a:pt x="349" y="446"/>
                    </a:lnTo>
                    <a:lnTo>
                      <a:pt x="377" y="458"/>
                    </a:lnTo>
                    <a:lnTo>
                      <a:pt x="402" y="473"/>
                    </a:lnTo>
                    <a:lnTo>
                      <a:pt x="402" y="0"/>
                    </a:lnTo>
                    <a:close/>
                  </a:path>
                </a:pathLst>
              </a:custGeom>
              <a:solidFill>
                <a:schemeClr val="bg1"/>
              </a:solidFill>
              <a:ln w="0">
                <a:noFill/>
                <a:prstDash val="solid"/>
                <a:round/>
                <a:headEnd/>
                <a:tailEnd/>
              </a:ln>
              <a:sp3d>
                <a:bevelT w="12700" h="127000"/>
              </a:sp3d>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p:cNvSpPr>
              <p:nvPr/>
            </p:nvSpPr>
            <p:spPr bwMode="auto">
              <a:xfrm rot="10800000">
                <a:off x="3401353" y="3074115"/>
                <a:ext cx="2133599" cy="1352751"/>
              </a:xfrm>
              <a:custGeom>
                <a:avLst/>
                <a:gdLst/>
                <a:ahLst/>
                <a:cxnLst>
                  <a:cxn ang="0">
                    <a:pos x="856" y="26"/>
                  </a:cxn>
                  <a:cxn ang="0">
                    <a:pos x="830" y="113"/>
                  </a:cxn>
                  <a:cxn ang="0">
                    <a:pos x="836" y="209"/>
                  </a:cxn>
                  <a:cxn ang="0">
                    <a:pos x="875" y="293"/>
                  </a:cxn>
                  <a:cxn ang="0">
                    <a:pos x="939" y="358"/>
                  </a:cxn>
                  <a:cxn ang="0">
                    <a:pos x="1023" y="397"/>
                  </a:cxn>
                  <a:cxn ang="0">
                    <a:pos x="1119" y="403"/>
                  </a:cxn>
                  <a:cxn ang="0">
                    <a:pos x="1208" y="374"/>
                  </a:cxn>
                  <a:cxn ang="0">
                    <a:pos x="1280" y="318"/>
                  </a:cxn>
                  <a:cxn ang="0">
                    <a:pos x="1329" y="239"/>
                  </a:cxn>
                  <a:cxn ang="0">
                    <a:pos x="1346" y="144"/>
                  </a:cxn>
                  <a:cxn ang="0">
                    <a:pos x="1329" y="53"/>
                  </a:cxn>
                  <a:cxn ang="0">
                    <a:pos x="1774" y="0"/>
                  </a:cxn>
                  <a:cxn ang="0">
                    <a:pos x="1827" y="446"/>
                  </a:cxn>
                  <a:cxn ang="0">
                    <a:pos x="1917" y="429"/>
                  </a:cxn>
                  <a:cxn ang="0">
                    <a:pos x="2010" y="447"/>
                  </a:cxn>
                  <a:cxn ang="0">
                    <a:pos x="2089" y="495"/>
                  </a:cxn>
                  <a:cxn ang="0">
                    <a:pos x="2145" y="568"/>
                  </a:cxn>
                  <a:cxn ang="0">
                    <a:pos x="2174" y="657"/>
                  </a:cxn>
                  <a:cxn ang="0">
                    <a:pos x="2168" y="754"/>
                  </a:cxn>
                  <a:cxn ang="0">
                    <a:pos x="2129" y="839"/>
                  </a:cxn>
                  <a:cxn ang="0">
                    <a:pos x="2065" y="904"/>
                  </a:cxn>
                  <a:cxn ang="0">
                    <a:pos x="1981" y="942"/>
                  </a:cxn>
                  <a:cxn ang="0">
                    <a:pos x="1886" y="948"/>
                  </a:cxn>
                  <a:cxn ang="0">
                    <a:pos x="1800" y="922"/>
                  </a:cxn>
                  <a:cxn ang="0">
                    <a:pos x="1303" y="1379"/>
                  </a:cxn>
                  <a:cxn ang="0">
                    <a:pos x="1339" y="1297"/>
                  </a:cxn>
                  <a:cxn ang="0">
                    <a:pos x="1344" y="1203"/>
                  </a:cxn>
                  <a:cxn ang="0">
                    <a:pos x="1316" y="1112"/>
                  </a:cxn>
                  <a:cxn ang="0">
                    <a:pos x="1260" y="1040"/>
                  </a:cxn>
                  <a:cxn ang="0">
                    <a:pos x="1181" y="992"/>
                  </a:cxn>
                  <a:cxn ang="0">
                    <a:pos x="1088" y="975"/>
                  </a:cxn>
                  <a:cxn ang="0">
                    <a:pos x="995" y="992"/>
                  </a:cxn>
                  <a:cxn ang="0">
                    <a:pos x="916" y="1040"/>
                  </a:cxn>
                  <a:cxn ang="0">
                    <a:pos x="860" y="1112"/>
                  </a:cxn>
                  <a:cxn ang="0">
                    <a:pos x="831" y="1203"/>
                  </a:cxn>
                  <a:cxn ang="0">
                    <a:pos x="836" y="1297"/>
                  </a:cxn>
                  <a:cxn ang="0">
                    <a:pos x="873" y="1379"/>
                  </a:cxn>
                  <a:cxn ang="0">
                    <a:pos x="377" y="922"/>
                  </a:cxn>
                  <a:cxn ang="0">
                    <a:pos x="290" y="948"/>
                  </a:cxn>
                  <a:cxn ang="0">
                    <a:pos x="195" y="942"/>
                  </a:cxn>
                  <a:cxn ang="0">
                    <a:pos x="111" y="904"/>
                  </a:cxn>
                  <a:cxn ang="0">
                    <a:pos x="46" y="839"/>
                  </a:cxn>
                  <a:cxn ang="0">
                    <a:pos x="8" y="754"/>
                  </a:cxn>
                  <a:cxn ang="0">
                    <a:pos x="2" y="657"/>
                  </a:cxn>
                  <a:cxn ang="0">
                    <a:pos x="30" y="568"/>
                  </a:cxn>
                  <a:cxn ang="0">
                    <a:pos x="87" y="495"/>
                  </a:cxn>
                  <a:cxn ang="0">
                    <a:pos x="165" y="447"/>
                  </a:cxn>
                  <a:cxn ang="0">
                    <a:pos x="258" y="429"/>
                  </a:cxn>
                  <a:cxn ang="0">
                    <a:pos x="349" y="446"/>
                  </a:cxn>
                  <a:cxn ang="0">
                    <a:pos x="402" y="0"/>
                  </a:cxn>
                </a:cxnLst>
                <a:rect l="0" t="0" r="r" b="b"/>
                <a:pathLst>
                  <a:path w="2175" h="1379">
                    <a:moveTo>
                      <a:pt x="402" y="0"/>
                    </a:moveTo>
                    <a:lnTo>
                      <a:pt x="871" y="0"/>
                    </a:lnTo>
                    <a:lnTo>
                      <a:pt x="856" y="26"/>
                    </a:lnTo>
                    <a:lnTo>
                      <a:pt x="844" y="53"/>
                    </a:lnTo>
                    <a:lnTo>
                      <a:pt x="836" y="83"/>
                    </a:lnTo>
                    <a:lnTo>
                      <a:pt x="830" y="113"/>
                    </a:lnTo>
                    <a:lnTo>
                      <a:pt x="828" y="144"/>
                    </a:lnTo>
                    <a:lnTo>
                      <a:pt x="830" y="177"/>
                    </a:lnTo>
                    <a:lnTo>
                      <a:pt x="836" y="209"/>
                    </a:lnTo>
                    <a:lnTo>
                      <a:pt x="846" y="239"/>
                    </a:lnTo>
                    <a:lnTo>
                      <a:pt x="859" y="267"/>
                    </a:lnTo>
                    <a:lnTo>
                      <a:pt x="875" y="293"/>
                    </a:lnTo>
                    <a:lnTo>
                      <a:pt x="894" y="318"/>
                    </a:lnTo>
                    <a:lnTo>
                      <a:pt x="915" y="339"/>
                    </a:lnTo>
                    <a:lnTo>
                      <a:pt x="939" y="358"/>
                    </a:lnTo>
                    <a:lnTo>
                      <a:pt x="965" y="374"/>
                    </a:lnTo>
                    <a:lnTo>
                      <a:pt x="994" y="388"/>
                    </a:lnTo>
                    <a:lnTo>
                      <a:pt x="1023" y="397"/>
                    </a:lnTo>
                    <a:lnTo>
                      <a:pt x="1054" y="403"/>
                    </a:lnTo>
                    <a:lnTo>
                      <a:pt x="1087" y="405"/>
                    </a:lnTo>
                    <a:lnTo>
                      <a:pt x="1119" y="403"/>
                    </a:lnTo>
                    <a:lnTo>
                      <a:pt x="1150" y="397"/>
                    </a:lnTo>
                    <a:lnTo>
                      <a:pt x="1180" y="388"/>
                    </a:lnTo>
                    <a:lnTo>
                      <a:pt x="1208" y="374"/>
                    </a:lnTo>
                    <a:lnTo>
                      <a:pt x="1235" y="358"/>
                    </a:lnTo>
                    <a:lnTo>
                      <a:pt x="1259" y="339"/>
                    </a:lnTo>
                    <a:lnTo>
                      <a:pt x="1280" y="318"/>
                    </a:lnTo>
                    <a:lnTo>
                      <a:pt x="1299" y="293"/>
                    </a:lnTo>
                    <a:lnTo>
                      <a:pt x="1315" y="267"/>
                    </a:lnTo>
                    <a:lnTo>
                      <a:pt x="1329" y="239"/>
                    </a:lnTo>
                    <a:lnTo>
                      <a:pt x="1338" y="209"/>
                    </a:lnTo>
                    <a:lnTo>
                      <a:pt x="1344" y="177"/>
                    </a:lnTo>
                    <a:lnTo>
                      <a:pt x="1346" y="144"/>
                    </a:lnTo>
                    <a:lnTo>
                      <a:pt x="1344" y="113"/>
                    </a:lnTo>
                    <a:lnTo>
                      <a:pt x="1338" y="83"/>
                    </a:lnTo>
                    <a:lnTo>
                      <a:pt x="1329" y="53"/>
                    </a:lnTo>
                    <a:lnTo>
                      <a:pt x="1317" y="26"/>
                    </a:lnTo>
                    <a:lnTo>
                      <a:pt x="1302" y="0"/>
                    </a:lnTo>
                    <a:lnTo>
                      <a:pt x="1774" y="0"/>
                    </a:lnTo>
                    <a:lnTo>
                      <a:pt x="1774" y="473"/>
                    </a:lnTo>
                    <a:lnTo>
                      <a:pt x="1800" y="458"/>
                    </a:lnTo>
                    <a:lnTo>
                      <a:pt x="1827" y="446"/>
                    </a:lnTo>
                    <a:lnTo>
                      <a:pt x="1856" y="437"/>
                    </a:lnTo>
                    <a:lnTo>
                      <a:pt x="1886" y="431"/>
                    </a:lnTo>
                    <a:lnTo>
                      <a:pt x="1917" y="429"/>
                    </a:lnTo>
                    <a:lnTo>
                      <a:pt x="1950" y="431"/>
                    </a:lnTo>
                    <a:lnTo>
                      <a:pt x="1981" y="437"/>
                    </a:lnTo>
                    <a:lnTo>
                      <a:pt x="2010" y="447"/>
                    </a:lnTo>
                    <a:lnTo>
                      <a:pt x="2039" y="460"/>
                    </a:lnTo>
                    <a:lnTo>
                      <a:pt x="2065" y="476"/>
                    </a:lnTo>
                    <a:lnTo>
                      <a:pt x="2089" y="495"/>
                    </a:lnTo>
                    <a:lnTo>
                      <a:pt x="2110" y="517"/>
                    </a:lnTo>
                    <a:lnTo>
                      <a:pt x="2129" y="541"/>
                    </a:lnTo>
                    <a:lnTo>
                      <a:pt x="2145" y="568"/>
                    </a:lnTo>
                    <a:lnTo>
                      <a:pt x="2158" y="596"/>
                    </a:lnTo>
                    <a:lnTo>
                      <a:pt x="2168" y="626"/>
                    </a:lnTo>
                    <a:lnTo>
                      <a:pt x="2174" y="657"/>
                    </a:lnTo>
                    <a:lnTo>
                      <a:pt x="2175" y="690"/>
                    </a:lnTo>
                    <a:lnTo>
                      <a:pt x="2174" y="722"/>
                    </a:lnTo>
                    <a:lnTo>
                      <a:pt x="2168" y="754"/>
                    </a:lnTo>
                    <a:lnTo>
                      <a:pt x="2158" y="783"/>
                    </a:lnTo>
                    <a:lnTo>
                      <a:pt x="2145" y="812"/>
                    </a:lnTo>
                    <a:lnTo>
                      <a:pt x="2129" y="839"/>
                    </a:lnTo>
                    <a:lnTo>
                      <a:pt x="2110" y="862"/>
                    </a:lnTo>
                    <a:lnTo>
                      <a:pt x="2089" y="884"/>
                    </a:lnTo>
                    <a:lnTo>
                      <a:pt x="2065" y="904"/>
                    </a:lnTo>
                    <a:lnTo>
                      <a:pt x="2039" y="920"/>
                    </a:lnTo>
                    <a:lnTo>
                      <a:pt x="2010" y="933"/>
                    </a:lnTo>
                    <a:lnTo>
                      <a:pt x="1981" y="942"/>
                    </a:lnTo>
                    <a:lnTo>
                      <a:pt x="1950" y="948"/>
                    </a:lnTo>
                    <a:lnTo>
                      <a:pt x="1917" y="950"/>
                    </a:lnTo>
                    <a:lnTo>
                      <a:pt x="1886" y="948"/>
                    </a:lnTo>
                    <a:lnTo>
                      <a:pt x="1856" y="943"/>
                    </a:lnTo>
                    <a:lnTo>
                      <a:pt x="1827" y="934"/>
                    </a:lnTo>
                    <a:lnTo>
                      <a:pt x="1800" y="922"/>
                    </a:lnTo>
                    <a:lnTo>
                      <a:pt x="1774" y="906"/>
                    </a:lnTo>
                    <a:lnTo>
                      <a:pt x="1774" y="1379"/>
                    </a:lnTo>
                    <a:lnTo>
                      <a:pt x="1303" y="1379"/>
                    </a:lnTo>
                    <a:lnTo>
                      <a:pt x="1319" y="1353"/>
                    </a:lnTo>
                    <a:lnTo>
                      <a:pt x="1331" y="1326"/>
                    </a:lnTo>
                    <a:lnTo>
                      <a:pt x="1339" y="1297"/>
                    </a:lnTo>
                    <a:lnTo>
                      <a:pt x="1344" y="1266"/>
                    </a:lnTo>
                    <a:lnTo>
                      <a:pt x="1346" y="1235"/>
                    </a:lnTo>
                    <a:lnTo>
                      <a:pt x="1344" y="1203"/>
                    </a:lnTo>
                    <a:lnTo>
                      <a:pt x="1338" y="1171"/>
                    </a:lnTo>
                    <a:lnTo>
                      <a:pt x="1329" y="1141"/>
                    </a:lnTo>
                    <a:lnTo>
                      <a:pt x="1316" y="1112"/>
                    </a:lnTo>
                    <a:lnTo>
                      <a:pt x="1300" y="1086"/>
                    </a:lnTo>
                    <a:lnTo>
                      <a:pt x="1281" y="1062"/>
                    </a:lnTo>
                    <a:lnTo>
                      <a:pt x="1260" y="1040"/>
                    </a:lnTo>
                    <a:lnTo>
                      <a:pt x="1235" y="1021"/>
                    </a:lnTo>
                    <a:lnTo>
                      <a:pt x="1210" y="1005"/>
                    </a:lnTo>
                    <a:lnTo>
                      <a:pt x="1181" y="992"/>
                    </a:lnTo>
                    <a:lnTo>
                      <a:pt x="1152" y="983"/>
                    </a:lnTo>
                    <a:lnTo>
                      <a:pt x="1120" y="977"/>
                    </a:lnTo>
                    <a:lnTo>
                      <a:pt x="1088" y="975"/>
                    </a:lnTo>
                    <a:lnTo>
                      <a:pt x="1056" y="977"/>
                    </a:lnTo>
                    <a:lnTo>
                      <a:pt x="1025" y="983"/>
                    </a:lnTo>
                    <a:lnTo>
                      <a:pt x="995" y="992"/>
                    </a:lnTo>
                    <a:lnTo>
                      <a:pt x="967" y="1005"/>
                    </a:lnTo>
                    <a:lnTo>
                      <a:pt x="940" y="1021"/>
                    </a:lnTo>
                    <a:lnTo>
                      <a:pt x="916" y="1040"/>
                    </a:lnTo>
                    <a:lnTo>
                      <a:pt x="895" y="1062"/>
                    </a:lnTo>
                    <a:lnTo>
                      <a:pt x="875" y="1086"/>
                    </a:lnTo>
                    <a:lnTo>
                      <a:pt x="860" y="1112"/>
                    </a:lnTo>
                    <a:lnTo>
                      <a:pt x="846" y="1141"/>
                    </a:lnTo>
                    <a:lnTo>
                      <a:pt x="837" y="1171"/>
                    </a:lnTo>
                    <a:lnTo>
                      <a:pt x="831" y="1203"/>
                    </a:lnTo>
                    <a:lnTo>
                      <a:pt x="829" y="1235"/>
                    </a:lnTo>
                    <a:lnTo>
                      <a:pt x="831" y="1266"/>
                    </a:lnTo>
                    <a:lnTo>
                      <a:pt x="836" y="1297"/>
                    </a:lnTo>
                    <a:lnTo>
                      <a:pt x="846" y="1326"/>
                    </a:lnTo>
                    <a:lnTo>
                      <a:pt x="858" y="1353"/>
                    </a:lnTo>
                    <a:lnTo>
                      <a:pt x="873" y="1379"/>
                    </a:lnTo>
                    <a:lnTo>
                      <a:pt x="402" y="1379"/>
                    </a:lnTo>
                    <a:lnTo>
                      <a:pt x="402" y="906"/>
                    </a:lnTo>
                    <a:lnTo>
                      <a:pt x="377" y="922"/>
                    </a:lnTo>
                    <a:lnTo>
                      <a:pt x="349" y="934"/>
                    </a:lnTo>
                    <a:lnTo>
                      <a:pt x="320" y="943"/>
                    </a:lnTo>
                    <a:lnTo>
                      <a:pt x="290" y="948"/>
                    </a:lnTo>
                    <a:lnTo>
                      <a:pt x="258" y="950"/>
                    </a:lnTo>
                    <a:lnTo>
                      <a:pt x="226" y="948"/>
                    </a:lnTo>
                    <a:lnTo>
                      <a:pt x="195" y="942"/>
                    </a:lnTo>
                    <a:lnTo>
                      <a:pt x="165" y="933"/>
                    </a:lnTo>
                    <a:lnTo>
                      <a:pt x="137" y="920"/>
                    </a:lnTo>
                    <a:lnTo>
                      <a:pt x="111" y="904"/>
                    </a:lnTo>
                    <a:lnTo>
                      <a:pt x="87" y="884"/>
                    </a:lnTo>
                    <a:lnTo>
                      <a:pt x="65" y="862"/>
                    </a:lnTo>
                    <a:lnTo>
                      <a:pt x="46" y="839"/>
                    </a:lnTo>
                    <a:lnTo>
                      <a:pt x="30" y="812"/>
                    </a:lnTo>
                    <a:lnTo>
                      <a:pt x="17" y="783"/>
                    </a:lnTo>
                    <a:lnTo>
                      <a:pt x="8" y="754"/>
                    </a:lnTo>
                    <a:lnTo>
                      <a:pt x="2" y="722"/>
                    </a:lnTo>
                    <a:lnTo>
                      <a:pt x="0" y="690"/>
                    </a:lnTo>
                    <a:lnTo>
                      <a:pt x="2" y="657"/>
                    </a:lnTo>
                    <a:lnTo>
                      <a:pt x="8" y="626"/>
                    </a:lnTo>
                    <a:lnTo>
                      <a:pt x="17" y="596"/>
                    </a:lnTo>
                    <a:lnTo>
                      <a:pt x="30" y="568"/>
                    </a:lnTo>
                    <a:lnTo>
                      <a:pt x="46" y="541"/>
                    </a:lnTo>
                    <a:lnTo>
                      <a:pt x="65" y="517"/>
                    </a:lnTo>
                    <a:lnTo>
                      <a:pt x="87" y="495"/>
                    </a:lnTo>
                    <a:lnTo>
                      <a:pt x="111" y="476"/>
                    </a:lnTo>
                    <a:lnTo>
                      <a:pt x="137" y="460"/>
                    </a:lnTo>
                    <a:lnTo>
                      <a:pt x="165" y="447"/>
                    </a:lnTo>
                    <a:lnTo>
                      <a:pt x="195" y="437"/>
                    </a:lnTo>
                    <a:lnTo>
                      <a:pt x="226" y="431"/>
                    </a:lnTo>
                    <a:lnTo>
                      <a:pt x="258" y="429"/>
                    </a:lnTo>
                    <a:lnTo>
                      <a:pt x="290" y="431"/>
                    </a:lnTo>
                    <a:lnTo>
                      <a:pt x="320" y="437"/>
                    </a:lnTo>
                    <a:lnTo>
                      <a:pt x="349" y="446"/>
                    </a:lnTo>
                    <a:lnTo>
                      <a:pt x="377" y="458"/>
                    </a:lnTo>
                    <a:lnTo>
                      <a:pt x="402" y="473"/>
                    </a:lnTo>
                    <a:lnTo>
                      <a:pt x="402" y="0"/>
                    </a:lnTo>
                    <a:close/>
                  </a:path>
                </a:pathLst>
              </a:custGeom>
              <a:solidFill>
                <a:schemeClr val="accent6">
                  <a:lumMod val="75000"/>
                </a:schemeClr>
              </a:solidFill>
              <a:ln w="0">
                <a:noFill/>
                <a:prstDash val="solid"/>
                <a:round/>
                <a:headEnd/>
                <a:tailEnd/>
              </a:ln>
              <a:sp3d>
                <a:bevelT w="12700" h="127000"/>
              </a:sp3d>
            </p:spPr>
            <p:txBody>
              <a:bodyPr vert="horz" wrap="square" lIns="91440" tIns="45720" rIns="91440" bIns="45720" numCol="1" anchor="t" anchorCtr="0" compatLnSpc="1">
                <a:prstTxWarp prst="textNoShape">
                  <a:avLst/>
                </a:prstTxWarp>
              </a:bodyPr>
              <a:lstStyle/>
              <a:p>
                <a:endParaRPr lang="en-US" dirty="0"/>
              </a:p>
            </p:txBody>
          </p:sp>
        </p:grpSp>
      </p:grpSp>
      <p:grpSp>
        <p:nvGrpSpPr>
          <p:cNvPr id="37" name="Group 36"/>
          <p:cNvGrpSpPr>
            <a:grpSpLocks noChangeAspect="1"/>
          </p:cNvGrpSpPr>
          <p:nvPr/>
        </p:nvGrpSpPr>
        <p:grpSpPr>
          <a:xfrm>
            <a:off x="730365" y="4469064"/>
            <a:ext cx="948792" cy="914400"/>
            <a:chOff x="318251" y="3917268"/>
            <a:chExt cx="1205702" cy="1161998"/>
          </a:xfrm>
        </p:grpSpPr>
        <p:sp>
          <p:nvSpPr>
            <p:cNvPr id="33" name="Rectangle 32"/>
            <p:cNvSpPr/>
            <p:nvPr/>
          </p:nvSpPr>
          <p:spPr>
            <a:xfrm>
              <a:off x="318251" y="3917268"/>
              <a:ext cx="1205702" cy="1161998"/>
            </a:xfrm>
            <a:prstGeom prst="rect">
              <a:avLst/>
            </a:prstGeom>
            <a:solidFill>
              <a:schemeClr val="accent1"/>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a:grpSpLocks noChangeAspect="1"/>
            </p:cNvGrpSpPr>
            <p:nvPr/>
          </p:nvGrpSpPr>
          <p:grpSpPr>
            <a:xfrm>
              <a:off x="457200" y="4030305"/>
              <a:ext cx="929720" cy="914400"/>
              <a:chOff x="1925638" y="1890713"/>
              <a:chExt cx="3082925" cy="3032125"/>
            </a:xfrm>
          </p:grpSpPr>
          <p:sp>
            <p:nvSpPr>
              <p:cNvPr id="24" name="Freeform 86"/>
              <p:cNvSpPr>
                <a:spLocks/>
              </p:cNvSpPr>
              <p:nvPr/>
            </p:nvSpPr>
            <p:spPr bwMode="auto">
              <a:xfrm>
                <a:off x="2997200" y="2555875"/>
                <a:ext cx="933450" cy="1892300"/>
              </a:xfrm>
              <a:custGeom>
                <a:avLst/>
                <a:gdLst>
                  <a:gd name="T0" fmla="*/ 855 w 1175"/>
                  <a:gd name="T1" fmla="*/ 3 h 2382"/>
                  <a:gd name="T2" fmla="*/ 950 w 1175"/>
                  <a:gd name="T3" fmla="*/ 28 h 2382"/>
                  <a:gd name="T4" fmla="*/ 1033 w 1175"/>
                  <a:gd name="T5" fmla="*/ 75 h 2382"/>
                  <a:gd name="T6" fmla="*/ 1099 w 1175"/>
                  <a:gd name="T7" fmla="*/ 141 h 2382"/>
                  <a:gd name="T8" fmla="*/ 1146 w 1175"/>
                  <a:gd name="T9" fmla="*/ 222 h 2382"/>
                  <a:gd name="T10" fmla="*/ 1172 w 1175"/>
                  <a:gd name="T11" fmla="*/ 318 h 2382"/>
                  <a:gd name="T12" fmla="*/ 1174 w 1175"/>
                  <a:gd name="T13" fmla="*/ 938 h 2382"/>
                  <a:gd name="T14" fmla="*/ 1164 w 1175"/>
                  <a:gd name="T15" fmla="*/ 1031 h 2382"/>
                  <a:gd name="T16" fmla="*/ 1132 w 1175"/>
                  <a:gd name="T17" fmla="*/ 1112 h 2382"/>
                  <a:gd name="T18" fmla="*/ 1079 w 1175"/>
                  <a:gd name="T19" fmla="*/ 1183 h 2382"/>
                  <a:gd name="T20" fmla="*/ 1007 w 1175"/>
                  <a:gd name="T21" fmla="*/ 1243 h 2382"/>
                  <a:gd name="T22" fmla="*/ 982 w 1175"/>
                  <a:gd name="T23" fmla="*/ 1269 h 2382"/>
                  <a:gd name="T24" fmla="*/ 975 w 1175"/>
                  <a:gd name="T25" fmla="*/ 1303 h 2382"/>
                  <a:gd name="T26" fmla="*/ 976 w 1175"/>
                  <a:gd name="T27" fmla="*/ 2354 h 2382"/>
                  <a:gd name="T28" fmla="*/ 885 w 1175"/>
                  <a:gd name="T29" fmla="*/ 2382 h 2382"/>
                  <a:gd name="T30" fmla="*/ 709 w 1175"/>
                  <a:gd name="T31" fmla="*/ 2382 h 2382"/>
                  <a:gd name="T32" fmla="*/ 594 w 1175"/>
                  <a:gd name="T33" fmla="*/ 1695 h 2382"/>
                  <a:gd name="T34" fmla="*/ 489 w 1175"/>
                  <a:gd name="T35" fmla="*/ 2382 h 2382"/>
                  <a:gd name="T36" fmla="*/ 197 w 1175"/>
                  <a:gd name="T37" fmla="*/ 2303 h 2382"/>
                  <a:gd name="T38" fmla="*/ 196 w 1175"/>
                  <a:gd name="T39" fmla="*/ 1282 h 2382"/>
                  <a:gd name="T40" fmla="*/ 180 w 1175"/>
                  <a:gd name="T41" fmla="*/ 1254 h 2382"/>
                  <a:gd name="T42" fmla="*/ 127 w 1175"/>
                  <a:gd name="T43" fmla="*/ 1214 h 2382"/>
                  <a:gd name="T44" fmla="*/ 66 w 1175"/>
                  <a:gd name="T45" fmla="*/ 1149 h 2382"/>
                  <a:gd name="T46" fmla="*/ 25 w 1175"/>
                  <a:gd name="T47" fmla="*/ 1072 h 2382"/>
                  <a:gd name="T48" fmla="*/ 2 w 1175"/>
                  <a:gd name="T49" fmla="*/ 986 h 2382"/>
                  <a:gd name="T50" fmla="*/ 0 w 1175"/>
                  <a:gd name="T51" fmla="*/ 374 h 2382"/>
                  <a:gd name="T52" fmla="*/ 13 w 1175"/>
                  <a:gd name="T53" fmla="*/ 271 h 2382"/>
                  <a:gd name="T54" fmla="*/ 50 w 1175"/>
                  <a:gd name="T55" fmla="*/ 181 h 2382"/>
                  <a:gd name="T56" fmla="*/ 106 w 1175"/>
                  <a:gd name="T57" fmla="*/ 106 h 2382"/>
                  <a:gd name="T58" fmla="*/ 182 w 1175"/>
                  <a:gd name="T59" fmla="*/ 49 h 2382"/>
                  <a:gd name="T60" fmla="*/ 272 w 1175"/>
                  <a:gd name="T61" fmla="*/ 13 h 2382"/>
                  <a:gd name="T62" fmla="*/ 375 w 1175"/>
                  <a:gd name="T63" fmla="*/ 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5" h="2382">
                    <a:moveTo>
                      <a:pt x="803" y="0"/>
                    </a:moveTo>
                    <a:lnTo>
                      <a:pt x="855" y="3"/>
                    </a:lnTo>
                    <a:lnTo>
                      <a:pt x="904" y="13"/>
                    </a:lnTo>
                    <a:lnTo>
                      <a:pt x="950" y="28"/>
                    </a:lnTo>
                    <a:lnTo>
                      <a:pt x="994" y="49"/>
                    </a:lnTo>
                    <a:lnTo>
                      <a:pt x="1033" y="75"/>
                    </a:lnTo>
                    <a:lnTo>
                      <a:pt x="1068" y="106"/>
                    </a:lnTo>
                    <a:lnTo>
                      <a:pt x="1099" y="141"/>
                    </a:lnTo>
                    <a:lnTo>
                      <a:pt x="1125" y="180"/>
                    </a:lnTo>
                    <a:lnTo>
                      <a:pt x="1146" y="222"/>
                    </a:lnTo>
                    <a:lnTo>
                      <a:pt x="1161" y="268"/>
                    </a:lnTo>
                    <a:lnTo>
                      <a:pt x="1172" y="318"/>
                    </a:lnTo>
                    <a:lnTo>
                      <a:pt x="1175" y="370"/>
                    </a:lnTo>
                    <a:lnTo>
                      <a:pt x="1174" y="938"/>
                    </a:lnTo>
                    <a:lnTo>
                      <a:pt x="1172" y="985"/>
                    </a:lnTo>
                    <a:lnTo>
                      <a:pt x="1164" y="1031"/>
                    </a:lnTo>
                    <a:lnTo>
                      <a:pt x="1151" y="1074"/>
                    </a:lnTo>
                    <a:lnTo>
                      <a:pt x="1132" y="1112"/>
                    </a:lnTo>
                    <a:lnTo>
                      <a:pt x="1108" y="1150"/>
                    </a:lnTo>
                    <a:lnTo>
                      <a:pt x="1079" y="1183"/>
                    </a:lnTo>
                    <a:lnTo>
                      <a:pt x="1044" y="1215"/>
                    </a:lnTo>
                    <a:lnTo>
                      <a:pt x="1007" y="1243"/>
                    </a:lnTo>
                    <a:lnTo>
                      <a:pt x="991" y="1255"/>
                    </a:lnTo>
                    <a:lnTo>
                      <a:pt x="982" y="1269"/>
                    </a:lnTo>
                    <a:lnTo>
                      <a:pt x="977" y="1285"/>
                    </a:lnTo>
                    <a:lnTo>
                      <a:pt x="975" y="1303"/>
                    </a:lnTo>
                    <a:lnTo>
                      <a:pt x="976" y="2329"/>
                    </a:lnTo>
                    <a:lnTo>
                      <a:pt x="976" y="2354"/>
                    </a:lnTo>
                    <a:lnTo>
                      <a:pt x="976" y="2382"/>
                    </a:lnTo>
                    <a:lnTo>
                      <a:pt x="885" y="2382"/>
                    </a:lnTo>
                    <a:lnTo>
                      <a:pt x="797" y="2382"/>
                    </a:lnTo>
                    <a:lnTo>
                      <a:pt x="709" y="2382"/>
                    </a:lnTo>
                    <a:lnTo>
                      <a:pt x="602" y="1695"/>
                    </a:lnTo>
                    <a:lnTo>
                      <a:pt x="594" y="1695"/>
                    </a:lnTo>
                    <a:lnTo>
                      <a:pt x="541" y="2038"/>
                    </a:lnTo>
                    <a:lnTo>
                      <a:pt x="489" y="2382"/>
                    </a:lnTo>
                    <a:lnTo>
                      <a:pt x="197" y="2382"/>
                    </a:lnTo>
                    <a:lnTo>
                      <a:pt x="197" y="2303"/>
                    </a:lnTo>
                    <a:lnTo>
                      <a:pt x="197" y="1301"/>
                    </a:lnTo>
                    <a:lnTo>
                      <a:pt x="196" y="1282"/>
                    </a:lnTo>
                    <a:lnTo>
                      <a:pt x="190" y="1267"/>
                    </a:lnTo>
                    <a:lnTo>
                      <a:pt x="180" y="1254"/>
                    </a:lnTo>
                    <a:lnTo>
                      <a:pt x="165" y="1242"/>
                    </a:lnTo>
                    <a:lnTo>
                      <a:pt x="127" y="1214"/>
                    </a:lnTo>
                    <a:lnTo>
                      <a:pt x="94" y="1182"/>
                    </a:lnTo>
                    <a:lnTo>
                      <a:pt x="66" y="1149"/>
                    </a:lnTo>
                    <a:lnTo>
                      <a:pt x="43" y="1112"/>
                    </a:lnTo>
                    <a:lnTo>
                      <a:pt x="25" y="1072"/>
                    </a:lnTo>
                    <a:lnTo>
                      <a:pt x="11" y="1031"/>
                    </a:lnTo>
                    <a:lnTo>
                      <a:pt x="2" y="986"/>
                    </a:lnTo>
                    <a:lnTo>
                      <a:pt x="0" y="938"/>
                    </a:lnTo>
                    <a:lnTo>
                      <a:pt x="0" y="374"/>
                    </a:lnTo>
                    <a:lnTo>
                      <a:pt x="4" y="321"/>
                    </a:lnTo>
                    <a:lnTo>
                      <a:pt x="13" y="271"/>
                    </a:lnTo>
                    <a:lnTo>
                      <a:pt x="28" y="224"/>
                    </a:lnTo>
                    <a:lnTo>
                      <a:pt x="50" y="181"/>
                    </a:lnTo>
                    <a:lnTo>
                      <a:pt x="76" y="141"/>
                    </a:lnTo>
                    <a:lnTo>
                      <a:pt x="106" y="106"/>
                    </a:lnTo>
                    <a:lnTo>
                      <a:pt x="142" y="75"/>
                    </a:lnTo>
                    <a:lnTo>
                      <a:pt x="182" y="49"/>
                    </a:lnTo>
                    <a:lnTo>
                      <a:pt x="225" y="28"/>
                    </a:lnTo>
                    <a:lnTo>
                      <a:pt x="272" y="13"/>
                    </a:lnTo>
                    <a:lnTo>
                      <a:pt x="322" y="3"/>
                    </a:lnTo>
                    <a:lnTo>
                      <a:pt x="375" y="0"/>
                    </a:lnTo>
                    <a:lnTo>
                      <a:pt x="803" y="0"/>
                    </a:lnTo>
                    <a:close/>
                  </a:path>
                </a:pathLst>
              </a:custGeom>
              <a:solidFill>
                <a:schemeClr val="tx2"/>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 name="Freeform 87"/>
              <p:cNvSpPr>
                <a:spLocks/>
              </p:cNvSpPr>
              <p:nvPr/>
            </p:nvSpPr>
            <p:spPr bwMode="auto">
              <a:xfrm>
                <a:off x="1925638" y="4162425"/>
                <a:ext cx="3082925" cy="760413"/>
              </a:xfrm>
              <a:custGeom>
                <a:avLst/>
                <a:gdLst>
                  <a:gd name="T0" fmla="*/ 381 w 3885"/>
                  <a:gd name="T1" fmla="*/ 4 h 958"/>
                  <a:gd name="T2" fmla="*/ 380 w 3885"/>
                  <a:gd name="T3" fmla="*/ 10 h 958"/>
                  <a:gd name="T4" fmla="*/ 380 w 3885"/>
                  <a:gd name="T5" fmla="*/ 13 h 958"/>
                  <a:gd name="T6" fmla="*/ 351 w 3885"/>
                  <a:gd name="T7" fmla="*/ 41 h 958"/>
                  <a:gd name="T8" fmla="*/ 320 w 3885"/>
                  <a:gd name="T9" fmla="*/ 96 h 958"/>
                  <a:gd name="T10" fmla="*/ 317 w 3885"/>
                  <a:gd name="T11" fmla="*/ 149 h 958"/>
                  <a:gd name="T12" fmla="*/ 338 w 3885"/>
                  <a:gd name="T13" fmla="*/ 199 h 958"/>
                  <a:gd name="T14" fmla="*/ 380 w 3885"/>
                  <a:gd name="T15" fmla="*/ 244 h 958"/>
                  <a:gd name="T16" fmla="*/ 465 w 3885"/>
                  <a:gd name="T17" fmla="*/ 300 h 958"/>
                  <a:gd name="T18" fmla="*/ 587 w 3885"/>
                  <a:gd name="T19" fmla="*/ 357 h 958"/>
                  <a:gd name="T20" fmla="*/ 715 w 3885"/>
                  <a:gd name="T21" fmla="*/ 397 h 958"/>
                  <a:gd name="T22" fmla="*/ 916 w 3885"/>
                  <a:gd name="T23" fmla="*/ 446 h 958"/>
                  <a:gd name="T24" fmla="*/ 1192 w 3885"/>
                  <a:gd name="T25" fmla="*/ 491 h 958"/>
                  <a:gd name="T26" fmla="*/ 1470 w 3885"/>
                  <a:gd name="T27" fmla="*/ 519 h 958"/>
                  <a:gd name="T28" fmla="*/ 1899 w 3885"/>
                  <a:gd name="T29" fmla="*/ 537 h 958"/>
                  <a:gd name="T30" fmla="*/ 2328 w 3885"/>
                  <a:gd name="T31" fmla="*/ 525 h 958"/>
                  <a:gd name="T32" fmla="*/ 2569 w 3885"/>
                  <a:gd name="T33" fmla="*/ 506 h 958"/>
                  <a:gd name="T34" fmla="*/ 2808 w 3885"/>
                  <a:gd name="T35" fmla="*/ 477 h 958"/>
                  <a:gd name="T36" fmla="*/ 3045 w 3885"/>
                  <a:gd name="T37" fmla="*/ 430 h 958"/>
                  <a:gd name="T38" fmla="*/ 3277 w 3885"/>
                  <a:gd name="T39" fmla="*/ 363 h 958"/>
                  <a:gd name="T40" fmla="*/ 3399 w 3885"/>
                  <a:gd name="T41" fmla="*/ 310 h 958"/>
                  <a:gd name="T42" fmla="*/ 3486 w 3885"/>
                  <a:gd name="T43" fmla="*/ 260 h 958"/>
                  <a:gd name="T44" fmla="*/ 3537 w 3885"/>
                  <a:gd name="T45" fmla="*/ 212 h 958"/>
                  <a:gd name="T46" fmla="*/ 3565 w 3885"/>
                  <a:gd name="T47" fmla="*/ 165 h 958"/>
                  <a:gd name="T48" fmla="*/ 3571 w 3885"/>
                  <a:gd name="T49" fmla="*/ 116 h 958"/>
                  <a:gd name="T50" fmla="*/ 3553 w 3885"/>
                  <a:gd name="T51" fmla="*/ 67 h 958"/>
                  <a:gd name="T52" fmla="*/ 3521 w 3885"/>
                  <a:gd name="T53" fmla="*/ 27 h 958"/>
                  <a:gd name="T54" fmla="*/ 3554 w 3885"/>
                  <a:gd name="T55" fmla="*/ 30 h 958"/>
                  <a:gd name="T56" fmla="*/ 3649 w 3885"/>
                  <a:gd name="T57" fmla="*/ 75 h 958"/>
                  <a:gd name="T58" fmla="*/ 3736 w 3885"/>
                  <a:gd name="T59" fmla="*/ 129 h 958"/>
                  <a:gd name="T60" fmla="*/ 3814 w 3885"/>
                  <a:gd name="T61" fmla="*/ 199 h 958"/>
                  <a:gd name="T62" fmla="*/ 3863 w 3885"/>
                  <a:gd name="T63" fmla="*/ 268 h 958"/>
                  <a:gd name="T64" fmla="*/ 3884 w 3885"/>
                  <a:gd name="T65" fmla="*/ 340 h 958"/>
                  <a:gd name="T66" fmla="*/ 3878 w 3885"/>
                  <a:gd name="T67" fmla="*/ 412 h 958"/>
                  <a:gd name="T68" fmla="*/ 3844 w 3885"/>
                  <a:gd name="T69" fmla="*/ 483 h 958"/>
                  <a:gd name="T70" fmla="*/ 3777 w 3885"/>
                  <a:gd name="T71" fmla="*/ 557 h 958"/>
                  <a:gd name="T72" fmla="*/ 3690 w 3885"/>
                  <a:gd name="T73" fmla="*/ 622 h 958"/>
                  <a:gd name="T74" fmla="*/ 3595 w 3885"/>
                  <a:gd name="T75" fmla="*/ 675 h 958"/>
                  <a:gd name="T76" fmla="*/ 3496 w 3885"/>
                  <a:gd name="T77" fmla="*/ 719 h 958"/>
                  <a:gd name="T78" fmla="*/ 3284 w 3885"/>
                  <a:gd name="T79" fmla="*/ 793 h 958"/>
                  <a:gd name="T80" fmla="*/ 3069 w 3885"/>
                  <a:gd name="T81" fmla="*/ 848 h 958"/>
                  <a:gd name="T82" fmla="*/ 2848 w 3885"/>
                  <a:gd name="T83" fmla="*/ 890 h 958"/>
                  <a:gd name="T84" fmla="*/ 2454 w 3885"/>
                  <a:gd name="T85" fmla="*/ 938 h 958"/>
                  <a:gd name="T86" fmla="*/ 2060 w 3885"/>
                  <a:gd name="T87" fmla="*/ 958 h 958"/>
                  <a:gd name="T88" fmla="*/ 1700 w 3885"/>
                  <a:gd name="T89" fmla="*/ 953 h 958"/>
                  <a:gd name="T90" fmla="*/ 1379 w 3885"/>
                  <a:gd name="T91" fmla="*/ 933 h 958"/>
                  <a:gd name="T92" fmla="*/ 1062 w 3885"/>
                  <a:gd name="T93" fmla="*/ 894 h 958"/>
                  <a:gd name="T94" fmla="*/ 746 w 3885"/>
                  <a:gd name="T95" fmla="*/ 831 h 958"/>
                  <a:gd name="T96" fmla="*/ 516 w 3885"/>
                  <a:gd name="T97" fmla="*/ 766 h 958"/>
                  <a:gd name="T98" fmla="*/ 371 w 3885"/>
                  <a:gd name="T99" fmla="*/ 713 h 958"/>
                  <a:gd name="T100" fmla="*/ 232 w 3885"/>
                  <a:gd name="T101" fmla="*/ 643 h 958"/>
                  <a:gd name="T102" fmla="*/ 124 w 3885"/>
                  <a:gd name="T103" fmla="*/ 567 h 958"/>
                  <a:gd name="T104" fmla="*/ 47 w 3885"/>
                  <a:gd name="T105" fmla="*/ 486 h 958"/>
                  <a:gd name="T106" fmla="*/ 7 w 3885"/>
                  <a:gd name="T107" fmla="*/ 415 h 958"/>
                  <a:gd name="T108" fmla="*/ 0 w 3885"/>
                  <a:gd name="T109" fmla="*/ 340 h 958"/>
                  <a:gd name="T110" fmla="*/ 24 w 3885"/>
                  <a:gd name="T111" fmla="*/ 267 h 958"/>
                  <a:gd name="T112" fmla="*/ 78 w 3885"/>
                  <a:gd name="T113" fmla="*/ 199 h 958"/>
                  <a:gd name="T114" fmla="*/ 145 w 3885"/>
                  <a:gd name="T115" fmla="*/ 137 h 958"/>
                  <a:gd name="T116" fmla="*/ 229 w 3885"/>
                  <a:gd name="T117" fmla="*/ 81 h 958"/>
                  <a:gd name="T118" fmla="*/ 329 w 3885"/>
                  <a:gd name="T119" fmla="*/ 27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85" h="958">
                    <a:moveTo>
                      <a:pt x="382" y="0"/>
                    </a:moveTo>
                    <a:lnTo>
                      <a:pt x="381" y="4"/>
                    </a:lnTo>
                    <a:lnTo>
                      <a:pt x="381" y="8"/>
                    </a:lnTo>
                    <a:lnTo>
                      <a:pt x="380" y="10"/>
                    </a:lnTo>
                    <a:lnTo>
                      <a:pt x="380" y="11"/>
                    </a:lnTo>
                    <a:lnTo>
                      <a:pt x="380" y="13"/>
                    </a:lnTo>
                    <a:lnTo>
                      <a:pt x="379" y="13"/>
                    </a:lnTo>
                    <a:lnTo>
                      <a:pt x="351" y="41"/>
                    </a:lnTo>
                    <a:lnTo>
                      <a:pt x="333" y="69"/>
                    </a:lnTo>
                    <a:lnTo>
                      <a:pt x="320" y="96"/>
                    </a:lnTo>
                    <a:lnTo>
                      <a:pt x="315" y="123"/>
                    </a:lnTo>
                    <a:lnTo>
                      <a:pt x="317" y="149"/>
                    </a:lnTo>
                    <a:lnTo>
                      <a:pt x="324" y="174"/>
                    </a:lnTo>
                    <a:lnTo>
                      <a:pt x="338" y="199"/>
                    </a:lnTo>
                    <a:lnTo>
                      <a:pt x="357" y="222"/>
                    </a:lnTo>
                    <a:lnTo>
                      <a:pt x="380" y="244"/>
                    </a:lnTo>
                    <a:lnTo>
                      <a:pt x="407" y="265"/>
                    </a:lnTo>
                    <a:lnTo>
                      <a:pt x="465" y="300"/>
                    </a:lnTo>
                    <a:lnTo>
                      <a:pt x="525" y="331"/>
                    </a:lnTo>
                    <a:lnTo>
                      <a:pt x="587" y="357"/>
                    </a:lnTo>
                    <a:lnTo>
                      <a:pt x="651" y="378"/>
                    </a:lnTo>
                    <a:lnTo>
                      <a:pt x="715" y="397"/>
                    </a:lnTo>
                    <a:lnTo>
                      <a:pt x="779" y="415"/>
                    </a:lnTo>
                    <a:lnTo>
                      <a:pt x="916" y="446"/>
                    </a:lnTo>
                    <a:lnTo>
                      <a:pt x="1054" y="471"/>
                    </a:lnTo>
                    <a:lnTo>
                      <a:pt x="1192" y="491"/>
                    </a:lnTo>
                    <a:lnTo>
                      <a:pt x="1331" y="508"/>
                    </a:lnTo>
                    <a:lnTo>
                      <a:pt x="1470" y="519"/>
                    </a:lnTo>
                    <a:lnTo>
                      <a:pt x="1685" y="532"/>
                    </a:lnTo>
                    <a:lnTo>
                      <a:pt x="1899" y="537"/>
                    </a:lnTo>
                    <a:lnTo>
                      <a:pt x="2114" y="535"/>
                    </a:lnTo>
                    <a:lnTo>
                      <a:pt x="2328" y="525"/>
                    </a:lnTo>
                    <a:lnTo>
                      <a:pt x="2449" y="517"/>
                    </a:lnTo>
                    <a:lnTo>
                      <a:pt x="2569" y="506"/>
                    </a:lnTo>
                    <a:lnTo>
                      <a:pt x="2689" y="494"/>
                    </a:lnTo>
                    <a:lnTo>
                      <a:pt x="2808" y="477"/>
                    </a:lnTo>
                    <a:lnTo>
                      <a:pt x="2927" y="456"/>
                    </a:lnTo>
                    <a:lnTo>
                      <a:pt x="3045" y="430"/>
                    </a:lnTo>
                    <a:lnTo>
                      <a:pt x="3162" y="399"/>
                    </a:lnTo>
                    <a:lnTo>
                      <a:pt x="3277" y="363"/>
                    </a:lnTo>
                    <a:lnTo>
                      <a:pt x="3339" y="338"/>
                    </a:lnTo>
                    <a:lnTo>
                      <a:pt x="3399" y="310"/>
                    </a:lnTo>
                    <a:lnTo>
                      <a:pt x="3456" y="279"/>
                    </a:lnTo>
                    <a:lnTo>
                      <a:pt x="3486" y="260"/>
                    </a:lnTo>
                    <a:lnTo>
                      <a:pt x="3512" y="237"/>
                    </a:lnTo>
                    <a:lnTo>
                      <a:pt x="3537" y="212"/>
                    </a:lnTo>
                    <a:lnTo>
                      <a:pt x="3554" y="189"/>
                    </a:lnTo>
                    <a:lnTo>
                      <a:pt x="3565" y="165"/>
                    </a:lnTo>
                    <a:lnTo>
                      <a:pt x="3571" y="141"/>
                    </a:lnTo>
                    <a:lnTo>
                      <a:pt x="3571" y="116"/>
                    </a:lnTo>
                    <a:lnTo>
                      <a:pt x="3565" y="92"/>
                    </a:lnTo>
                    <a:lnTo>
                      <a:pt x="3553" y="67"/>
                    </a:lnTo>
                    <a:lnTo>
                      <a:pt x="3535" y="43"/>
                    </a:lnTo>
                    <a:lnTo>
                      <a:pt x="3521" y="27"/>
                    </a:lnTo>
                    <a:lnTo>
                      <a:pt x="3505" y="11"/>
                    </a:lnTo>
                    <a:lnTo>
                      <a:pt x="3554" y="30"/>
                    </a:lnTo>
                    <a:lnTo>
                      <a:pt x="3601" y="51"/>
                    </a:lnTo>
                    <a:lnTo>
                      <a:pt x="3649" y="75"/>
                    </a:lnTo>
                    <a:lnTo>
                      <a:pt x="3693" y="101"/>
                    </a:lnTo>
                    <a:lnTo>
                      <a:pt x="3736" y="129"/>
                    </a:lnTo>
                    <a:lnTo>
                      <a:pt x="3776" y="162"/>
                    </a:lnTo>
                    <a:lnTo>
                      <a:pt x="3814" y="199"/>
                    </a:lnTo>
                    <a:lnTo>
                      <a:pt x="3842" y="234"/>
                    </a:lnTo>
                    <a:lnTo>
                      <a:pt x="3863" y="268"/>
                    </a:lnTo>
                    <a:lnTo>
                      <a:pt x="3877" y="304"/>
                    </a:lnTo>
                    <a:lnTo>
                      <a:pt x="3884" y="340"/>
                    </a:lnTo>
                    <a:lnTo>
                      <a:pt x="3885" y="376"/>
                    </a:lnTo>
                    <a:lnTo>
                      <a:pt x="3878" y="412"/>
                    </a:lnTo>
                    <a:lnTo>
                      <a:pt x="3864" y="448"/>
                    </a:lnTo>
                    <a:lnTo>
                      <a:pt x="3844" y="483"/>
                    </a:lnTo>
                    <a:lnTo>
                      <a:pt x="3816" y="518"/>
                    </a:lnTo>
                    <a:lnTo>
                      <a:pt x="3777" y="557"/>
                    </a:lnTo>
                    <a:lnTo>
                      <a:pt x="3735" y="591"/>
                    </a:lnTo>
                    <a:lnTo>
                      <a:pt x="3690" y="622"/>
                    </a:lnTo>
                    <a:lnTo>
                      <a:pt x="3644" y="650"/>
                    </a:lnTo>
                    <a:lnTo>
                      <a:pt x="3595" y="675"/>
                    </a:lnTo>
                    <a:lnTo>
                      <a:pt x="3546" y="697"/>
                    </a:lnTo>
                    <a:lnTo>
                      <a:pt x="3496" y="719"/>
                    </a:lnTo>
                    <a:lnTo>
                      <a:pt x="3392" y="759"/>
                    </a:lnTo>
                    <a:lnTo>
                      <a:pt x="3284" y="793"/>
                    </a:lnTo>
                    <a:lnTo>
                      <a:pt x="3177" y="822"/>
                    </a:lnTo>
                    <a:lnTo>
                      <a:pt x="3069" y="848"/>
                    </a:lnTo>
                    <a:lnTo>
                      <a:pt x="2959" y="870"/>
                    </a:lnTo>
                    <a:lnTo>
                      <a:pt x="2848" y="890"/>
                    </a:lnTo>
                    <a:lnTo>
                      <a:pt x="2651" y="917"/>
                    </a:lnTo>
                    <a:lnTo>
                      <a:pt x="2454" y="938"/>
                    </a:lnTo>
                    <a:lnTo>
                      <a:pt x="2258" y="951"/>
                    </a:lnTo>
                    <a:lnTo>
                      <a:pt x="2060" y="958"/>
                    </a:lnTo>
                    <a:lnTo>
                      <a:pt x="1861" y="958"/>
                    </a:lnTo>
                    <a:lnTo>
                      <a:pt x="1700" y="953"/>
                    </a:lnTo>
                    <a:lnTo>
                      <a:pt x="1540" y="945"/>
                    </a:lnTo>
                    <a:lnTo>
                      <a:pt x="1379" y="933"/>
                    </a:lnTo>
                    <a:lnTo>
                      <a:pt x="1220" y="916"/>
                    </a:lnTo>
                    <a:lnTo>
                      <a:pt x="1062" y="894"/>
                    </a:lnTo>
                    <a:lnTo>
                      <a:pt x="904" y="866"/>
                    </a:lnTo>
                    <a:lnTo>
                      <a:pt x="746" y="831"/>
                    </a:lnTo>
                    <a:lnTo>
                      <a:pt x="591" y="789"/>
                    </a:lnTo>
                    <a:lnTo>
                      <a:pt x="516" y="766"/>
                    </a:lnTo>
                    <a:lnTo>
                      <a:pt x="443" y="741"/>
                    </a:lnTo>
                    <a:lnTo>
                      <a:pt x="371" y="713"/>
                    </a:lnTo>
                    <a:lnTo>
                      <a:pt x="301" y="680"/>
                    </a:lnTo>
                    <a:lnTo>
                      <a:pt x="232" y="643"/>
                    </a:lnTo>
                    <a:lnTo>
                      <a:pt x="168" y="601"/>
                    </a:lnTo>
                    <a:lnTo>
                      <a:pt x="124" y="567"/>
                    </a:lnTo>
                    <a:lnTo>
                      <a:pt x="83" y="528"/>
                    </a:lnTo>
                    <a:lnTo>
                      <a:pt x="47" y="486"/>
                    </a:lnTo>
                    <a:lnTo>
                      <a:pt x="24" y="451"/>
                    </a:lnTo>
                    <a:lnTo>
                      <a:pt x="7" y="415"/>
                    </a:lnTo>
                    <a:lnTo>
                      <a:pt x="0" y="378"/>
                    </a:lnTo>
                    <a:lnTo>
                      <a:pt x="0" y="340"/>
                    </a:lnTo>
                    <a:lnTo>
                      <a:pt x="8" y="304"/>
                    </a:lnTo>
                    <a:lnTo>
                      <a:pt x="24" y="267"/>
                    </a:lnTo>
                    <a:lnTo>
                      <a:pt x="47" y="233"/>
                    </a:lnTo>
                    <a:lnTo>
                      <a:pt x="78" y="199"/>
                    </a:lnTo>
                    <a:lnTo>
                      <a:pt x="110" y="167"/>
                    </a:lnTo>
                    <a:lnTo>
                      <a:pt x="145" y="137"/>
                    </a:lnTo>
                    <a:lnTo>
                      <a:pt x="182" y="110"/>
                    </a:lnTo>
                    <a:lnTo>
                      <a:pt x="229" y="81"/>
                    </a:lnTo>
                    <a:lnTo>
                      <a:pt x="278" y="54"/>
                    </a:lnTo>
                    <a:lnTo>
                      <a:pt x="329" y="27"/>
                    </a:lnTo>
                    <a:lnTo>
                      <a:pt x="382" y="0"/>
                    </a:lnTo>
                    <a:close/>
                  </a:path>
                </a:pathLst>
              </a:custGeom>
              <a:solidFill>
                <a:schemeClr val="bg1"/>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 name="Freeform 88"/>
              <p:cNvSpPr>
                <a:spLocks/>
              </p:cNvSpPr>
              <p:nvPr/>
            </p:nvSpPr>
            <p:spPr bwMode="auto">
              <a:xfrm>
                <a:off x="2276475" y="2611438"/>
                <a:ext cx="708025" cy="1731963"/>
              </a:xfrm>
              <a:custGeom>
                <a:avLst/>
                <a:gdLst>
                  <a:gd name="T0" fmla="*/ 620 w 892"/>
                  <a:gd name="T1" fmla="*/ 0 h 2182"/>
                  <a:gd name="T2" fmla="*/ 794 w 892"/>
                  <a:gd name="T3" fmla="*/ 2 h 2182"/>
                  <a:gd name="T4" fmla="*/ 782 w 892"/>
                  <a:gd name="T5" fmla="*/ 61 h 2182"/>
                  <a:gd name="T6" fmla="*/ 742 w 892"/>
                  <a:gd name="T7" fmla="*/ 176 h 2182"/>
                  <a:gd name="T8" fmla="*/ 730 w 892"/>
                  <a:gd name="T9" fmla="*/ 247 h 2182"/>
                  <a:gd name="T10" fmla="*/ 728 w 892"/>
                  <a:gd name="T11" fmla="*/ 574 h 2182"/>
                  <a:gd name="T12" fmla="*/ 730 w 892"/>
                  <a:gd name="T13" fmla="*/ 926 h 2182"/>
                  <a:gd name="T14" fmla="*/ 754 w 892"/>
                  <a:gd name="T15" fmla="*/ 1036 h 2182"/>
                  <a:gd name="T16" fmla="*/ 801 w 892"/>
                  <a:gd name="T17" fmla="*/ 1140 h 2182"/>
                  <a:gd name="T18" fmla="*/ 868 w 892"/>
                  <a:gd name="T19" fmla="*/ 1234 h 2182"/>
                  <a:gd name="T20" fmla="*/ 887 w 892"/>
                  <a:gd name="T21" fmla="*/ 1270 h 2182"/>
                  <a:gd name="T22" fmla="*/ 890 w 892"/>
                  <a:gd name="T23" fmla="*/ 1714 h 2182"/>
                  <a:gd name="T24" fmla="*/ 890 w 892"/>
                  <a:gd name="T25" fmla="*/ 2158 h 2182"/>
                  <a:gd name="T26" fmla="*/ 879 w 892"/>
                  <a:gd name="T27" fmla="*/ 2178 h 2182"/>
                  <a:gd name="T28" fmla="*/ 849 w 892"/>
                  <a:gd name="T29" fmla="*/ 2181 h 2182"/>
                  <a:gd name="T30" fmla="*/ 686 w 892"/>
                  <a:gd name="T31" fmla="*/ 2181 h 2182"/>
                  <a:gd name="T32" fmla="*/ 663 w 892"/>
                  <a:gd name="T33" fmla="*/ 2179 h 2182"/>
                  <a:gd name="T34" fmla="*/ 650 w 892"/>
                  <a:gd name="T35" fmla="*/ 2163 h 2182"/>
                  <a:gd name="T36" fmla="*/ 605 w 892"/>
                  <a:gd name="T37" fmla="*/ 1871 h 2182"/>
                  <a:gd name="T38" fmla="*/ 558 w 892"/>
                  <a:gd name="T39" fmla="*/ 1576 h 2182"/>
                  <a:gd name="T40" fmla="*/ 541 w 892"/>
                  <a:gd name="T41" fmla="*/ 1541 h 2182"/>
                  <a:gd name="T42" fmla="*/ 518 w 892"/>
                  <a:gd name="T43" fmla="*/ 1679 h 2182"/>
                  <a:gd name="T44" fmla="*/ 444 w 892"/>
                  <a:gd name="T45" fmla="*/ 2165 h 2182"/>
                  <a:gd name="T46" fmla="*/ 427 w 892"/>
                  <a:gd name="T47" fmla="*/ 2180 h 2182"/>
                  <a:gd name="T48" fmla="*/ 316 w 892"/>
                  <a:gd name="T49" fmla="*/ 2180 h 2182"/>
                  <a:gd name="T50" fmla="*/ 207 w 892"/>
                  <a:gd name="T51" fmla="*/ 2181 h 2182"/>
                  <a:gd name="T52" fmla="*/ 189 w 892"/>
                  <a:gd name="T53" fmla="*/ 2173 h 2182"/>
                  <a:gd name="T54" fmla="*/ 182 w 892"/>
                  <a:gd name="T55" fmla="*/ 2153 h 2182"/>
                  <a:gd name="T56" fmla="*/ 181 w 892"/>
                  <a:gd name="T57" fmla="*/ 1428 h 2182"/>
                  <a:gd name="T58" fmla="*/ 181 w 892"/>
                  <a:gd name="T59" fmla="*/ 1186 h 2182"/>
                  <a:gd name="T60" fmla="*/ 173 w 892"/>
                  <a:gd name="T61" fmla="*/ 1159 h 2182"/>
                  <a:gd name="T62" fmla="*/ 155 w 892"/>
                  <a:gd name="T63" fmla="*/ 1137 h 2182"/>
                  <a:gd name="T64" fmla="*/ 85 w 892"/>
                  <a:gd name="T65" fmla="*/ 1078 h 2182"/>
                  <a:gd name="T66" fmla="*/ 37 w 892"/>
                  <a:gd name="T67" fmla="*/ 1008 h 2182"/>
                  <a:gd name="T68" fmla="*/ 9 w 892"/>
                  <a:gd name="T69" fmla="*/ 928 h 2182"/>
                  <a:gd name="T70" fmla="*/ 0 w 892"/>
                  <a:gd name="T71" fmla="*/ 837 h 2182"/>
                  <a:gd name="T72" fmla="*/ 3 w 892"/>
                  <a:gd name="T73" fmla="*/ 308 h 2182"/>
                  <a:gd name="T74" fmla="*/ 16 w 892"/>
                  <a:gd name="T75" fmla="*/ 224 h 2182"/>
                  <a:gd name="T76" fmla="*/ 52 w 892"/>
                  <a:gd name="T77" fmla="*/ 147 h 2182"/>
                  <a:gd name="T78" fmla="*/ 106 w 892"/>
                  <a:gd name="T79" fmla="*/ 83 h 2182"/>
                  <a:gd name="T80" fmla="*/ 176 w 892"/>
                  <a:gd name="T81" fmla="*/ 34 h 2182"/>
                  <a:gd name="T82" fmla="*/ 255 w 892"/>
                  <a:gd name="T83" fmla="*/ 7 h 2182"/>
                  <a:gd name="T84" fmla="*/ 459 w 892"/>
                  <a:gd name="T85" fmla="*/ 0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92" h="2182">
                    <a:moveTo>
                      <a:pt x="459" y="0"/>
                    </a:moveTo>
                    <a:lnTo>
                      <a:pt x="620" y="0"/>
                    </a:lnTo>
                    <a:lnTo>
                      <a:pt x="782" y="1"/>
                    </a:lnTo>
                    <a:lnTo>
                      <a:pt x="794" y="2"/>
                    </a:lnTo>
                    <a:lnTo>
                      <a:pt x="803" y="4"/>
                    </a:lnTo>
                    <a:lnTo>
                      <a:pt x="782" y="61"/>
                    </a:lnTo>
                    <a:lnTo>
                      <a:pt x="761" y="119"/>
                    </a:lnTo>
                    <a:lnTo>
                      <a:pt x="742" y="176"/>
                    </a:lnTo>
                    <a:lnTo>
                      <a:pt x="735" y="211"/>
                    </a:lnTo>
                    <a:lnTo>
                      <a:pt x="730" y="247"/>
                    </a:lnTo>
                    <a:lnTo>
                      <a:pt x="729" y="283"/>
                    </a:lnTo>
                    <a:lnTo>
                      <a:pt x="728" y="574"/>
                    </a:lnTo>
                    <a:lnTo>
                      <a:pt x="728" y="867"/>
                    </a:lnTo>
                    <a:lnTo>
                      <a:pt x="730" y="926"/>
                    </a:lnTo>
                    <a:lnTo>
                      <a:pt x="740" y="982"/>
                    </a:lnTo>
                    <a:lnTo>
                      <a:pt x="754" y="1036"/>
                    </a:lnTo>
                    <a:lnTo>
                      <a:pt x="775" y="1089"/>
                    </a:lnTo>
                    <a:lnTo>
                      <a:pt x="801" y="1140"/>
                    </a:lnTo>
                    <a:lnTo>
                      <a:pt x="831" y="1188"/>
                    </a:lnTo>
                    <a:lnTo>
                      <a:pt x="868" y="1234"/>
                    </a:lnTo>
                    <a:lnTo>
                      <a:pt x="880" y="1251"/>
                    </a:lnTo>
                    <a:lnTo>
                      <a:pt x="887" y="1270"/>
                    </a:lnTo>
                    <a:lnTo>
                      <a:pt x="889" y="1289"/>
                    </a:lnTo>
                    <a:lnTo>
                      <a:pt x="890" y="1714"/>
                    </a:lnTo>
                    <a:lnTo>
                      <a:pt x="892" y="2140"/>
                    </a:lnTo>
                    <a:lnTo>
                      <a:pt x="890" y="2158"/>
                    </a:lnTo>
                    <a:lnTo>
                      <a:pt x="886" y="2169"/>
                    </a:lnTo>
                    <a:lnTo>
                      <a:pt x="879" y="2178"/>
                    </a:lnTo>
                    <a:lnTo>
                      <a:pt x="866" y="2181"/>
                    </a:lnTo>
                    <a:lnTo>
                      <a:pt x="849" y="2181"/>
                    </a:lnTo>
                    <a:lnTo>
                      <a:pt x="768" y="2180"/>
                    </a:lnTo>
                    <a:lnTo>
                      <a:pt x="686" y="2181"/>
                    </a:lnTo>
                    <a:lnTo>
                      <a:pt x="673" y="2181"/>
                    </a:lnTo>
                    <a:lnTo>
                      <a:pt x="663" y="2179"/>
                    </a:lnTo>
                    <a:lnTo>
                      <a:pt x="655" y="2173"/>
                    </a:lnTo>
                    <a:lnTo>
                      <a:pt x="650" y="2163"/>
                    </a:lnTo>
                    <a:lnTo>
                      <a:pt x="646" y="2149"/>
                    </a:lnTo>
                    <a:lnTo>
                      <a:pt x="605" y="1871"/>
                    </a:lnTo>
                    <a:lnTo>
                      <a:pt x="562" y="1594"/>
                    </a:lnTo>
                    <a:lnTo>
                      <a:pt x="558" y="1576"/>
                    </a:lnTo>
                    <a:lnTo>
                      <a:pt x="552" y="1559"/>
                    </a:lnTo>
                    <a:lnTo>
                      <a:pt x="541" y="1541"/>
                    </a:lnTo>
                    <a:lnTo>
                      <a:pt x="530" y="1609"/>
                    </a:lnTo>
                    <a:lnTo>
                      <a:pt x="518" y="1679"/>
                    </a:lnTo>
                    <a:lnTo>
                      <a:pt x="447" y="2150"/>
                    </a:lnTo>
                    <a:lnTo>
                      <a:pt x="444" y="2165"/>
                    </a:lnTo>
                    <a:lnTo>
                      <a:pt x="438" y="2174"/>
                    </a:lnTo>
                    <a:lnTo>
                      <a:pt x="427" y="2180"/>
                    </a:lnTo>
                    <a:lnTo>
                      <a:pt x="412" y="2181"/>
                    </a:lnTo>
                    <a:lnTo>
                      <a:pt x="316" y="2180"/>
                    </a:lnTo>
                    <a:lnTo>
                      <a:pt x="222" y="2182"/>
                    </a:lnTo>
                    <a:lnTo>
                      <a:pt x="207" y="2181"/>
                    </a:lnTo>
                    <a:lnTo>
                      <a:pt x="196" y="2178"/>
                    </a:lnTo>
                    <a:lnTo>
                      <a:pt x="189" y="2173"/>
                    </a:lnTo>
                    <a:lnTo>
                      <a:pt x="184" y="2163"/>
                    </a:lnTo>
                    <a:lnTo>
                      <a:pt x="182" y="2153"/>
                    </a:lnTo>
                    <a:lnTo>
                      <a:pt x="181" y="2139"/>
                    </a:lnTo>
                    <a:lnTo>
                      <a:pt x="181" y="1428"/>
                    </a:lnTo>
                    <a:lnTo>
                      <a:pt x="182" y="1308"/>
                    </a:lnTo>
                    <a:lnTo>
                      <a:pt x="181" y="1186"/>
                    </a:lnTo>
                    <a:lnTo>
                      <a:pt x="178" y="1173"/>
                    </a:lnTo>
                    <a:lnTo>
                      <a:pt x="173" y="1159"/>
                    </a:lnTo>
                    <a:lnTo>
                      <a:pt x="164" y="1146"/>
                    </a:lnTo>
                    <a:lnTo>
                      <a:pt x="155" y="1137"/>
                    </a:lnTo>
                    <a:lnTo>
                      <a:pt x="118" y="1108"/>
                    </a:lnTo>
                    <a:lnTo>
                      <a:pt x="85" y="1078"/>
                    </a:lnTo>
                    <a:lnTo>
                      <a:pt x="59" y="1043"/>
                    </a:lnTo>
                    <a:lnTo>
                      <a:pt x="37" y="1008"/>
                    </a:lnTo>
                    <a:lnTo>
                      <a:pt x="20" y="969"/>
                    </a:lnTo>
                    <a:lnTo>
                      <a:pt x="9" y="928"/>
                    </a:lnTo>
                    <a:lnTo>
                      <a:pt x="3" y="883"/>
                    </a:lnTo>
                    <a:lnTo>
                      <a:pt x="0" y="837"/>
                    </a:lnTo>
                    <a:lnTo>
                      <a:pt x="2" y="573"/>
                    </a:lnTo>
                    <a:lnTo>
                      <a:pt x="3" y="308"/>
                    </a:lnTo>
                    <a:lnTo>
                      <a:pt x="6" y="265"/>
                    </a:lnTo>
                    <a:lnTo>
                      <a:pt x="16" y="224"/>
                    </a:lnTo>
                    <a:lnTo>
                      <a:pt x="32" y="185"/>
                    </a:lnTo>
                    <a:lnTo>
                      <a:pt x="52" y="147"/>
                    </a:lnTo>
                    <a:lnTo>
                      <a:pt x="77" y="113"/>
                    </a:lnTo>
                    <a:lnTo>
                      <a:pt x="106" y="83"/>
                    </a:lnTo>
                    <a:lnTo>
                      <a:pt x="140" y="57"/>
                    </a:lnTo>
                    <a:lnTo>
                      <a:pt x="176" y="34"/>
                    </a:lnTo>
                    <a:lnTo>
                      <a:pt x="215" y="18"/>
                    </a:lnTo>
                    <a:lnTo>
                      <a:pt x="255" y="7"/>
                    </a:lnTo>
                    <a:lnTo>
                      <a:pt x="297" y="2"/>
                    </a:lnTo>
                    <a:lnTo>
                      <a:pt x="459" y="0"/>
                    </a:lnTo>
                    <a:close/>
                  </a:path>
                </a:pathLst>
              </a:custGeom>
              <a:solidFill>
                <a:schemeClr val="bg1">
                  <a:lumMod val="75000"/>
                </a:schemeClr>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7" name="Freeform 89"/>
              <p:cNvSpPr>
                <a:spLocks/>
              </p:cNvSpPr>
              <p:nvPr/>
            </p:nvSpPr>
            <p:spPr bwMode="auto">
              <a:xfrm>
                <a:off x="3948112" y="2608263"/>
                <a:ext cx="706438" cy="1735139"/>
              </a:xfrm>
              <a:custGeom>
                <a:avLst/>
                <a:gdLst>
                  <a:gd name="T0" fmla="*/ 298 w 891"/>
                  <a:gd name="T1" fmla="*/ 0 h 2185"/>
                  <a:gd name="T2" fmla="*/ 595 w 891"/>
                  <a:gd name="T3" fmla="*/ 4 h 2185"/>
                  <a:gd name="T4" fmla="*/ 679 w 891"/>
                  <a:gd name="T5" fmla="*/ 22 h 2185"/>
                  <a:gd name="T6" fmla="*/ 755 w 891"/>
                  <a:gd name="T7" fmla="*/ 63 h 2185"/>
                  <a:gd name="T8" fmla="*/ 818 w 891"/>
                  <a:gd name="T9" fmla="*/ 123 h 2185"/>
                  <a:gd name="T10" fmla="*/ 863 w 891"/>
                  <a:gd name="T11" fmla="*/ 196 h 2185"/>
                  <a:gd name="T12" fmla="*/ 883 w 891"/>
                  <a:gd name="T13" fmla="*/ 280 h 2185"/>
                  <a:gd name="T14" fmla="*/ 891 w 891"/>
                  <a:gd name="T15" fmla="*/ 549 h 2185"/>
                  <a:gd name="T16" fmla="*/ 890 w 891"/>
                  <a:gd name="T17" fmla="*/ 789 h 2185"/>
                  <a:gd name="T18" fmla="*/ 879 w 891"/>
                  <a:gd name="T19" fmla="*/ 939 h 2185"/>
                  <a:gd name="T20" fmla="*/ 852 w 891"/>
                  <a:gd name="T21" fmla="*/ 1015 h 2185"/>
                  <a:gd name="T22" fmla="*/ 805 w 891"/>
                  <a:gd name="T23" fmla="*/ 1079 h 2185"/>
                  <a:gd name="T24" fmla="*/ 741 w 891"/>
                  <a:gd name="T25" fmla="*/ 1134 h 2185"/>
                  <a:gd name="T26" fmla="*/ 714 w 891"/>
                  <a:gd name="T27" fmla="*/ 1162 h 2185"/>
                  <a:gd name="T28" fmla="*/ 706 w 891"/>
                  <a:gd name="T29" fmla="*/ 1200 h 2185"/>
                  <a:gd name="T30" fmla="*/ 707 w 891"/>
                  <a:gd name="T31" fmla="*/ 2137 h 2185"/>
                  <a:gd name="T32" fmla="*/ 703 w 891"/>
                  <a:gd name="T33" fmla="*/ 2165 h 2185"/>
                  <a:gd name="T34" fmla="*/ 689 w 891"/>
                  <a:gd name="T35" fmla="*/ 2182 h 2185"/>
                  <a:gd name="T36" fmla="*/ 660 w 891"/>
                  <a:gd name="T37" fmla="*/ 2185 h 2185"/>
                  <a:gd name="T38" fmla="*/ 484 w 891"/>
                  <a:gd name="T39" fmla="*/ 2184 h 2185"/>
                  <a:gd name="T40" fmla="*/ 458 w 891"/>
                  <a:gd name="T41" fmla="*/ 2181 h 2185"/>
                  <a:gd name="T42" fmla="*/ 444 w 891"/>
                  <a:gd name="T43" fmla="*/ 2164 h 2185"/>
                  <a:gd name="T44" fmla="*/ 384 w 891"/>
                  <a:gd name="T45" fmla="*/ 1770 h 2185"/>
                  <a:gd name="T46" fmla="*/ 351 w 891"/>
                  <a:gd name="T47" fmla="*/ 1556 h 2185"/>
                  <a:gd name="T48" fmla="*/ 345 w 891"/>
                  <a:gd name="T49" fmla="*/ 1547 h 2185"/>
                  <a:gd name="T50" fmla="*/ 301 w 891"/>
                  <a:gd name="T51" fmla="*/ 1768 h 2185"/>
                  <a:gd name="T52" fmla="*/ 243 w 891"/>
                  <a:gd name="T53" fmla="*/ 2157 h 2185"/>
                  <a:gd name="T54" fmla="*/ 233 w 891"/>
                  <a:gd name="T55" fmla="*/ 2176 h 2185"/>
                  <a:gd name="T56" fmla="*/ 213 w 891"/>
                  <a:gd name="T57" fmla="*/ 2184 h 2185"/>
                  <a:gd name="T58" fmla="*/ 119 w 891"/>
                  <a:gd name="T59" fmla="*/ 2183 h 2185"/>
                  <a:gd name="T60" fmla="*/ 24 w 891"/>
                  <a:gd name="T61" fmla="*/ 2184 h 2185"/>
                  <a:gd name="T62" fmla="*/ 6 w 891"/>
                  <a:gd name="T63" fmla="*/ 2173 h 2185"/>
                  <a:gd name="T64" fmla="*/ 0 w 891"/>
                  <a:gd name="T65" fmla="*/ 2148 h 2185"/>
                  <a:gd name="T66" fmla="*/ 1 w 891"/>
                  <a:gd name="T67" fmla="*/ 1288 h 2185"/>
                  <a:gd name="T68" fmla="*/ 12 w 891"/>
                  <a:gd name="T69" fmla="*/ 1250 h 2185"/>
                  <a:gd name="T70" fmla="*/ 59 w 891"/>
                  <a:gd name="T71" fmla="*/ 1189 h 2185"/>
                  <a:gd name="T72" fmla="*/ 114 w 891"/>
                  <a:gd name="T73" fmla="*/ 1092 h 2185"/>
                  <a:gd name="T74" fmla="*/ 148 w 891"/>
                  <a:gd name="T75" fmla="*/ 989 h 2185"/>
                  <a:gd name="T76" fmla="*/ 160 w 891"/>
                  <a:gd name="T77" fmla="*/ 875 h 2185"/>
                  <a:gd name="T78" fmla="*/ 160 w 891"/>
                  <a:gd name="T79" fmla="*/ 300 h 2185"/>
                  <a:gd name="T80" fmla="*/ 151 w 891"/>
                  <a:gd name="T81" fmla="*/ 194 h 2185"/>
                  <a:gd name="T82" fmla="*/ 121 w 891"/>
                  <a:gd name="T83" fmla="*/ 93 h 2185"/>
                  <a:gd name="T84" fmla="*/ 86 w 891"/>
                  <a:gd name="T85" fmla="*/ 20 h 2185"/>
                  <a:gd name="T86" fmla="*/ 86 w 891"/>
                  <a:gd name="T87" fmla="*/ 15 h 2185"/>
                  <a:gd name="T88" fmla="*/ 86 w 891"/>
                  <a:gd name="T89" fmla="*/ 8 h 2185"/>
                  <a:gd name="T90" fmla="*/ 148 w 891"/>
                  <a:gd name="T91" fmla="*/ 0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91" h="2185">
                    <a:moveTo>
                      <a:pt x="148" y="0"/>
                    </a:moveTo>
                    <a:lnTo>
                      <a:pt x="298" y="0"/>
                    </a:lnTo>
                    <a:lnTo>
                      <a:pt x="446" y="1"/>
                    </a:lnTo>
                    <a:lnTo>
                      <a:pt x="595" y="4"/>
                    </a:lnTo>
                    <a:lnTo>
                      <a:pt x="637" y="10"/>
                    </a:lnTo>
                    <a:lnTo>
                      <a:pt x="679" y="22"/>
                    </a:lnTo>
                    <a:lnTo>
                      <a:pt x="718" y="40"/>
                    </a:lnTo>
                    <a:lnTo>
                      <a:pt x="755" y="63"/>
                    </a:lnTo>
                    <a:lnTo>
                      <a:pt x="788" y="90"/>
                    </a:lnTo>
                    <a:lnTo>
                      <a:pt x="818" y="123"/>
                    </a:lnTo>
                    <a:lnTo>
                      <a:pt x="843" y="159"/>
                    </a:lnTo>
                    <a:lnTo>
                      <a:pt x="863" y="196"/>
                    </a:lnTo>
                    <a:lnTo>
                      <a:pt x="876" y="238"/>
                    </a:lnTo>
                    <a:lnTo>
                      <a:pt x="883" y="280"/>
                    </a:lnTo>
                    <a:lnTo>
                      <a:pt x="889" y="413"/>
                    </a:lnTo>
                    <a:lnTo>
                      <a:pt x="891" y="549"/>
                    </a:lnTo>
                    <a:lnTo>
                      <a:pt x="891" y="683"/>
                    </a:lnTo>
                    <a:lnTo>
                      <a:pt x="890" y="789"/>
                    </a:lnTo>
                    <a:lnTo>
                      <a:pt x="885" y="897"/>
                    </a:lnTo>
                    <a:lnTo>
                      <a:pt x="879" y="939"/>
                    </a:lnTo>
                    <a:lnTo>
                      <a:pt x="867" y="978"/>
                    </a:lnTo>
                    <a:lnTo>
                      <a:pt x="852" y="1015"/>
                    </a:lnTo>
                    <a:lnTo>
                      <a:pt x="831" y="1049"/>
                    </a:lnTo>
                    <a:lnTo>
                      <a:pt x="805" y="1079"/>
                    </a:lnTo>
                    <a:lnTo>
                      <a:pt x="775" y="1108"/>
                    </a:lnTo>
                    <a:lnTo>
                      <a:pt x="741" y="1134"/>
                    </a:lnTo>
                    <a:lnTo>
                      <a:pt x="725" y="1147"/>
                    </a:lnTo>
                    <a:lnTo>
                      <a:pt x="714" y="1162"/>
                    </a:lnTo>
                    <a:lnTo>
                      <a:pt x="708" y="1178"/>
                    </a:lnTo>
                    <a:lnTo>
                      <a:pt x="706" y="1200"/>
                    </a:lnTo>
                    <a:lnTo>
                      <a:pt x="706" y="1668"/>
                    </a:lnTo>
                    <a:lnTo>
                      <a:pt x="707" y="2137"/>
                    </a:lnTo>
                    <a:lnTo>
                      <a:pt x="706" y="2153"/>
                    </a:lnTo>
                    <a:lnTo>
                      <a:pt x="703" y="2165"/>
                    </a:lnTo>
                    <a:lnTo>
                      <a:pt x="698" y="2175"/>
                    </a:lnTo>
                    <a:lnTo>
                      <a:pt x="689" y="2182"/>
                    </a:lnTo>
                    <a:lnTo>
                      <a:pt x="676" y="2184"/>
                    </a:lnTo>
                    <a:lnTo>
                      <a:pt x="660" y="2185"/>
                    </a:lnTo>
                    <a:lnTo>
                      <a:pt x="573" y="2183"/>
                    </a:lnTo>
                    <a:lnTo>
                      <a:pt x="484" y="2184"/>
                    </a:lnTo>
                    <a:lnTo>
                      <a:pt x="470" y="2184"/>
                    </a:lnTo>
                    <a:lnTo>
                      <a:pt x="458" y="2181"/>
                    </a:lnTo>
                    <a:lnTo>
                      <a:pt x="450" y="2173"/>
                    </a:lnTo>
                    <a:lnTo>
                      <a:pt x="444" y="2164"/>
                    </a:lnTo>
                    <a:lnTo>
                      <a:pt x="441" y="2150"/>
                    </a:lnTo>
                    <a:lnTo>
                      <a:pt x="384" y="1770"/>
                    </a:lnTo>
                    <a:lnTo>
                      <a:pt x="352" y="1560"/>
                    </a:lnTo>
                    <a:lnTo>
                      <a:pt x="351" y="1556"/>
                    </a:lnTo>
                    <a:lnTo>
                      <a:pt x="347" y="1552"/>
                    </a:lnTo>
                    <a:lnTo>
                      <a:pt x="345" y="1547"/>
                    </a:lnTo>
                    <a:lnTo>
                      <a:pt x="336" y="1547"/>
                    </a:lnTo>
                    <a:lnTo>
                      <a:pt x="301" y="1768"/>
                    </a:lnTo>
                    <a:lnTo>
                      <a:pt x="245" y="2144"/>
                    </a:lnTo>
                    <a:lnTo>
                      <a:pt x="243" y="2157"/>
                    </a:lnTo>
                    <a:lnTo>
                      <a:pt x="239" y="2168"/>
                    </a:lnTo>
                    <a:lnTo>
                      <a:pt x="233" y="2176"/>
                    </a:lnTo>
                    <a:lnTo>
                      <a:pt x="225" y="2181"/>
                    </a:lnTo>
                    <a:lnTo>
                      <a:pt x="213" y="2184"/>
                    </a:lnTo>
                    <a:lnTo>
                      <a:pt x="199" y="2185"/>
                    </a:lnTo>
                    <a:lnTo>
                      <a:pt x="119" y="2183"/>
                    </a:lnTo>
                    <a:lnTo>
                      <a:pt x="39" y="2184"/>
                    </a:lnTo>
                    <a:lnTo>
                      <a:pt x="24" y="2184"/>
                    </a:lnTo>
                    <a:lnTo>
                      <a:pt x="14" y="2181"/>
                    </a:lnTo>
                    <a:lnTo>
                      <a:pt x="6" y="2173"/>
                    </a:lnTo>
                    <a:lnTo>
                      <a:pt x="1" y="2163"/>
                    </a:lnTo>
                    <a:lnTo>
                      <a:pt x="0" y="2148"/>
                    </a:lnTo>
                    <a:lnTo>
                      <a:pt x="1" y="1718"/>
                    </a:lnTo>
                    <a:lnTo>
                      <a:pt x="1" y="1288"/>
                    </a:lnTo>
                    <a:lnTo>
                      <a:pt x="4" y="1269"/>
                    </a:lnTo>
                    <a:lnTo>
                      <a:pt x="12" y="1250"/>
                    </a:lnTo>
                    <a:lnTo>
                      <a:pt x="23" y="1234"/>
                    </a:lnTo>
                    <a:lnTo>
                      <a:pt x="59" y="1189"/>
                    </a:lnTo>
                    <a:lnTo>
                      <a:pt x="88" y="1142"/>
                    </a:lnTo>
                    <a:lnTo>
                      <a:pt x="114" y="1092"/>
                    </a:lnTo>
                    <a:lnTo>
                      <a:pt x="134" y="1042"/>
                    </a:lnTo>
                    <a:lnTo>
                      <a:pt x="148" y="989"/>
                    </a:lnTo>
                    <a:lnTo>
                      <a:pt x="156" y="933"/>
                    </a:lnTo>
                    <a:lnTo>
                      <a:pt x="160" y="875"/>
                    </a:lnTo>
                    <a:lnTo>
                      <a:pt x="159" y="588"/>
                    </a:lnTo>
                    <a:lnTo>
                      <a:pt x="160" y="300"/>
                    </a:lnTo>
                    <a:lnTo>
                      <a:pt x="158" y="247"/>
                    </a:lnTo>
                    <a:lnTo>
                      <a:pt x="151" y="194"/>
                    </a:lnTo>
                    <a:lnTo>
                      <a:pt x="139" y="142"/>
                    </a:lnTo>
                    <a:lnTo>
                      <a:pt x="121" y="93"/>
                    </a:lnTo>
                    <a:lnTo>
                      <a:pt x="98" y="43"/>
                    </a:lnTo>
                    <a:lnTo>
                      <a:pt x="86" y="20"/>
                    </a:lnTo>
                    <a:lnTo>
                      <a:pt x="86" y="17"/>
                    </a:lnTo>
                    <a:lnTo>
                      <a:pt x="86" y="15"/>
                    </a:lnTo>
                    <a:lnTo>
                      <a:pt x="86" y="11"/>
                    </a:lnTo>
                    <a:lnTo>
                      <a:pt x="86" y="8"/>
                    </a:lnTo>
                    <a:lnTo>
                      <a:pt x="116" y="2"/>
                    </a:lnTo>
                    <a:lnTo>
                      <a:pt x="148" y="0"/>
                    </a:lnTo>
                    <a:close/>
                  </a:path>
                </a:pathLst>
              </a:custGeom>
              <a:solidFill>
                <a:schemeClr val="bg1">
                  <a:lumMod val="75000"/>
                </a:schemeClr>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8" name="Freeform 90"/>
              <p:cNvSpPr>
                <a:spLocks/>
              </p:cNvSpPr>
              <p:nvPr/>
            </p:nvSpPr>
            <p:spPr bwMode="auto">
              <a:xfrm>
                <a:off x="3167063" y="1890713"/>
                <a:ext cx="608013" cy="608013"/>
              </a:xfrm>
              <a:custGeom>
                <a:avLst/>
                <a:gdLst>
                  <a:gd name="T0" fmla="*/ 383 w 766"/>
                  <a:gd name="T1" fmla="*/ 0 h 768"/>
                  <a:gd name="T2" fmla="*/ 435 w 766"/>
                  <a:gd name="T3" fmla="*/ 4 h 768"/>
                  <a:gd name="T4" fmla="*/ 484 w 766"/>
                  <a:gd name="T5" fmla="*/ 14 h 768"/>
                  <a:gd name="T6" fmla="*/ 531 w 766"/>
                  <a:gd name="T7" fmla="*/ 31 h 768"/>
                  <a:gd name="T8" fmla="*/ 576 w 766"/>
                  <a:gd name="T9" fmla="*/ 53 h 768"/>
                  <a:gd name="T10" fmla="*/ 616 w 766"/>
                  <a:gd name="T11" fmla="*/ 80 h 768"/>
                  <a:gd name="T12" fmla="*/ 654 w 766"/>
                  <a:gd name="T13" fmla="*/ 113 h 768"/>
                  <a:gd name="T14" fmla="*/ 686 w 766"/>
                  <a:gd name="T15" fmla="*/ 150 h 768"/>
                  <a:gd name="T16" fmla="*/ 713 w 766"/>
                  <a:gd name="T17" fmla="*/ 191 h 768"/>
                  <a:gd name="T18" fmla="*/ 735 w 766"/>
                  <a:gd name="T19" fmla="*/ 235 h 768"/>
                  <a:gd name="T20" fmla="*/ 752 w 766"/>
                  <a:gd name="T21" fmla="*/ 282 h 768"/>
                  <a:gd name="T22" fmla="*/ 762 w 766"/>
                  <a:gd name="T23" fmla="*/ 333 h 768"/>
                  <a:gd name="T24" fmla="*/ 766 w 766"/>
                  <a:gd name="T25" fmla="*/ 385 h 768"/>
                  <a:gd name="T26" fmla="*/ 762 w 766"/>
                  <a:gd name="T27" fmla="*/ 436 h 768"/>
                  <a:gd name="T28" fmla="*/ 752 w 766"/>
                  <a:gd name="T29" fmla="*/ 486 h 768"/>
                  <a:gd name="T30" fmla="*/ 735 w 766"/>
                  <a:gd name="T31" fmla="*/ 533 h 768"/>
                  <a:gd name="T32" fmla="*/ 713 w 766"/>
                  <a:gd name="T33" fmla="*/ 578 h 768"/>
                  <a:gd name="T34" fmla="*/ 686 w 766"/>
                  <a:gd name="T35" fmla="*/ 618 h 768"/>
                  <a:gd name="T36" fmla="*/ 654 w 766"/>
                  <a:gd name="T37" fmla="*/ 654 h 768"/>
                  <a:gd name="T38" fmla="*/ 617 w 766"/>
                  <a:gd name="T39" fmla="*/ 687 h 768"/>
                  <a:gd name="T40" fmla="*/ 576 w 766"/>
                  <a:gd name="T41" fmla="*/ 715 h 768"/>
                  <a:gd name="T42" fmla="*/ 532 w 766"/>
                  <a:gd name="T43" fmla="*/ 737 h 768"/>
                  <a:gd name="T44" fmla="*/ 485 w 766"/>
                  <a:gd name="T45" fmla="*/ 753 h 768"/>
                  <a:gd name="T46" fmla="*/ 435 w 766"/>
                  <a:gd name="T47" fmla="*/ 764 h 768"/>
                  <a:gd name="T48" fmla="*/ 383 w 766"/>
                  <a:gd name="T49" fmla="*/ 768 h 768"/>
                  <a:gd name="T50" fmla="*/ 331 w 766"/>
                  <a:gd name="T51" fmla="*/ 764 h 768"/>
                  <a:gd name="T52" fmla="*/ 281 w 766"/>
                  <a:gd name="T53" fmla="*/ 753 h 768"/>
                  <a:gd name="T54" fmla="*/ 234 w 766"/>
                  <a:gd name="T55" fmla="*/ 737 h 768"/>
                  <a:gd name="T56" fmla="*/ 189 w 766"/>
                  <a:gd name="T57" fmla="*/ 715 h 768"/>
                  <a:gd name="T58" fmla="*/ 149 w 766"/>
                  <a:gd name="T59" fmla="*/ 687 h 768"/>
                  <a:gd name="T60" fmla="*/ 112 w 766"/>
                  <a:gd name="T61" fmla="*/ 654 h 768"/>
                  <a:gd name="T62" fmla="*/ 80 w 766"/>
                  <a:gd name="T63" fmla="*/ 618 h 768"/>
                  <a:gd name="T64" fmla="*/ 53 w 766"/>
                  <a:gd name="T65" fmla="*/ 577 h 768"/>
                  <a:gd name="T66" fmla="*/ 30 w 766"/>
                  <a:gd name="T67" fmla="*/ 533 h 768"/>
                  <a:gd name="T68" fmla="*/ 14 w 766"/>
                  <a:gd name="T69" fmla="*/ 486 h 768"/>
                  <a:gd name="T70" fmla="*/ 3 w 766"/>
                  <a:gd name="T71" fmla="*/ 436 h 768"/>
                  <a:gd name="T72" fmla="*/ 0 w 766"/>
                  <a:gd name="T73" fmla="*/ 385 h 768"/>
                  <a:gd name="T74" fmla="*/ 3 w 766"/>
                  <a:gd name="T75" fmla="*/ 333 h 768"/>
                  <a:gd name="T76" fmla="*/ 14 w 766"/>
                  <a:gd name="T77" fmla="*/ 282 h 768"/>
                  <a:gd name="T78" fmla="*/ 30 w 766"/>
                  <a:gd name="T79" fmla="*/ 235 h 768"/>
                  <a:gd name="T80" fmla="*/ 53 w 766"/>
                  <a:gd name="T81" fmla="*/ 191 h 768"/>
                  <a:gd name="T82" fmla="*/ 80 w 766"/>
                  <a:gd name="T83" fmla="*/ 150 h 768"/>
                  <a:gd name="T84" fmla="*/ 113 w 766"/>
                  <a:gd name="T85" fmla="*/ 113 h 768"/>
                  <a:gd name="T86" fmla="*/ 149 w 766"/>
                  <a:gd name="T87" fmla="*/ 80 h 768"/>
                  <a:gd name="T88" fmla="*/ 191 w 766"/>
                  <a:gd name="T89" fmla="*/ 53 h 768"/>
                  <a:gd name="T90" fmla="*/ 234 w 766"/>
                  <a:gd name="T91" fmla="*/ 31 h 768"/>
                  <a:gd name="T92" fmla="*/ 281 w 766"/>
                  <a:gd name="T93" fmla="*/ 14 h 768"/>
                  <a:gd name="T94" fmla="*/ 331 w 766"/>
                  <a:gd name="T95" fmla="*/ 4 h 768"/>
                  <a:gd name="T96" fmla="*/ 383 w 766"/>
                  <a:gd name="T97" fmla="*/ 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6" h="768">
                    <a:moveTo>
                      <a:pt x="383" y="0"/>
                    </a:moveTo>
                    <a:lnTo>
                      <a:pt x="435" y="4"/>
                    </a:lnTo>
                    <a:lnTo>
                      <a:pt x="484" y="14"/>
                    </a:lnTo>
                    <a:lnTo>
                      <a:pt x="531" y="31"/>
                    </a:lnTo>
                    <a:lnTo>
                      <a:pt x="576" y="53"/>
                    </a:lnTo>
                    <a:lnTo>
                      <a:pt x="616" y="80"/>
                    </a:lnTo>
                    <a:lnTo>
                      <a:pt x="654" y="113"/>
                    </a:lnTo>
                    <a:lnTo>
                      <a:pt x="686" y="150"/>
                    </a:lnTo>
                    <a:lnTo>
                      <a:pt x="713" y="191"/>
                    </a:lnTo>
                    <a:lnTo>
                      <a:pt x="735" y="235"/>
                    </a:lnTo>
                    <a:lnTo>
                      <a:pt x="752" y="282"/>
                    </a:lnTo>
                    <a:lnTo>
                      <a:pt x="762" y="333"/>
                    </a:lnTo>
                    <a:lnTo>
                      <a:pt x="766" y="385"/>
                    </a:lnTo>
                    <a:lnTo>
                      <a:pt x="762" y="436"/>
                    </a:lnTo>
                    <a:lnTo>
                      <a:pt x="752" y="486"/>
                    </a:lnTo>
                    <a:lnTo>
                      <a:pt x="735" y="533"/>
                    </a:lnTo>
                    <a:lnTo>
                      <a:pt x="713" y="578"/>
                    </a:lnTo>
                    <a:lnTo>
                      <a:pt x="686" y="618"/>
                    </a:lnTo>
                    <a:lnTo>
                      <a:pt x="654" y="654"/>
                    </a:lnTo>
                    <a:lnTo>
                      <a:pt x="617" y="687"/>
                    </a:lnTo>
                    <a:lnTo>
                      <a:pt x="576" y="715"/>
                    </a:lnTo>
                    <a:lnTo>
                      <a:pt x="532" y="737"/>
                    </a:lnTo>
                    <a:lnTo>
                      <a:pt x="485" y="753"/>
                    </a:lnTo>
                    <a:lnTo>
                      <a:pt x="435" y="764"/>
                    </a:lnTo>
                    <a:lnTo>
                      <a:pt x="383" y="768"/>
                    </a:lnTo>
                    <a:lnTo>
                      <a:pt x="331" y="764"/>
                    </a:lnTo>
                    <a:lnTo>
                      <a:pt x="281" y="753"/>
                    </a:lnTo>
                    <a:lnTo>
                      <a:pt x="234" y="737"/>
                    </a:lnTo>
                    <a:lnTo>
                      <a:pt x="189" y="715"/>
                    </a:lnTo>
                    <a:lnTo>
                      <a:pt x="149" y="687"/>
                    </a:lnTo>
                    <a:lnTo>
                      <a:pt x="112" y="654"/>
                    </a:lnTo>
                    <a:lnTo>
                      <a:pt x="80" y="618"/>
                    </a:lnTo>
                    <a:lnTo>
                      <a:pt x="53" y="577"/>
                    </a:lnTo>
                    <a:lnTo>
                      <a:pt x="30" y="533"/>
                    </a:lnTo>
                    <a:lnTo>
                      <a:pt x="14" y="486"/>
                    </a:lnTo>
                    <a:lnTo>
                      <a:pt x="3" y="436"/>
                    </a:lnTo>
                    <a:lnTo>
                      <a:pt x="0" y="385"/>
                    </a:lnTo>
                    <a:lnTo>
                      <a:pt x="3" y="333"/>
                    </a:lnTo>
                    <a:lnTo>
                      <a:pt x="14" y="282"/>
                    </a:lnTo>
                    <a:lnTo>
                      <a:pt x="30" y="235"/>
                    </a:lnTo>
                    <a:lnTo>
                      <a:pt x="53" y="191"/>
                    </a:lnTo>
                    <a:lnTo>
                      <a:pt x="80" y="150"/>
                    </a:lnTo>
                    <a:lnTo>
                      <a:pt x="113" y="113"/>
                    </a:lnTo>
                    <a:lnTo>
                      <a:pt x="149" y="80"/>
                    </a:lnTo>
                    <a:lnTo>
                      <a:pt x="191" y="53"/>
                    </a:lnTo>
                    <a:lnTo>
                      <a:pt x="234" y="31"/>
                    </a:lnTo>
                    <a:lnTo>
                      <a:pt x="281" y="14"/>
                    </a:lnTo>
                    <a:lnTo>
                      <a:pt x="331" y="4"/>
                    </a:lnTo>
                    <a:lnTo>
                      <a:pt x="383" y="0"/>
                    </a:lnTo>
                    <a:close/>
                  </a:path>
                </a:pathLst>
              </a:custGeom>
              <a:solidFill>
                <a:schemeClr val="tx2"/>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9" name="Freeform 91"/>
              <p:cNvSpPr>
                <a:spLocks/>
              </p:cNvSpPr>
              <p:nvPr/>
            </p:nvSpPr>
            <p:spPr bwMode="auto">
              <a:xfrm>
                <a:off x="2433638" y="1997075"/>
                <a:ext cx="550863" cy="552450"/>
              </a:xfrm>
              <a:custGeom>
                <a:avLst/>
                <a:gdLst>
                  <a:gd name="T0" fmla="*/ 349 w 696"/>
                  <a:gd name="T1" fmla="*/ 0 h 694"/>
                  <a:gd name="T2" fmla="*/ 398 w 696"/>
                  <a:gd name="T3" fmla="*/ 2 h 694"/>
                  <a:gd name="T4" fmla="*/ 442 w 696"/>
                  <a:gd name="T5" fmla="*/ 12 h 694"/>
                  <a:gd name="T6" fmla="*/ 485 w 696"/>
                  <a:gd name="T7" fmla="*/ 26 h 694"/>
                  <a:gd name="T8" fmla="*/ 524 w 696"/>
                  <a:gd name="T9" fmla="*/ 45 h 694"/>
                  <a:gd name="T10" fmla="*/ 559 w 696"/>
                  <a:gd name="T11" fmla="*/ 68 h 694"/>
                  <a:gd name="T12" fmla="*/ 591 w 696"/>
                  <a:gd name="T13" fmla="*/ 95 h 694"/>
                  <a:gd name="T14" fmla="*/ 618 w 696"/>
                  <a:gd name="T15" fmla="*/ 126 h 694"/>
                  <a:gd name="T16" fmla="*/ 642 w 696"/>
                  <a:gd name="T17" fmla="*/ 159 h 694"/>
                  <a:gd name="T18" fmla="*/ 662 w 696"/>
                  <a:gd name="T19" fmla="*/ 194 h 694"/>
                  <a:gd name="T20" fmla="*/ 677 w 696"/>
                  <a:gd name="T21" fmla="*/ 232 h 694"/>
                  <a:gd name="T22" fmla="*/ 687 w 696"/>
                  <a:gd name="T23" fmla="*/ 270 h 694"/>
                  <a:gd name="T24" fmla="*/ 695 w 696"/>
                  <a:gd name="T25" fmla="*/ 309 h 694"/>
                  <a:gd name="T26" fmla="*/ 696 w 696"/>
                  <a:gd name="T27" fmla="*/ 348 h 694"/>
                  <a:gd name="T28" fmla="*/ 692 w 696"/>
                  <a:gd name="T29" fmla="*/ 395 h 694"/>
                  <a:gd name="T30" fmla="*/ 683 w 696"/>
                  <a:gd name="T31" fmla="*/ 441 h 694"/>
                  <a:gd name="T32" fmla="*/ 667 w 696"/>
                  <a:gd name="T33" fmla="*/ 484 h 694"/>
                  <a:gd name="T34" fmla="*/ 647 w 696"/>
                  <a:gd name="T35" fmla="*/ 524 h 694"/>
                  <a:gd name="T36" fmla="*/ 623 w 696"/>
                  <a:gd name="T37" fmla="*/ 561 h 694"/>
                  <a:gd name="T38" fmla="*/ 594 w 696"/>
                  <a:gd name="T39" fmla="*/ 594 h 694"/>
                  <a:gd name="T40" fmla="*/ 561 w 696"/>
                  <a:gd name="T41" fmla="*/ 622 h 694"/>
                  <a:gd name="T42" fmla="*/ 525 w 696"/>
                  <a:gd name="T43" fmla="*/ 647 h 694"/>
                  <a:gd name="T44" fmla="*/ 485 w 696"/>
                  <a:gd name="T45" fmla="*/ 667 h 694"/>
                  <a:gd name="T46" fmla="*/ 442 w 696"/>
                  <a:gd name="T47" fmla="*/ 681 h 694"/>
                  <a:gd name="T48" fmla="*/ 396 w 696"/>
                  <a:gd name="T49" fmla="*/ 691 h 694"/>
                  <a:gd name="T50" fmla="*/ 349 w 696"/>
                  <a:gd name="T51" fmla="*/ 694 h 694"/>
                  <a:gd name="T52" fmla="*/ 301 w 696"/>
                  <a:gd name="T53" fmla="*/ 691 h 694"/>
                  <a:gd name="T54" fmla="*/ 256 w 696"/>
                  <a:gd name="T55" fmla="*/ 681 h 694"/>
                  <a:gd name="T56" fmla="*/ 212 w 696"/>
                  <a:gd name="T57" fmla="*/ 667 h 694"/>
                  <a:gd name="T58" fmla="*/ 172 w 696"/>
                  <a:gd name="T59" fmla="*/ 647 h 694"/>
                  <a:gd name="T60" fmla="*/ 135 w 696"/>
                  <a:gd name="T61" fmla="*/ 622 h 694"/>
                  <a:gd name="T62" fmla="*/ 102 w 696"/>
                  <a:gd name="T63" fmla="*/ 593 h 694"/>
                  <a:gd name="T64" fmla="*/ 72 w 696"/>
                  <a:gd name="T65" fmla="*/ 560 h 694"/>
                  <a:gd name="T66" fmla="*/ 47 w 696"/>
                  <a:gd name="T67" fmla="*/ 523 h 694"/>
                  <a:gd name="T68" fmla="*/ 27 w 696"/>
                  <a:gd name="T69" fmla="*/ 483 h 694"/>
                  <a:gd name="T70" fmla="*/ 12 w 696"/>
                  <a:gd name="T71" fmla="*/ 439 h 694"/>
                  <a:gd name="T72" fmla="*/ 4 w 696"/>
                  <a:gd name="T73" fmla="*/ 395 h 694"/>
                  <a:gd name="T74" fmla="*/ 0 w 696"/>
                  <a:gd name="T75" fmla="*/ 348 h 694"/>
                  <a:gd name="T76" fmla="*/ 4 w 696"/>
                  <a:gd name="T77" fmla="*/ 300 h 694"/>
                  <a:gd name="T78" fmla="*/ 13 w 696"/>
                  <a:gd name="T79" fmla="*/ 256 h 694"/>
                  <a:gd name="T80" fmla="*/ 27 w 696"/>
                  <a:gd name="T81" fmla="*/ 212 h 694"/>
                  <a:gd name="T82" fmla="*/ 46 w 696"/>
                  <a:gd name="T83" fmla="*/ 172 h 694"/>
                  <a:gd name="T84" fmla="*/ 71 w 696"/>
                  <a:gd name="T85" fmla="*/ 135 h 694"/>
                  <a:gd name="T86" fmla="*/ 99 w 696"/>
                  <a:gd name="T87" fmla="*/ 102 h 694"/>
                  <a:gd name="T88" fmla="*/ 131 w 696"/>
                  <a:gd name="T89" fmla="*/ 73 h 694"/>
                  <a:gd name="T90" fmla="*/ 168 w 696"/>
                  <a:gd name="T91" fmla="*/ 47 h 694"/>
                  <a:gd name="T92" fmla="*/ 209 w 696"/>
                  <a:gd name="T93" fmla="*/ 27 h 694"/>
                  <a:gd name="T94" fmla="*/ 253 w 696"/>
                  <a:gd name="T95" fmla="*/ 13 h 694"/>
                  <a:gd name="T96" fmla="*/ 298 w 696"/>
                  <a:gd name="T97" fmla="*/ 3 h 694"/>
                  <a:gd name="T98" fmla="*/ 349 w 696"/>
                  <a:gd name="T99"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6" h="694">
                    <a:moveTo>
                      <a:pt x="349" y="0"/>
                    </a:moveTo>
                    <a:lnTo>
                      <a:pt x="398" y="2"/>
                    </a:lnTo>
                    <a:lnTo>
                      <a:pt x="442" y="12"/>
                    </a:lnTo>
                    <a:lnTo>
                      <a:pt x="485" y="26"/>
                    </a:lnTo>
                    <a:lnTo>
                      <a:pt x="524" y="45"/>
                    </a:lnTo>
                    <a:lnTo>
                      <a:pt x="559" y="68"/>
                    </a:lnTo>
                    <a:lnTo>
                      <a:pt x="591" y="95"/>
                    </a:lnTo>
                    <a:lnTo>
                      <a:pt x="618" y="126"/>
                    </a:lnTo>
                    <a:lnTo>
                      <a:pt x="642" y="159"/>
                    </a:lnTo>
                    <a:lnTo>
                      <a:pt x="662" y="194"/>
                    </a:lnTo>
                    <a:lnTo>
                      <a:pt x="677" y="232"/>
                    </a:lnTo>
                    <a:lnTo>
                      <a:pt x="687" y="270"/>
                    </a:lnTo>
                    <a:lnTo>
                      <a:pt x="695" y="309"/>
                    </a:lnTo>
                    <a:lnTo>
                      <a:pt x="696" y="348"/>
                    </a:lnTo>
                    <a:lnTo>
                      <a:pt x="692" y="395"/>
                    </a:lnTo>
                    <a:lnTo>
                      <a:pt x="683" y="441"/>
                    </a:lnTo>
                    <a:lnTo>
                      <a:pt x="667" y="484"/>
                    </a:lnTo>
                    <a:lnTo>
                      <a:pt x="647" y="524"/>
                    </a:lnTo>
                    <a:lnTo>
                      <a:pt x="623" y="561"/>
                    </a:lnTo>
                    <a:lnTo>
                      <a:pt x="594" y="594"/>
                    </a:lnTo>
                    <a:lnTo>
                      <a:pt x="561" y="622"/>
                    </a:lnTo>
                    <a:lnTo>
                      <a:pt x="525" y="647"/>
                    </a:lnTo>
                    <a:lnTo>
                      <a:pt x="485" y="667"/>
                    </a:lnTo>
                    <a:lnTo>
                      <a:pt x="442" y="681"/>
                    </a:lnTo>
                    <a:lnTo>
                      <a:pt x="396" y="691"/>
                    </a:lnTo>
                    <a:lnTo>
                      <a:pt x="349" y="694"/>
                    </a:lnTo>
                    <a:lnTo>
                      <a:pt x="301" y="691"/>
                    </a:lnTo>
                    <a:lnTo>
                      <a:pt x="256" y="681"/>
                    </a:lnTo>
                    <a:lnTo>
                      <a:pt x="212" y="667"/>
                    </a:lnTo>
                    <a:lnTo>
                      <a:pt x="172" y="647"/>
                    </a:lnTo>
                    <a:lnTo>
                      <a:pt x="135" y="622"/>
                    </a:lnTo>
                    <a:lnTo>
                      <a:pt x="102" y="593"/>
                    </a:lnTo>
                    <a:lnTo>
                      <a:pt x="72" y="560"/>
                    </a:lnTo>
                    <a:lnTo>
                      <a:pt x="47" y="523"/>
                    </a:lnTo>
                    <a:lnTo>
                      <a:pt x="27" y="483"/>
                    </a:lnTo>
                    <a:lnTo>
                      <a:pt x="12" y="439"/>
                    </a:lnTo>
                    <a:lnTo>
                      <a:pt x="4" y="395"/>
                    </a:lnTo>
                    <a:lnTo>
                      <a:pt x="0" y="348"/>
                    </a:lnTo>
                    <a:lnTo>
                      <a:pt x="4" y="300"/>
                    </a:lnTo>
                    <a:lnTo>
                      <a:pt x="13" y="256"/>
                    </a:lnTo>
                    <a:lnTo>
                      <a:pt x="27" y="212"/>
                    </a:lnTo>
                    <a:lnTo>
                      <a:pt x="46" y="172"/>
                    </a:lnTo>
                    <a:lnTo>
                      <a:pt x="71" y="135"/>
                    </a:lnTo>
                    <a:lnTo>
                      <a:pt x="99" y="102"/>
                    </a:lnTo>
                    <a:lnTo>
                      <a:pt x="131" y="73"/>
                    </a:lnTo>
                    <a:lnTo>
                      <a:pt x="168" y="47"/>
                    </a:lnTo>
                    <a:lnTo>
                      <a:pt x="209" y="27"/>
                    </a:lnTo>
                    <a:lnTo>
                      <a:pt x="253" y="13"/>
                    </a:lnTo>
                    <a:lnTo>
                      <a:pt x="298" y="3"/>
                    </a:lnTo>
                    <a:lnTo>
                      <a:pt x="349" y="0"/>
                    </a:lnTo>
                    <a:close/>
                  </a:path>
                </a:pathLst>
              </a:custGeom>
              <a:solidFill>
                <a:schemeClr val="bg1">
                  <a:lumMod val="75000"/>
                </a:schemeClr>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0" name="Freeform 92"/>
              <p:cNvSpPr>
                <a:spLocks/>
              </p:cNvSpPr>
              <p:nvPr/>
            </p:nvSpPr>
            <p:spPr bwMode="auto">
              <a:xfrm>
                <a:off x="3944938" y="1997075"/>
                <a:ext cx="550863" cy="552450"/>
              </a:xfrm>
              <a:custGeom>
                <a:avLst/>
                <a:gdLst>
                  <a:gd name="T0" fmla="*/ 350 w 695"/>
                  <a:gd name="T1" fmla="*/ 0 h 695"/>
                  <a:gd name="T2" fmla="*/ 398 w 695"/>
                  <a:gd name="T3" fmla="*/ 3 h 695"/>
                  <a:gd name="T4" fmla="*/ 443 w 695"/>
                  <a:gd name="T5" fmla="*/ 14 h 695"/>
                  <a:gd name="T6" fmla="*/ 484 w 695"/>
                  <a:gd name="T7" fmla="*/ 28 h 695"/>
                  <a:gd name="T8" fmla="*/ 523 w 695"/>
                  <a:gd name="T9" fmla="*/ 48 h 695"/>
                  <a:gd name="T10" fmla="*/ 559 w 695"/>
                  <a:gd name="T11" fmla="*/ 71 h 695"/>
                  <a:gd name="T12" fmla="*/ 591 w 695"/>
                  <a:gd name="T13" fmla="*/ 100 h 695"/>
                  <a:gd name="T14" fmla="*/ 619 w 695"/>
                  <a:gd name="T15" fmla="*/ 130 h 695"/>
                  <a:gd name="T16" fmla="*/ 644 w 695"/>
                  <a:gd name="T17" fmla="*/ 166 h 695"/>
                  <a:gd name="T18" fmla="*/ 664 w 695"/>
                  <a:gd name="T19" fmla="*/ 202 h 695"/>
                  <a:gd name="T20" fmla="*/ 679 w 695"/>
                  <a:gd name="T21" fmla="*/ 242 h 695"/>
                  <a:gd name="T22" fmla="*/ 690 w 695"/>
                  <a:gd name="T23" fmla="*/ 284 h 695"/>
                  <a:gd name="T24" fmla="*/ 695 w 695"/>
                  <a:gd name="T25" fmla="*/ 326 h 695"/>
                  <a:gd name="T26" fmla="*/ 695 w 695"/>
                  <a:gd name="T27" fmla="*/ 370 h 695"/>
                  <a:gd name="T28" fmla="*/ 691 w 695"/>
                  <a:gd name="T29" fmla="*/ 418 h 695"/>
                  <a:gd name="T30" fmla="*/ 678 w 695"/>
                  <a:gd name="T31" fmla="*/ 463 h 695"/>
                  <a:gd name="T32" fmla="*/ 659 w 695"/>
                  <a:gd name="T33" fmla="*/ 507 h 695"/>
                  <a:gd name="T34" fmla="*/ 634 w 695"/>
                  <a:gd name="T35" fmla="*/ 547 h 695"/>
                  <a:gd name="T36" fmla="*/ 605 w 695"/>
                  <a:gd name="T37" fmla="*/ 583 h 695"/>
                  <a:gd name="T38" fmla="*/ 569 w 695"/>
                  <a:gd name="T39" fmla="*/ 615 h 695"/>
                  <a:gd name="T40" fmla="*/ 530 w 695"/>
                  <a:gd name="T41" fmla="*/ 643 h 695"/>
                  <a:gd name="T42" fmla="*/ 489 w 695"/>
                  <a:gd name="T43" fmla="*/ 666 h 695"/>
                  <a:gd name="T44" fmla="*/ 443 w 695"/>
                  <a:gd name="T45" fmla="*/ 682 h 695"/>
                  <a:gd name="T46" fmla="*/ 395 w 695"/>
                  <a:gd name="T47" fmla="*/ 692 h 695"/>
                  <a:gd name="T48" fmla="*/ 345 w 695"/>
                  <a:gd name="T49" fmla="*/ 695 h 695"/>
                  <a:gd name="T50" fmla="*/ 299 w 695"/>
                  <a:gd name="T51" fmla="*/ 693 h 695"/>
                  <a:gd name="T52" fmla="*/ 255 w 695"/>
                  <a:gd name="T53" fmla="*/ 683 h 695"/>
                  <a:gd name="T54" fmla="*/ 212 w 695"/>
                  <a:gd name="T55" fmla="*/ 669 h 695"/>
                  <a:gd name="T56" fmla="*/ 172 w 695"/>
                  <a:gd name="T57" fmla="*/ 648 h 695"/>
                  <a:gd name="T58" fmla="*/ 134 w 695"/>
                  <a:gd name="T59" fmla="*/ 623 h 695"/>
                  <a:gd name="T60" fmla="*/ 100 w 695"/>
                  <a:gd name="T61" fmla="*/ 593 h 695"/>
                  <a:gd name="T62" fmla="*/ 71 w 695"/>
                  <a:gd name="T63" fmla="*/ 557 h 695"/>
                  <a:gd name="T64" fmla="*/ 45 w 695"/>
                  <a:gd name="T65" fmla="*/ 518 h 695"/>
                  <a:gd name="T66" fmla="*/ 25 w 695"/>
                  <a:gd name="T67" fmla="*/ 475 h 695"/>
                  <a:gd name="T68" fmla="*/ 11 w 695"/>
                  <a:gd name="T69" fmla="*/ 430 h 695"/>
                  <a:gd name="T70" fmla="*/ 1 w 695"/>
                  <a:gd name="T71" fmla="*/ 382 h 695"/>
                  <a:gd name="T72" fmla="*/ 0 w 695"/>
                  <a:gd name="T73" fmla="*/ 331 h 695"/>
                  <a:gd name="T74" fmla="*/ 6 w 695"/>
                  <a:gd name="T75" fmla="*/ 283 h 695"/>
                  <a:gd name="T76" fmla="*/ 18 w 695"/>
                  <a:gd name="T77" fmla="*/ 237 h 695"/>
                  <a:gd name="T78" fmla="*/ 38 w 695"/>
                  <a:gd name="T79" fmla="*/ 193 h 695"/>
                  <a:gd name="T80" fmla="*/ 62 w 695"/>
                  <a:gd name="T81" fmla="*/ 152 h 695"/>
                  <a:gd name="T82" fmla="*/ 93 w 695"/>
                  <a:gd name="T83" fmla="*/ 114 h 695"/>
                  <a:gd name="T84" fmla="*/ 127 w 695"/>
                  <a:gd name="T85" fmla="*/ 81 h 695"/>
                  <a:gd name="T86" fmla="*/ 166 w 695"/>
                  <a:gd name="T87" fmla="*/ 53 h 695"/>
                  <a:gd name="T88" fmla="*/ 209 w 695"/>
                  <a:gd name="T89" fmla="*/ 29 h 695"/>
                  <a:gd name="T90" fmla="*/ 255 w 695"/>
                  <a:gd name="T91" fmla="*/ 13 h 695"/>
                  <a:gd name="T92" fmla="*/ 302 w 695"/>
                  <a:gd name="T93" fmla="*/ 2 h 695"/>
                  <a:gd name="T94" fmla="*/ 350 w 695"/>
                  <a:gd name="T95"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5" h="695">
                    <a:moveTo>
                      <a:pt x="350" y="0"/>
                    </a:moveTo>
                    <a:lnTo>
                      <a:pt x="398" y="3"/>
                    </a:lnTo>
                    <a:lnTo>
                      <a:pt x="443" y="14"/>
                    </a:lnTo>
                    <a:lnTo>
                      <a:pt x="484" y="28"/>
                    </a:lnTo>
                    <a:lnTo>
                      <a:pt x="523" y="48"/>
                    </a:lnTo>
                    <a:lnTo>
                      <a:pt x="559" y="71"/>
                    </a:lnTo>
                    <a:lnTo>
                      <a:pt x="591" y="100"/>
                    </a:lnTo>
                    <a:lnTo>
                      <a:pt x="619" y="130"/>
                    </a:lnTo>
                    <a:lnTo>
                      <a:pt x="644" y="166"/>
                    </a:lnTo>
                    <a:lnTo>
                      <a:pt x="664" y="202"/>
                    </a:lnTo>
                    <a:lnTo>
                      <a:pt x="679" y="242"/>
                    </a:lnTo>
                    <a:lnTo>
                      <a:pt x="690" y="284"/>
                    </a:lnTo>
                    <a:lnTo>
                      <a:pt x="695" y="326"/>
                    </a:lnTo>
                    <a:lnTo>
                      <a:pt x="695" y="370"/>
                    </a:lnTo>
                    <a:lnTo>
                      <a:pt x="691" y="418"/>
                    </a:lnTo>
                    <a:lnTo>
                      <a:pt x="678" y="463"/>
                    </a:lnTo>
                    <a:lnTo>
                      <a:pt x="659" y="507"/>
                    </a:lnTo>
                    <a:lnTo>
                      <a:pt x="634" y="547"/>
                    </a:lnTo>
                    <a:lnTo>
                      <a:pt x="605" y="583"/>
                    </a:lnTo>
                    <a:lnTo>
                      <a:pt x="569" y="615"/>
                    </a:lnTo>
                    <a:lnTo>
                      <a:pt x="530" y="643"/>
                    </a:lnTo>
                    <a:lnTo>
                      <a:pt x="489" y="666"/>
                    </a:lnTo>
                    <a:lnTo>
                      <a:pt x="443" y="682"/>
                    </a:lnTo>
                    <a:lnTo>
                      <a:pt x="395" y="692"/>
                    </a:lnTo>
                    <a:lnTo>
                      <a:pt x="345" y="695"/>
                    </a:lnTo>
                    <a:lnTo>
                      <a:pt x="299" y="693"/>
                    </a:lnTo>
                    <a:lnTo>
                      <a:pt x="255" y="683"/>
                    </a:lnTo>
                    <a:lnTo>
                      <a:pt x="212" y="669"/>
                    </a:lnTo>
                    <a:lnTo>
                      <a:pt x="172" y="648"/>
                    </a:lnTo>
                    <a:lnTo>
                      <a:pt x="134" y="623"/>
                    </a:lnTo>
                    <a:lnTo>
                      <a:pt x="100" y="593"/>
                    </a:lnTo>
                    <a:lnTo>
                      <a:pt x="71" y="557"/>
                    </a:lnTo>
                    <a:lnTo>
                      <a:pt x="45" y="518"/>
                    </a:lnTo>
                    <a:lnTo>
                      <a:pt x="25" y="475"/>
                    </a:lnTo>
                    <a:lnTo>
                      <a:pt x="11" y="430"/>
                    </a:lnTo>
                    <a:lnTo>
                      <a:pt x="1" y="382"/>
                    </a:lnTo>
                    <a:lnTo>
                      <a:pt x="0" y="331"/>
                    </a:lnTo>
                    <a:lnTo>
                      <a:pt x="6" y="283"/>
                    </a:lnTo>
                    <a:lnTo>
                      <a:pt x="18" y="237"/>
                    </a:lnTo>
                    <a:lnTo>
                      <a:pt x="38" y="193"/>
                    </a:lnTo>
                    <a:lnTo>
                      <a:pt x="62" y="152"/>
                    </a:lnTo>
                    <a:lnTo>
                      <a:pt x="93" y="114"/>
                    </a:lnTo>
                    <a:lnTo>
                      <a:pt x="127" y="81"/>
                    </a:lnTo>
                    <a:lnTo>
                      <a:pt x="166" y="53"/>
                    </a:lnTo>
                    <a:lnTo>
                      <a:pt x="209" y="29"/>
                    </a:lnTo>
                    <a:lnTo>
                      <a:pt x="255" y="13"/>
                    </a:lnTo>
                    <a:lnTo>
                      <a:pt x="302" y="2"/>
                    </a:lnTo>
                    <a:lnTo>
                      <a:pt x="350" y="0"/>
                    </a:lnTo>
                    <a:close/>
                  </a:path>
                </a:pathLst>
              </a:custGeom>
              <a:solidFill>
                <a:schemeClr val="bg1">
                  <a:lumMod val="75000"/>
                </a:schemeClr>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sp>
        <p:nvSpPr>
          <p:cNvPr id="40" name="TextBox 1">
            <a:extLst/>
          </p:cNvPr>
          <p:cNvSpPr txBox="1"/>
          <p:nvPr/>
        </p:nvSpPr>
        <p:spPr>
          <a:xfrm>
            <a:off x="1751720" y="1993786"/>
            <a:ext cx="2739779" cy="15612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chemeClr val="accent6">
                    <a:lumMod val="75000"/>
                  </a:schemeClr>
                </a:solidFill>
                <a:latin typeface="Helvetica Neue"/>
                <a:cs typeface="Arial" panose="020B0604020202020204" pitchFamily="34" charset="0"/>
              </a:rPr>
              <a:t>Grants or capacity-building investments</a:t>
            </a:r>
            <a:r>
              <a:rPr lang="en-US" sz="1800" dirty="0">
                <a:solidFill>
                  <a:schemeClr val="tx1">
                    <a:lumMod val="75000"/>
                    <a:lumOff val="25000"/>
                  </a:schemeClr>
                </a:solidFill>
                <a:latin typeface="Helvetica Neue"/>
                <a:cs typeface="Arial" panose="020B0604020202020204" pitchFamily="34" charset="0"/>
              </a:rPr>
              <a:t> to support entry and readiness</a:t>
            </a:r>
            <a:endParaRPr lang="en-US" sz="1800" b="0" dirty="0">
              <a:solidFill>
                <a:schemeClr val="tx1">
                  <a:lumMod val="75000"/>
                  <a:lumOff val="25000"/>
                </a:schemeClr>
              </a:solidFill>
              <a:latin typeface="Helvetica Neue"/>
              <a:cs typeface="Arial" panose="020B0604020202020204" pitchFamily="34" charset="0"/>
            </a:endParaRPr>
          </a:p>
        </p:txBody>
      </p:sp>
      <p:sp>
        <p:nvSpPr>
          <p:cNvPr id="41" name="TextBox 1">
            <a:extLst/>
          </p:cNvPr>
          <p:cNvSpPr txBox="1"/>
          <p:nvPr/>
        </p:nvSpPr>
        <p:spPr>
          <a:xfrm>
            <a:off x="4670414" y="1878793"/>
            <a:ext cx="3076595" cy="18975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20000"/>
              </a:spcBef>
              <a:buClr>
                <a:srgbClr val="E9674F"/>
              </a:buClr>
            </a:pPr>
            <a:r>
              <a:rPr lang="en-US" sz="1800" b="1" dirty="0">
                <a:solidFill>
                  <a:schemeClr val="accent6">
                    <a:lumMod val="75000"/>
                  </a:schemeClr>
                </a:solidFill>
                <a:latin typeface="Helvetica Neue"/>
              </a:rPr>
              <a:t>Structure MLTSS contracts </a:t>
            </a:r>
            <a:r>
              <a:rPr lang="en-US" sz="1800" dirty="0">
                <a:solidFill>
                  <a:schemeClr val="tx1">
                    <a:lumMod val="75000"/>
                    <a:lumOff val="25000"/>
                  </a:schemeClr>
                </a:solidFill>
                <a:latin typeface="Helvetica Neue"/>
              </a:rPr>
              <a:t>to direct or encourage value-based payment models (e.g., data and reporting requirements, payment targets)</a:t>
            </a:r>
          </a:p>
        </p:txBody>
      </p:sp>
      <p:sp>
        <p:nvSpPr>
          <p:cNvPr id="42" name="TextBox 1">
            <a:extLst/>
          </p:cNvPr>
          <p:cNvSpPr txBox="1"/>
          <p:nvPr/>
        </p:nvSpPr>
        <p:spPr>
          <a:xfrm>
            <a:off x="1832221" y="4251366"/>
            <a:ext cx="2739779" cy="15612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chemeClr val="tx1">
                    <a:lumMod val="75000"/>
                    <a:lumOff val="25000"/>
                  </a:schemeClr>
                </a:solidFill>
                <a:latin typeface="Helvetica Neue"/>
                <a:cs typeface="Arial" panose="020B0604020202020204" pitchFamily="34" charset="0"/>
              </a:rPr>
              <a:t>Waiver terms and requests for </a:t>
            </a:r>
            <a:r>
              <a:rPr lang="en-US" sz="1800" b="1" dirty="0">
                <a:solidFill>
                  <a:schemeClr val="accent6">
                    <a:lumMod val="75000"/>
                  </a:schemeClr>
                </a:solidFill>
                <a:latin typeface="Helvetica Neue"/>
                <a:cs typeface="Arial" panose="020B0604020202020204" pitchFamily="34" charset="0"/>
              </a:rPr>
              <a:t>DSRIP funds </a:t>
            </a:r>
            <a:r>
              <a:rPr lang="en-US" sz="1800" dirty="0">
                <a:solidFill>
                  <a:schemeClr val="tx1">
                    <a:lumMod val="75000"/>
                    <a:lumOff val="25000"/>
                  </a:schemeClr>
                </a:solidFill>
                <a:latin typeface="Helvetica Neue"/>
                <a:cs typeface="Arial" panose="020B0604020202020204" pitchFamily="34" charset="0"/>
              </a:rPr>
              <a:t>to support LTSS infrastructure development </a:t>
            </a:r>
            <a:endParaRPr lang="en-US" sz="1800" b="0" dirty="0">
              <a:solidFill>
                <a:schemeClr val="tx1">
                  <a:lumMod val="75000"/>
                  <a:lumOff val="25000"/>
                </a:schemeClr>
              </a:solidFill>
              <a:latin typeface="Helvetica Neue"/>
              <a:cs typeface="Arial" panose="020B0604020202020204" pitchFamily="34" charset="0"/>
            </a:endParaRPr>
          </a:p>
        </p:txBody>
      </p:sp>
      <p:sp>
        <p:nvSpPr>
          <p:cNvPr id="43" name="TextBox 1">
            <a:extLst/>
          </p:cNvPr>
          <p:cNvSpPr txBox="1"/>
          <p:nvPr/>
        </p:nvSpPr>
        <p:spPr>
          <a:xfrm>
            <a:off x="4760193" y="4246141"/>
            <a:ext cx="2739779" cy="15612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chemeClr val="accent6">
                    <a:lumMod val="75000"/>
                  </a:schemeClr>
                </a:solidFill>
                <a:latin typeface="Helvetica Neue"/>
                <a:cs typeface="Arial" panose="020B0604020202020204" pitchFamily="34" charset="0"/>
              </a:rPr>
              <a:t>Special Needs Plans contracting authority </a:t>
            </a:r>
            <a:r>
              <a:rPr lang="en-US" sz="1800" dirty="0">
                <a:solidFill>
                  <a:schemeClr val="tx1">
                    <a:lumMod val="75000"/>
                    <a:lumOff val="25000"/>
                  </a:schemeClr>
                </a:solidFill>
                <a:latin typeface="Helvetica Neue"/>
                <a:cs typeface="Arial" panose="020B0604020202020204" pitchFamily="34" charset="0"/>
              </a:rPr>
              <a:t>to further integrate and align financing and delivery </a:t>
            </a:r>
          </a:p>
        </p:txBody>
      </p:sp>
    </p:spTree>
    <p:extLst>
      <p:ext uri="{BB962C8B-B14F-4D97-AF65-F5344CB8AC3E}">
        <p14:creationId xmlns:p14="http://schemas.microsoft.com/office/powerpoint/2010/main" val="3449965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lnSpcReduction="10000"/>
          </a:bodyPr>
          <a:lstStyle/>
          <a:p>
            <a:r>
              <a:rPr lang="en-US" dirty="0"/>
              <a:t>Gretchen Ulbee, Manager of Special Needs Purchasing</a:t>
            </a:r>
          </a:p>
          <a:p>
            <a:r>
              <a:rPr lang="en-US" dirty="0"/>
              <a:t>May 16, 2017</a:t>
            </a:r>
          </a:p>
        </p:txBody>
      </p:sp>
      <p:sp>
        <p:nvSpPr>
          <p:cNvPr id="3" name="Title 2"/>
          <p:cNvSpPr>
            <a:spLocks noGrp="1"/>
          </p:cNvSpPr>
          <p:nvPr>
            <p:ph type="ctrTitle"/>
          </p:nvPr>
        </p:nvSpPr>
        <p:spPr/>
        <p:txBody>
          <a:bodyPr>
            <a:normAutofit/>
          </a:bodyPr>
          <a:lstStyle/>
          <a:p>
            <a:r>
              <a:rPr lang="en-US" dirty="0"/>
              <a:t>Medicaid Value-Based Payment for LTSS –Minnesota’s Approach</a:t>
            </a:r>
          </a:p>
        </p:txBody>
      </p:sp>
    </p:spTree>
    <p:extLst>
      <p:ext uri="{BB962C8B-B14F-4D97-AF65-F5344CB8AC3E}">
        <p14:creationId xmlns:p14="http://schemas.microsoft.com/office/powerpoint/2010/main" val="1881556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a:t>Overview of Minnesota Senior Health Options (MSHO) </a:t>
            </a:r>
          </a:p>
          <a:p>
            <a:r>
              <a:rPr lang="en-US" sz="2800" dirty="0"/>
              <a:t>Minnesota DHS Value-Based Payment Strategy</a:t>
            </a:r>
          </a:p>
          <a:p>
            <a:r>
              <a:rPr lang="en-US" sz="2800" dirty="0"/>
              <a:t>Supports for Successful Value-Based Payment Models</a:t>
            </a:r>
          </a:p>
          <a:p>
            <a:r>
              <a:rPr lang="en-US" sz="2800" dirty="0"/>
              <a:t>Example ICSPs</a:t>
            </a:r>
          </a:p>
          <a:p>
            <a:r>
              <a:rPr lang="en-US" sz="2800" dirty="0"/>
              <a:t>Next Steps</a:t>
            </a:r>
          </a:p>
          <a:p>
            <a:endParaRPr lang="en-US" sz="2800" dirty="0"/>
          </a:p>
          <a:p>
            <a:endParaRPr lang="en-US" sz="2800" dirty="0"/>
          </a:p>
        </p:txBody>
      </p:sp>
      <p:pic>
        <p:nvPicPr>
          <p:cNvPr id="7" name="Picture 6"/>
          <p:cNvPicPr>
            <a:picLocks noChangeAspect="1"/>
          </p:cNvPicPr>
          <p:nvPr/>
        </p:nvPicPr>
        <p:blipFill>
          <a:blip r:embed="rId2"/>
          <a:stretch>
            <a:fillRect/>
          </a:stretch>
        </p:blipFill>
        <p:spPr>
          <a:xfrm>
            <a:off x="6504370" y="3296949"/>
            <a:ext cx="2639630" cy="3195926"/>
          </a:xfrm>
          <a:prstGeom prst="rect">
            <a:avLst/>
          </a:prstGeom>
        </p:spPr>
      </p:pic>
      <p:sp>
        <p:nvSpPr>
          <p:cNvPr id="2" name="Title 1"/>
          <p:cNvSpPr>
            <a:spLocks noGrp="1"/>
          </p:cNvSpPr>
          <p:nvPr>
            <p:ph type="title"/>
          </p:nvPr>
        </p:nvSpPr>
        <p:spPr/>
        <p:txBody>
          <a:bodyPr>
            <a:normAutofit/>
          </a:bodyPr>
          <a:lstStyle/>
          <a:p>
            <a:r>
              <a:rPr lang="en-US" dirty="0"/>
              <a:t>Minnesota Spotlight</a:t>
            </a: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5/16/2017</a:t>
            </a:r>
          </a:p>
        </p:txBody>
      </p:sp>
      <p:sp>
        <p:nvSpPr>
          <p:cNvPr id="5" name="Footer Placeholder 4"/>
          <p:cNvSpPr>
            <a:spLocks noGrp="1"/>
          </p:cNvSpPr>
          <p:nvPr>
            <p:ph type="ftr" sz="quarter" idx="3"/>
          </p:nvPr>
        </p:nvSpPr>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FCCDFB5-8692-42CB-ACDB-1AED0D803DD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10598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MSHO</a:t>
            </a:r>
          </a:p>
        </p:txBody>
      </p:sp>
      <p:sp>
        <p:nvSpPr>
          <p:cNvPr id="3" name="Content Placeholder 2"/>
          <p:cNvSpPr>
            <a:spLocks noGrp="1"/>
          </p:cNvSpPr>
          <p:nvPr>
            <p:ph idx="1"/>
          </p:nvPr>
        </p:nvSpPr>
        <p:spPr>
          <a:xfrm>
            <a:off x="381000" y="1447800"/>
            <a:ext cx="8382000" cy="5029200"/>
          </a:xfrm>
        </p:spPr>
        <p:txBody>
          <a:bodyPr>
            <a:normAutofit/>
          </a:bodyPr>
          <a:lstStyle/>
          <a:p>
            <a:r>
              <a:rPr lang="en-US" sz="2800" dirty="0"/>
              <a:t>Minnesota Medicaid-eligible seniors are required to enroll in Medicaid managed care</a:t>
            </a:r>
          </a:p>
          <a:p>
            <a:r>
              <a:rPr lang="en-US" sz="2800" dirty="0"/>
              <a:t>Seniors may opt to receive Medicare with the same health plan providing their Medicaid coverage (MSHO) </a:t>
            </a:r>
          </a:p>
          <a:p>
            <a:pPr lvl="1"/>
            <a:r>
              <a:rPr lang="en-US" sz="2400" dirty="0"/>
              <a:t>Integration of Medicare by MIPPA contract</a:t>
            </a:r>
          </a:p>
          <a:p>
            <a:pPr lvl="1"/>
            <a:r>
              <a:rPr lang="en-US" sz="2400" dirty="0"/>
              <a:t>Requires coordination of benefits across programs</a:t>
            </a:r>
          </a:p>
          <a:p>
            <a:r>
              <a:rPr lang="en-US" sz="2800" dirty="0"/>
              <a:t>All Medicare and Medicaid primary and acute care services, dental, behavioral health, LTSS, HCBS waivers services, 180 days NF, Part D</a:t>
            </a:r>
          </a:p>
          <a:p>
            <a:pPr lvl="1"/>
            <a:r>
              <a:rPr lang="en-US" sz="2400" dirty="0"/>
              <a:t>Seniors are in all settings and levels of care </a:t>
            </a: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5/16/2017</a:t>
            </a:r>
          </a:p>
        </p:txBody>
      </p:sp>
      <p:sp>
        <p:nvSpPr>
          <p:cNvPr id="6" name="Slide Number Placeholder 5"/>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FCCDFB5-8692-42CB-ACDB-1AED0D803DD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9048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Making the Most of the Integration Opportunity</a:t>
            </a:r>
          </a:p>
        </p:txBody>
      </p:sp>
      <p:sp>
        <p:nvSpPr>
          <p:cNvPr id="3" name="Content Placeholder 2"/>
          <p:cNvSpPr>
            <a:spLocks noGrp="1"/>
          </p:cNvSpPr>
          <p:nvPr>
            <p:ph idx="1"/>
          </p:nvPr>
        </p:nvSpPr>
        <p:spPr>
          <a:xfrm>
            <a:off x="381000" y="1600200"/>
            <a:ext cx="8382000" cy="4800600"/>
          </a:xfrm>
        </p:spPr>
        <p:txBody>
          <a:bodyPr>
            <a:normAutofit/>
          </a:bodyPr>
          <a:lstStyle/>
          <a:p>
            <a:r>
              <a:rPr lang="en-US" sz="2800" dirty="0"/>
              <a:t>Decisions made by primary, acute and post-acute care providers paid under Medicare continue to drive State Medicaid and LTSS costs</a:t>
            </a:r>
          </a:p>
          <a:p>
            <a:pPr lvl="1"/>
            <a:r>
              <a:rPr lang="en-US" sz="2400" dirty="0"/>
              <a:t>circular shifting between hospitals and NF</a:t>
            </a:r>
          </a:p>
          <a:p>
            <a:pPr lvl="1"/>
            <a:r>
              <a:rPr lang="en-US" sz="2400" dirty="0"/>
              <a:t>primary care incentives to place difficult patients in NF </a:t>
            </a:r>
          </a:p>
          <a:p>
            <a:r>
              <a:rPr lang="en-US" sz="2800" dirty="0"/>
              <a:t>Opportunities to impact provider incentives and practice patterns are lost when FFS payment models are perpetuated within capitated programs</a:t>
            </a: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5/16/2017</a:t>
            </a:r>
          </a:p>
        </p:txBody>
      </p:sp>
      <p:sp>
        <p:nvSpPr>
          <p:cNvPr id="5" name="Footer Placeholder 4"/>
          <p:cNvSpPr>
            <a:spLocks noGrp="1"/>
          </p:cNvSpPr>
          <p:nvPr>
            <p:ph type="ftr" sz="quarter" idx="3"/>
          </p:nvPr>
        </p:nvSpPr>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FCCDFB5-8692-42CB-ACDB-1AED0D803DD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8262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Value-Based Payment Objectives</a:t>
            </a:r>
          </a:p>
        </p:txBody>
      </p:sp>
      <p:sp>
        <p:nvSpPr>
          <p:cNvPr id="3" name="Content Placeholder 2"/>
          <p:cNvSpPr>
            <a:spLocks noGrp="1"/>
          </p:cNvSpPr>
          <p:nvPr>
            <p:ph idx="1"/>
          </p:nvPr>
        </p:nvSpPr>
        <p:spPr/>
        <p:txBody>
          <a:bodyPr/>
          <a:lstStyle/>
          <a:p>
            <a:r>
              <a:rPr lang="en-US" dirty="0"/>
              <a:t>Move away from FFS at provider levels</a:t>
            </a:r>
          </a:p>
          <a:p>
            <a:r>
              <a:rPr lang="en-US" dirty="0"/>
              <a:t>Align service delivery arrangements across settings</a:t>
            </a:r>
          </a:p>
          <a:p>
            <a:r>
              <a:rPr lang="en-US" dirty="0"/>
              <a:t>Create provider-level incentives</a:t>
            </a:r>
          </a:p>
          <a:p>
            <a:r>
              <a:rPr lang="en-US" dirty="0"/>
              <a:t>Use D-SNP platform to leverage Medicare involvement in payment reform</a:t>
            </a: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5/16/2017</a:t>
            </a:r>
          </a:p>
        </p:txBody>
      </p:sp>
      <p:sp>
        <p:nvSpPr>
          <p:cNvPr id="6" name="Slide Number Placeholder 5"/>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FCCDFB5-8692-42CB-ACDB-1AED0D803DD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50027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Integrated Care System Partnerships (ICSPs)</a:t>
            </a:r>
          </a:p>
        </p:txBody>
      </p:sp>
      <p:sp>
        <p:nvSpPr>
          <p:cNvPr id="3" name="Content Placeholder 2"/>
          <p:cNvSpPr>
            <a:spLocks noGrp="1"/>
          </p:cNvSpPr>
          <p:nvPr>
            <p:ph idx="1"/>
          </p:nvPr>
        </p:nvSpPr>
        <p:spPr/>
        <p:txBody>
          <a:bodyPr>
            <a:normAutofit/>
          </a:bodyPr>
          <a:lstStyle/>
          <a:p>
            <a:r>
              <a:rPr lang="en-US" sz="2800" dirty="0"/>
              <a:t>Multiple financial and delivery models tied to defined quality metrics are developed by D-SNPs</a:t>
            </a:r>
          </a:p>
          <a:p>
            <a:r>
              <a:rPr lang="en-US" sz="2800" dirty="0"/>
              <a:t>MCOs and provider partners develop arrangements and submit proposals to state</a:t>
            </a:r>
          </a:p>
          <a:p>
            <a:r>
              <a:rPr lang="en-US" sz="2800" dirty="0"/>
              <a:t>Must have four arrangements, one of which must include LTSS</a:t>
            </a:r>
          </a:p>
          <a:p>
            <a:r>
              <a:rPr lang="en-US" sz="2800" dirty="0"/>
              <a:t>State contract includes requirements to report on quality metrics and financial performance</a:t>
            </a: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5/16/2017</a:t>
            </a:r>
          </a:p>
        </p:txBody>
      </p:sp>
      <p:sp>
        <p:nvSpPr>
          <p:cNvPr id="6" name="Slide Number Placeholder 5"/>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FCCDFB5-8692-42CB-ACDB-1AED0D803DD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78708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Incorporating Quality Measurement</a:t>
            </a:r>
          </a:p>
        </p:txBody>
      </p:sp>
      <p:sp>
        <p:nvSpPr>
          <p:cNvPr id="3" name="Content Placeholder 2"/>
          <p:cNvSpPr>
            <a:spLocks noGrp="1"/>
          </p:cNvSpPr>
          <p:nvPr>
            <p:ph idx="1"/>
          </p:nvPr>
        </p:nvSpPr>
        <p:spPr>
          <a:xfrm>
            <a:off x="228600" y="1447800"/>
            <a:ext cx="8686800" cy="4800600"/>
          </a:xfrm>
        </p:spPr>
        <p:txBody>
          <a:bodyPr>
            <a:normAutofit/>
          </a:bodyPr>
          <a:lstStyle/>
          <a:p>
            <a:r>
              <a:rPr lang="en-US" sz="2800" dirty="0"/>
              <a:t>Convened a clinical work group of MCO Medical Directors and QA staff</a:t>
            </a:r>
          </a:p>
          <a:p>
            <a:r>
              <a:rPr lang="en-US" sz="2800" dirty="0"/>
              <a:t>Held discussions with state, local and national measurement experts (e.g., NCQA, Minnesota Community Measurement, </a:t>
            </a:r>
            <a:r>
              <a:rPr lang="en-US" sz="2800" dirty="0" err="1"/>
              <a:t>Stratis</a:t>
            </a:r>
            <a:r>
              <a:rPr lang="en-US" sz="2800" dirty="0"/>
              <a:t> Health)</a:t>
            </a:r>
          </a:p>
          <a:p>
            <a:r>
              <a:rPr lang="en-US" sz="2800" dirty="0"/>
              <a:t>Engaged providers and other stakeholders in measure development process</a:t>
            </a: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5/16/2017</a:t>
            </a:r>
          </a:p>
        </p:txBody>
      </p:sp>
      <p:sp>
        <p:nvSpPr>
          <p:cNvPr id="6" name="Slide Number Placeholder 5"/>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FCCDFB5-8692-42CB-ACDB-1AED0D803DD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26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Incorporating Quality Measurement (cont’d)</a:t>
            </a:r>
          </a:p>
        </p:txBody>
      </p:sp>
      <p:sp>
        <p:nvSpPr>
          <p:cNvPr id="3" name="Content Placeholder 2"/>
          <p:cNvSpPr>
            <a:spLocks noGrp="1"/>
          </p:cNvSpPr>
          <p:nvPr>
            <p:ph idx="1"/>
          </p:nvPr>
        </p:nvSpPr>
        <p:spPr>
          <a:xfrm>
            <a:off x="228600" y="1752600"/>
            <a:ext cx="8534400" cy="4800600"/>
          </a:xfrm>
        </p:spPr>
        <p:txBody>
          <a:bodyPr>
            <a:normAutofit/>
          </a:bodyPr>
          <a:lstStyle/>
          <a:p>
            <a:r>
              <a:rPr lang="en-US" sz="2800" dirty="0"/>
              <a:t>Aimed to align measures as much as possible across health plans to minimize provider burden </a:t>
            </a:r>
          </a:p>
          <a:p>
            <a:r>
              <a:rPr lang="en-US" sz="2800" dirty="0"/>
              <a:t>Identified measure sets prior to implementation</a:t>
            </a:r>
          </a:p>
          <a:p>
            <a:r>
              <a:rPr lang="en-US" sz="2800" dirty="0"/>
              <a:t>Sample of selected measures </a:t>
            </a: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5/16/2017</a:t>
            </a:r>
          </a:p>
        </p:txBody>
      </p:sp>
      <p:sp>
        <p:nvSpPr>
          <p:cNvPr id="6" name="Slide Number Placeholder 5"/>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FCCDFB5-8692-42CB-ACDB-1AED0D803DD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graphicFrame>
        <p:nvGraphicFramePr>
          <p:cNvPr id="8" name="Table 7"/>
          <p:cNvGraphicFramePr>
            <a:graphicFrameLocks noGrp="1"/>
          </p:cNvGraphicFramePr>
          <p:nvPr>
            <p:extLst/>
          </p:nvPr>
        </p:nvGraphicFramePr>
        <p:xfrm>
          <a:off x="304800" y="3810000"/>
          <a:ext cx="8534400" cy="2499360"/>
        </p:xfrm>
        <a:graphic>
          <a:graphicData uri="http://schemas.openxmlformats.org/drawingml/2006/table">
            <a:tbl>
              <a:tblPr firstRow="1" bandRow="1">
                <a:tableStyleId>{5DA37D80-6434-44D0-A028-1B22A696006F}</a:tableStyleId>
              </a:tblPr>
              <a:tblGrid>
                <a:gridCol w="2133600">
                  <a:extLst>
                    <a:ext uri="{9D8B030D-6E8A-4147-A177-3AD203B41FA5}">
                      <a16:colId xmlns:a16="http://schemas.microsoft.com/office/drawing/2014/main" val="3794479952"/>
                    </a:ext>
                  </a:extLst>
                </a:gridCol>
                <a:gridCol w="2133600">
                  <a:extLst>
                    <a:ext uri="{9D8B030D-6E8A-4147-A177-3AD203B41FA5}">
                      <a16:colId xmlns:a16="http://schemas.microsoft.com/office/drawing/2014/main" val="135129913"/>
                    </a:ext>
                  </a:extLst>
                </a:gridCol>
                <a:gridCol w="2133600">
                  <a:extLst>
                    <a:ext uri="{9D8B030D-6E8A-4147-A177-3AD203B41FA5}">
                      <a16:colId xmlns:a16="http://schemas.microsoft.com/office/drawing/2014/main" val="4209838409"/>
                    </a:ext>
                  </a:extLst>
                </a:gridCol>
                <a:gridCol w="2133600">
                  <a:extLst>
                    <a:ext uri="{9D8B030D-6E8A-4147-A177-3AD203B41FA5}">
                      <a16:colId xmlns:a16="http://schemas.microsoft.com/office/drawing/2014/main" val="1347227101"/>
                    </a:ext>
                  </a:extLst>
                </a:gridCol>
              </a:tblGrid>
              <a:tr h="533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Advanced</a:t>
                      </a:r>
                      <a:r>
                        <a:rPr lang="en-US" sz="1400" b="0" baseline="0" dirty="0"/>
                        <a:t> care planning</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Fall with fracture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Inpatient admissions/readmissions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Physician</a:t>
                      </a:r>
                      <a:r>
                        <a:rPr lang="en-US" sz="1400" b="0" baseline="0" dirty="0"/>
                        <a:t> Orders for Life Sustaining Treatment (POLST) documentation </a:t>
                      </a:r>
                      <a:endParaRPr lang="en-US" sz="1400" b="0" dirty="0"/>
                    </a:p>
                  </a:txBody>
                  <a:tcPr/>
                </a:tc>
                <a:extLst>
                  <a:ext uri="{0D108BD9-81ED-4DB2-BD59-A6C34878D82A}">
                    <a16:rowId xmlns:a16="http://schemas.microsoft.com/office/drawing/2014/main" val="9879541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Anti-depressant</a:t>
                      </a:r>
                      <a:r>
                        <a:rPr lang="en-US" sz="1400" baseline="0" dirty="0"/>
                        <a:t> medication management</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Fall risk management</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Management of high risk medications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Pressure ulcers</a:t>
                      </a:r>
                    </a:p>
                    <a:p>
                      <a:endParaRPr lang="en-US" sz="1400" dirty="0"/>
                    </a:p>
                  </a:txBody>
                  <a:tcPr/>
                </a:tc>
                <a:extLst>
                  <a:ext uri="{0D108BD9-81ED-4DB2-BD59-A6C34878D82A}">
                    <a16:rowId xmlns:a16="http://schemas.microsoft.com/office/drawing/2014/main" val="22276443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Care of</a:t>
                      </a:r>
                      <a:r>
                        <a:rPr lang="en-US" sz="1400" baseline="0" dirty="0"/>
                        <a:t> older adults</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Flu shot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Medication reconciliation post-discharge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Use of antipsychotics</a:t>
                      </a:r>
                      <a:r>
                        <a:rPr lang="en-US" sz="1400" baseline="0" dirty="0"/>
                        <a:t> for people with dementia</a:t>
                      </a:r>
                      <a:endParaRPr lang="en-US" sz="1400" dirty="0"/>
                    </a:p>
                  </a:txBody>
                  <a:tcPr/>
                </a:tc>
                <a:extLst>
                  <a:ext uri="{0D108BD9-81ED-4DB2-BD59-A6C34878D82A}">
                    <a16:rowId xmlns:a16="http://schemas.microsoft.com/office/drawing/2014/main" val="5837805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ED </a:t>
                      </a:r>
                      <a:r>
                        <a:rPr lang="en-US" sz="1400" baseline="0" dirty="0"/>
                        <a:t>utilization </a:t>
                      </a:r>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Follow-up</a:t>
                      </a:r>
                      <a:r>
                        <a:rPr lang="en-US" sz="1400" baseline="0" dirty="0"/>
                        <a:t> after hospitalization for mental illness</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Plan all-cause</a:t>
                      </a:r>
                      <a:r>
                        <a:rPr lang="en-US" sz="1400" baseline="0" dirty="0"/>
                        <a:t> readmissions</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Use of high risk medications in the elderly</a:t>
                      </a:r>
                    </a:p>
                  </a:txBody>
                  <a:tcPr/>
                </a:tc>
                <a:extLst>
                  <a:ext uri="{0D108BD9-81ED-4DB2-BD59-A6C34878D82A}">
                    <a16:rowId xmlns:a16="http://schemas.microsoft.com/office/drawing/2014/main" val="3730008664"/>
                  </a:ext>
                </a:extLst>
              </a:tr>
            </a:tbl>
          </a:graphicData>
        </a:graphic>
      </p:graphicFrame>
    </p:spTree>
    <p:extLst>
      <p:ext uri="{BB962C8B-B14F-4D97-AF65-F5344CB8AC3E}">
        <p14:creationId xmlns:p14="http://schemas.microsoft.com/office/powerpoint/2010/main" val="300760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Webinar Presenter: </a:t>
            </a:r>
            <a:br>
              <a:rPr lang="en-US" dirty="0"/>
            </a:br>
            <a:r>
              <a:rPr lang="en-US" dirty="0"/>
              <a:t>State Health and Value Strategies</a:t>
            </a:r>
          </a:p>
        </p:txBody>
      </p:sp>
      <p:sp>
        <p:nvSpPr>
          <p:cNvPr id="6" name="Text Placeholder 7"/>
          <p:cNvSpPr>
            <a:spLocks noGrp="1"/>
          </p:cNvSpPr>
          <p:nvPr/>
        </p:nvSpPr>
        <p:spPr bwMode="auto">
          <a:xfrm>
            <a:off x="2551906" y="1703195"/>
            <a:ext cx="4040188" cy="1154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Clr>
                <a:srgbClr val="57768E"/>
              </a:buClr>
              <a:buFont typeface="Wingdings" pitchFamily="2" charset="2"/>
              <a:buChar char="§"/>
              <a:defRPr sz="2400">
                <a:solidFill>
                  <a:srgbClr val="25325B"/>
                </a:solidFill>
                <a:latin typeface="Arial" charset="0"/>
                <a:ea typeface="ＭＳ Ｐゴシック" pitchFamily="34" charset="-128"/>
              </a:defRPr>
            </a:lvl1pPr>
            <a:lvl2pPr marL="742950" indent="-285750">
              <a:spcBef>
                <a:spcPct val="20000"/>
              </a:spcBef>
              <a:buChar char="–"/>
              <a:defRPr sz="2000">
                <a:solidFill>
                  <a:srgbClr val="486176"/>
                </a:solidFill>
                <a:latin typeface="Arial" charset="0"/>
                <a:ea typeface="ＭＳ Ｐゴシック" pitchFamily="34" charset="-128"/>
              </a:defRPr>
            </a:lvl2pPr>
            <a:lvl3pPr marL="1143000" indent="-228600">
              <a:spcBef>
                <a:spcPct val="20000"/>
              </a:spcBef>
              <a:buChar char="•"/>
              <a:defRPr>
                <a:solidFill>
                  <a:srgbClr val="25325B"/>
                </a:solidFill>
                <a:latin typeface="Arial" charset="0"/>
                <a:ea typeface="ＭＳ Ｐゴシック" pitchFamily="34" charset="-128"/>
              </a:defRPr>
            </a:lvl3pPr>
            <a:lvl4pPr marL="1600200" indent="-228600">
              <a:spcBef>
                <a:spcPct val="20000"/>
              </a:spcBef>
              <a:buChar char="–"/>
              <a:defRPr sz="1400">
                <a:solidFill>
                  <a:srgbClr val="57768E"/>
                </a:solidFill>
                <a:latin typeface="Arial" charset="0"/>
                <a:ea typeface="ＭＳ Ｐゴシック" pitchFamily="34" charset="-128"/>
              </a:defRPr>
            </a:lvl4pPr>
            <a:lvl5pPr marL="2057400" indent="-228600">
              <a:spcBef>
                <a:spcPct val="20000"/>
              </a:spcBef>
              <a:buChar char="»"/>
              <a:defRPr sz="1200">
                <a:solidFill>
                  <a:srgbClr val="25325B"/>
                </a:solidFill>
                <a:latin typeface="Arial" charset="0"/>
                <a:ea typeface="ＭＳ Ｐゴシック" pitchFamily="34" charset="-128"/>
              </a:defRPr>
            </a:lvl5pPr>
            <a:lvl6pPr marL="25146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6pPr>
            <a:lvl7pPr marL="29718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7pPr>
            <a:lvl8pPr marL="34290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8pPr>
            <a:lvl9pPr marL="38862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9pPr>
          </a:lstStyle>
          <a:p>
            <a:pPr algn="ctr" eaLnBrk="1" hangingPunct="1">
              <a:buFont typeface="Wingdings" pitchFamily="2" charset="2"/>
              <a:buNone/>
            </a:pPr>
            <a:r>
              <a:rPr lang="en-US" altLang="en-US" b="1" dirty="0"/>
              <a:t>Dan Meuse</a:t>
            </a:r>
          </a:p>
          <a:p>
            <a:pPr algn="ctr" eaLnBrk="1" hangingPunct="1">
              <a:buFont typeface="Wingdings" pitchFamily="2" charset="2"/>
              <a:buNone/>
            </a:pPr>
            <a:r>
              <a:rPr lang="en-US" altLang="en-US" sz="1800" b="1" dirty="0"/>
              <a:t>Deputy Director</a:t>
            </a:r>
          </a:p>
          <a:p>
            <a:pPr algn="ctr" eaLnBrk="1" hangingPunct="1">
              <a:buNone/>
            </a:pPr>
            <a:r>
              <a:rPr lang="en-US" altLang="en-US" sz="1800" dirty="0">
                <a:hlinkClick r:id="rId2"/>
              </a:rPr>
              <a:t>dmeuse@princeton.edu</a:t>
            </a:r>
            <a:r>
              <a:rPr lang="en-US" altLang="en-US" sz="1800" dirty="0"/>
              <a:t> </a:t>
            </a:r>
          </a:p>
        </p:txBody>
      </p:sp>
      <p:pic>
        <p:nvPicPr>
          <p:cNvPr id="1026" name="Picture 2" descr="Team Member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050" y="2893924"/>
            <a:ext cx="2247900" cy="29972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p:cNvSpPr txBox="1">
            <a:spLocks/>
          </p:cNvSpPr>
          <p:nvPr/>
        </p:nvSpPr>
        <p:spPr>
          <a:xfrm>
            <a:off x="6624918" y="592543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E9674F"/>
                </a:solidFill>
                <a:latin typeface="Helvetica Neue Medium"/>
                <a:ea typeface="+mn-ea"/>
                <a:cs typeface="Helvetica Neue Medium"/>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FB97A1-9E25-5140-8E20-D0104F209260}" type="slidenum">
              <a:rPr lang="en-US" smtClean="0"/>
              <a:pPr/>
              <a:t>2</a:t>
            </a:fld>
            <a:endParaRPr lang="en-US" dirty="0"/>
          </a:p>
        </p:txBody>
      </p:sp>
    </p:spTree>
    <p:extLst>
      <p:ext uri="{BB962C8B-B14F-4D97-AF65-F5344CB8AC3E}">
        <p14:creationId xmlns:p14="http://schemas.microsoft.com/office/powerpoint/2010/main" val="4076698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ICSPs</a:t>
            </a:r>
          </a:p>
        </p:txBody>
      </p:sp>
      <p:sp>
        <p:nvSpPr>
          <p:cNvPr id="3" name="Content Placeholder 2"/>
          <p:cNvSpPr>
            <a:spLocks noGrp="1"/>
          </p:cNvSpPr>
          <p:nvPr>
            <p:ph idx="1"/>
          </p:nvPr>
        </p:nvSpPr>
        <p:spPr/>
        <p:txBody>
          <a:bodyPr>
            <a:normAutofit/>
          </a:bodyPr>
          <a:lstStyle/>
          <a:p>
            <a:r>
              <a:rPr lang="en-US" sz="2800" dirty="0"/>
              <a:t>Sub-capitation for all Medicare and MLTSS services with upside and downside risk</a:t>
            </a:r>
          </a:p>
          <a:p>
            <a:pPr lvl="1"/>
            <a:r>
              <a:rPr lang="en-US" sz="2400" dirty="0"/>
              <a:t>May include downstream gain sharing with LTC providers</a:t>
            </a:r>
          </a:p>
          <a:p>
            <a:r>
              <a:rPr lang="en-US" sz="2800" dirty="0"/>
              <a:t>PMPM for care coordination and management with financial incentive for quality performance</a:t>
            </a:r>
          </a:p>
          <a:p>
            <a:r>
              <a:rPr lang="en-US" sz="2800" dirty="0"/>
              <a:t>Pay-for-performance </a:t>
            </a:r>
          </a:p>
          <a:p>
            <a:pPr lvl="1"/>
            <a:r>
              <a:rPr lang="en-US" sz="2400" dirty="0"/>
              <a:t>Long-term care facilities </a:t>
            </a:r>
          </a:p>
          <a:p>
            <a:pPr lvl="1"/>
            <a:r>
              <a:rPr lang="en-US" sz="2400" dirty="0"/>
              <a:t>Education and referral related to medication management therapy and advanced care planning </a:t>
            </a: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5/16/2017</a:t>
            </a:r>
          </a:p>
        </p:txBody>
      </p:sp>
      <p:sp>
        <p:nvSpPr>
          <p:cNvPr id="6" name="Slide Number Placeholder 5"/>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FCCDFB5-8692-42CB-ACDB-1AED0D803DD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89276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Supports for Successful VBP</a:t>
            </a:r>
          </a:p>
        </p:txBody>
      </p:sp>
      <p:sp>
        <p:nvSpPr>
          <p:cNvPr id="3" name="Content Placeholder 2"/>
          <p:cNvSpPr>
            <a:spLocks noGrp="1"/>
          </p:cNvSpPr>
          <p:nvPr>
            <p:ph idx="1"/>
          </p:nvPr>
        </p:nvSpPr>
        <p:spPr/>
        <p:txBody>
          <a:bodyPr>
            <a:normAutofit/>
          </a:bodyPr>
          <a:lstStyle/>
          <a:p>
            <a:r>
              <a:rPr lang="en-US" sz="2800" dirty="0"/>
              <a:t>Collaborate on limited set of measures to focus results</a:t>
            </a:r>
          </a:p>
          <a:p>
            <a:r>
              <a:rPr lang="en-US" sz="2800" dirty="0"/>
              <a:t>Match provider scope, expectations to ability of provider to impact change and take risk: (e.g. many MLTSS providers can’t impact health outcomes but P4P might leverage cooperation in needed areas to improve Star ratings ) </a:t>
            </a:r>
          </a:p>
          <a:p>
            <a:r>
              <a:rPr lang="en-US" sz="2800" dirty="0"/>
              <a:t>Leverage broader contracts to include duals: (e.g. hospitals may not serve enough duals to be interested in dual specific contracts) </a:t>
            </a:r>
          </a:p>
          <a:p>
            <a:r>
              <a:rPr lang="en-US" sz="2800" dirty="0"/>
              <a:t>Facilitate data sharing with providers</a:t>
            </a:r>
          </a:p>
          <a:p>
            <a:endParaRPr lang="en-US" sz="2800" dirty="0"/>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5/16/2017</a:t>
            </a:r>
          </a:p>
        </p:txBody>
      </p:sp>
      <p:sp>
        <p:nvSpPr>
          <p:cNvPr id="6" name="Slide Number Placeholder 5"/>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FCCDFB5-8692-42CB-ACDB-1AED0D803DD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31141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for MDHS</a:t>
            </a:r>
          </a:p>
        </p:txBody>
      </p:sp>
      <p:sp>
        <p:nvSpPr>
          <p:cNvPr id="3" name="Content Placeholder 2"/>
          <p:cNvSpPr>
            <a:spLocks noGrp="1"/>
          </p:cNvSpPr>
          <p:nvPr>
            <p:ph idx="1"/>
          </p:nvPr>
        </p:nvSpPr>
        <p:spPr/>
        <p:txBody>
          <a:bodyPr>
            <a:normAutofit/>
          </a:bodyPr>
          <a:lstStyle/>
          <a:p>
            <a:r>
              <a:rPr lang="en-US" sz="2800" dirty="0"/>
              <a:t>Simplify reporting requirements</a:t>
            </a:r>
          </a:p>
          <a:p>
            <a:r>
              <a:rPr lang="en-US" sz="2800" dirty="0"/>
              <a:t>Quantify reach of VBP efforts across programs for seniors and people with disabilities</a:t>
            </a:r>
          </a:p>
          <a:p>
            <a:r>
              <a:rPr lang="en-US" sz="2800" dirty="0"/>
              <a:t>Focus on LTSS and behavioral health integration</a:t>
            </a:r>
          </a:p>
          <a:p>
            <a:r>
              <a:rPr lang="en-US" sz="2800" dirty="0"/>
              <a:t>Engage providers and stakeholders</a:t>
            </a:r>
          </a:p>
          <a:p>
            <a:r>
              <a:rPr lang="en-US" sz="2800" dirty="0"/>
              <a:t>Enhanced data sharing</a:t>
            </a: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5/16/2017</a:t>
            </a:r>
          </a:p>
        </p:txBody>
      </p:sp>
      <p:sp>
        <p:nvSpPr>
          <p:cNvPr id="6" name="Slide Number Placeholder 5"/>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FCCDFB5-8692-42CB-ACDB-1AED0D803DD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35552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1900750"/>
            <a:ext cx="4950382" cy="1470025"/>
          </a:xfrm>
        </p:spPr>
        <p:txBody>
          <a:bodyPr>
            <a:normAutofit fontScale="90000"/>
          </a:bodyPr>
          <a:lstStyle/>
          <a:p>
            <a:r>
              <a:rPr lang="en-US" sz="3300" dirty="0">
                <a:latin typeface="Calibri" panose="020F0502020204030204" pitchFamily="34" charset="0"/>
              </a:rPr>
              <a:t>Value-Based PAYMENTs</a:t>
            </a:r>
            <a:br>
              <a:rPr lang="en-US" sz="3300" dirty="0">
                <a:latin typeface="Calibri" panose="020F0502020204030204" pitchFamily="34" charset="0"/>
              </a:rPr>
            </a:br>
            <a:r>
              <a:rPr lang="en-US" sz="3300" dirty="0">
                <a:latin typeface="Calibri" panose="020F0502020204030204" pitchFamily="34" charset="0"/>
              </a:rPr>
              <a:t>for Long-Term Services and Supports (LTSS)</a:t>
            </a:r>
            <a:br>
              <a:rPr lang="en-US" dirty="0"/>
            </a:br>
            <a:endParaRPr lang="en-US" dirty="0"/>
          </a:p>
        </p:txBody>
      </p:sp>
      <p:sp>
        <p:nvSpPr>
          <p:cNvPr id="3" name="Subtitle 2"/>
          <p:cNvSpPr>
            <a:spLocks noGrp="1"/>
          </p:cNvSpPr>
          <p:nvPr>
            <p:ph type="subTitle" idx="1"/>
          </p:nvPr>
        </p:nvSpPr>
        <p:spPr>
          <a:xfrm>
            <a:off x="2514600" y="3483474"/>
            <a:ext cx="6400800" cy="859926"/>
          </a:xfrm>
        </p:spPr>
        <p:txBody>
          <a:bodyPr>
            <a:normAutofit lnSpcReduction="10000"/>
          </a:bodyPr>
          <a:lstStyle/>
          <a:p>
            <a:r>
              <a:rPr lang="en-US" sz="2600" i="1" dirty="0">
                <a:latin typeface="Calibri" panose="020F0502020204030204" pitchFamily="34" charset="0"/>
              </a:rPr>
              <a:t>Transforming Payments in</a:t>
            </a:r>
            <a:br>
              <a:rPr lang="en-US" sz="2600" i="1" dirty="0">
                <a:latin typeface="Calibri" panose="020F0502020204030204" pitchFamily="34" charset="0"/>
              </a:rPr>
            </a:br>
            <a:r>
              <a:rPr lang="en-US" sz="2600" i="1" dirty="0">
                <a:latin typeface="Calibri" panose="020F0502020204030204" pitchFamily="34" charset="0"/>
              </a:rPr>
              <a:t>Virginia Medicaid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2" y="3595577"/>
            <a:ext cx="2611454" cy="174096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371" r="29371"/>
          <a:stretch/>
        </p:blipFill>
        <p:spPr>
          <a:xfrm>
            <a:off x="2711069" y="3581400"/>
            <a:ext cx="1142399" cy="175514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306" t="13083" r="9555" b="1223"/>
          <a:stretch/>
        </p:blipFill>
        <p:spPr>
          <a:xfrm>
            <a:off x="1585583" y="1784499"/>
            <a:ext cx="2267885" cy="170252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7784" t="20864" r="27784" b="-292"/>
          <a:stretch/>
        </p:blipFill>
        <p:spPr>
          <a:xfrm>
            <a:off x="-1772" y="1784499"/>
            <a:ext cx="1483634" cy="1698975"/>
          </a:xfrm>
          <a:prstGeom prst="rect">
            <a:avLst/>
          </a:prstGeom>
        </p:spPr>
      </p:pic>
      <p:sp>
        <p:nvSpPr>
          <p:cNvPr id="8" name="Subtitle 2"/>
          <p:cNvSpPr txBox="1">
            <a:spLocks/>
          </p:cNvSpPr>
          <p:nvPr/>
        </p:nvSpPr>
        <p:spPr>
          <a:xfrm>
            <a:off x="2514600" y="4343400"/>
            <a:ext cx="6400800" cy="990600"/>
          </a:xfrm>
          <a:prstGeom prst="rect">
            <a:avLst/>
          </a:prstGeom>
        </p:spPr>
        <p:txBody>
          <a:bodyPr vert="horz" lIns="91440" tIns="45720" rIns="91440" bIns="45720" rtlCol="0">
            <a:normAutofit/>
          </a:bodyPr>
          <a:lstStyle>
            <a:lvl1pPr marL="0" marR="0" indent="0" algn="r"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None/>
              <a:tabLst/>
              <a:defRPr sz="32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0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2"/>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chemeClr val="accent1"/>
              </a:buClr>
              <a:buSzPct val="90000"/>
              <a:buFont typeface="Wingdings" panose="05000000000000000000" pitchFamily="2" charset="2"/>
              <a:buNone/>
              <a:tabLst/>
              <a:defRPr/>
            </a:pPr>
            <a:r>
              <a:rPr kumimoji="0" lang="en-US" sz="22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Seon Rockwell</a:t>
            </a:r>
          </a:p>
          <a:p>
            <a:pPr marL="0" marR="0" lvl="0" indent="0" algn="r" defTabSz="914400" rtl="0" eaLnBrk="1" fontAlgn="auto" latinLnBrk="0" hangingPunct="1">
              <a:lnSpc>
                <a:spcPct val="100000"/>
              </a:lnSpc>
              <a:spcBef>
                <a:spcPts val="0"/>
              </a:spcBef>
              <a:spcAft>
                <a:spcPts val="0"/>
              </a:spcAft>
              <a:buClr>
                <a:schemeClr val="accent1"/>
              </a:buClr>
              <a:buSzPct val="90000"/>
              <a:buFont typeface="Wingdings" panose="05000000000000000000" pitchFamily="2" charset="2"/>
              <a:buNone/>
              <a:tabLst/>
              <a:defRPr/>
            </a:pPr>
            <a:r>
              <a:rPr kumimoji="0" lang="en-US" sz="22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Director of Innovation and Strategy</a:t>
            </a:r>
          </a:p>
        </p:txBody>
      </p:sp>
    </p:spTree>
    <p:extLst>
      <p:ext uri="{BB962C8B-B14F-4D97-AF65-F5344CB8AC3E}">
        <p14:creationId xmlns:p14="http://schemas.microsoft.com/office/powerpoint/2010/main" val="3245813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274638"/>
            <a:ext cx="9144000" cy="715962"/>
          </a:xfrm>
          <a:prstGeom prst="rect">
            <a:avLst/>
          </a:prstGeom>
          <a:effectLst>
            <a:outerShdw blurRad="50800" dist="38100" dir="2700000" algn="tl" rotWithShape="0">
              <a:prstClr val="black">
                <a:alpha val="40000"/>
              </a:prstClr>
            </a:outerShdw>
          </a:effectLst>
        </p:spPr>
        <p:txBody>
          <a:bodyPr>
            <a:noAutofit/>
          </a:bodyPr>
          <a:lstStyle>
            <a:lvl1pPr algn="ctr" defTabSz="914400" rtl="0" eaLnBrk="1" latinLnBrk="0" hangingPunct="1">
              <a:spcBef>
                <a:spcPct val="0"/>
              </a:spcBef>
              <a:buNone/>
              <a:defRPr sz="3800" b="1" kern="1200" cap="none" baseline="0">
                <a:solidFill>
                  <a:schemeClr val="tx2"/>
                </a:solidFill>
                <a:latin typeface="Calibri" panose="020F0502020204030204" pitchFamily="34" charset="0"/>
                <a:ea typeface="Dotum" panose="020B0600000101010101" pitchFamily="34" charset="-127"/>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Dotum" panose="020B0600000101010101" pitchFamily="34" charset="-127"/>
                <a:cs typeface="+mj-cs"/>
              </a:rPr>
              <a:t>Virginia Medicaid Strategy</a:t>
            </a: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4283" y="6558909"/>
            <a:ext cx="559717" cy="303846"/>
          </a:xfrm>
          <a:prstGeom prst="rect">
            <a:avLst/>
          </a:prstGeom>
        </p:spPr>
      </p:pic>
      <p:sp>
        <p:nvSpPr>
          <p:cNvPr id="10" name="Rounded Rectangle 9"/>
          <p:cNvSpPr/>
          <p:nvPr/>
        </p:nvSpPr>
        <p:spPr>
          <a:xfrm>
            <a:off x="6163102" y="4114800"/>
            <a:ext cx="2819399" cy="1676400"/>
          </a:xfrm>
          <a:prstGeom prst="round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Continuous Improvement</a:t>
            </a:r>
          </a:p>
        </p:txBody>
      </p:sp>
      <p:sp>
        <p:nvSpPr>
          <p:cNvPr id="11" name="Rounded Rectangle 10"/>
          <p:cNvSpPr/>
          <p:nvPr/>
        </p:nvSpPr>
        <p:spPr>
          <a:xfrm>
            <a:off x="184570" y="4080195"/>
            <a:ext cx="2819399" cy="1676400"/>
          </a:xfrm>
          <a:prstGeom prst="roundRect">
            <a:avLst/>
          </a:prstGeom>
          <a:solidFill>
            <a:schemeClr val="accent3"/>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Superior Care</a:t>
            </a:r>
          </a:p>
        </p:txBody>
      </p:sp>
      <p:sp>
        <p:nvSpPr>
          <p:cNvPr id="12" name="Rounded Rectangle 11"/>
          <p:cNvSpPr/>
          <p:nvPr/>
        </p:nvSpPr>
        <p:spPr>
          <a:xfrm>
            <a:off x="3162300" y="4114800"/>
            <a:ext cx="2819399" cy="1676400"/>
          </a:xfrm>
          <a:prstGeom prst="roundRect">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Cost Effective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5169" y="4468583"/>
            <a:ext cx="838200" cy="83041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8794" y="4503188"/>
            <a:ext cx="1286410" cy="62400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3707" y="4503188"/>
            <a:ext cx="818188" cy="547751"/>
          </a:xfrm>
          <a:prstGeom prst="rect">
            <a:avLst/>
          </a:prstGeom>
        </p:spPr>
      </p:pic>
      <p:pic>
        <p:nvPicPr>
          <p:cNvPr id="8" name="Picture 7"/>
          <p:cNvPicPr>
            <a:picLocks noChangeAspect="1"/>
          </p:cNvPicPr>
          <p:nvPr/>
        </p:nvPicPr>
        <p:blipFill rotWithShape="1">
          <a:blip r:embed="rId6" cstate="print">
            <a:duotone>
              <a:prstClr val="black"/>
              <a:srgbClr val="D9C3A5">
                <a:tint val="50000"/>
                <a:satMod val="180000"/>
              </a:srgb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7089"/>
          <a:stretch/>
        </p:blipFill>
        <p:spPr>
          <a:xfrm>
            <a:off x="2215193" y="1438364"/>
            <a:ext cx="3292100" cy="2362200"/>
          </a:xfrm>
          <a:prstGeom prst="rect">
            <a:avLst/>
          </a:prstGeom>
        </p:spPr>
      </p:pic>
      <p:pic>
        <p:nvPicPr>
          <p:cNvPr id="13" name="Picture 12"/>
          <p:cNvPicPr>
            <a:picLocks noChangeAspect="1"/>
          </p:cNvPicPr>
          <p:nvPr/>
        </p:nvPicPr>
        <p:blipFill rotWithShape="1">
          <a:blip r:embed="rId8" cstate="print">
            <a:duotone>
              <a:prstClr val="black"/>
              <a:srgbClr val="D9C3A5">
                <a:tint val="50000"/>
                <a:satMod val="180000"/>
              </a:srgbClr>
            </a:duotone>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l="11799" t="11799"/>
          <a:stretch/>
        </p:blipFill>
        <p:spPr>
          <a:xfrm>
            <a:off x="7160687" y="1440944"/>
            <a:ext cx="1780058" cy="1188045"/>
          </a:xfrm>
          <a:prstGeom prst="rect">
            <a:avLst/>
          </a:prstGeom>
        </p:spPr>
      </p:pic>
      <p:pic>
        <p:nvPicPr>
          <p:cNvPr id="15" name="Picture 14"/>
          <p:cNvPicPr>
            <a:picLocks noChangeAspect="1"/>
          </p:cNvPicPr>
          <p:nvPr/>
        </p:nvPicPr>
        <p:blipFill rotWithShape="1">
          <a:blip r:embed="rId10" cstate="print">
            <a:duotone>
              <a:prstClr val="black"/>
              <a:srgbClr val="D9C3A5">
                <a:tint val="50000"/>
                <a:satMod val="180000"/>
              </a:srgbClr>
            </a:duoton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l="19091" t="19091"/>
          <a:stretch/>
        </p:blipFill>
        <p:spPr>
          <a:xfrm>
            <a:off x="7118334" y="2628989"/>
            <a:ext cx="1822411" cy="1174155"/>
          </a:xfrm>
          <a:prstGeom prst="rect">
            <a:avLst/>
          </a:prstGeom>
        </p:spPr>
      </p:pic>
      <p:pic>
        <p:nvPicPr>
          <p:cNvPr id="16" name="Picture 15"/>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rcRect t="2435" b="-2435"/>
          <a:stretch/>
        </p:blipFill>
        <p:spPr>
          <a:xfrm>
            <a:off x="5507293" y="1438363"/>
            <a:ext cx="1653394" cy="2421145"/>
          </a:xfrm>
          <a:prstGeom prst="rect">
            <a:avLst/>
          </a:prstGeom>
        </p:spPr>
      </p:pic>
      <p:pic>
        <p:nvPicPr>
          <p:cNvPr id="18" name="Picture 17"/>
          <p:cNvPicPr>
            <a:picLocks noChangeAspect="1"/>
          </p:cNvPicPr>
          <p:nvPr/>
        </p:nvPicPr>
        <p:blipFill rotWithShape="1">
          <a:blip r:embed="rId14" cstate="print">
            <a:duotone>
              <a:prstClr val="black"/>
              <a:srgbClr val="D9C3A5">
                <a:tint val="50000"/>
                <a:satMod val="180000"/>
              </a:srgbClr>
            </a:duotone>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rcRect l="4534" t="11745" r="10902" b="22668"/>
          <a:stretch/>
        </p:blipFill>
        <p:spPr>
          <a:xfrm>
            <a:off x="184570" y="1438364"/>
            <a:ext cx="2030623" cy="2362200"/>
          </a:xfrm>
          <a:prstGeom prst="rect">
            <a:avLst/>
          </a:prstGeom>
        </p:spPr>
      </p:pic>
      <p:sp>
        <p:nvSpPr>
          <p:cNvPr id="17" name="Rounded Rectangle 16"/>
          <p:cNvSpPr/>
          <p:nvPr/>
        </p:nvSpPr>
        <p:spPr>
          <a:xfrm>
            <a:off x="184570" y="2904339"/>
            <a:ext cx="8797931" cy="510809"/>
          </a:xfrm>
          <a:prstGeom prst="roundRect">
            <a:avLst/>
          </a:prstGeom>
          <a:noFill/>
          <a:ln>
            <a:noFill/>
          </a:ln>
          <a:effectLst>
            <a:outerShdw blurRad="50800" dist="38100" dir="5400000" algn="t" rotWithShape="0">
              <a:prstClr val="black"/>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Rockwell" panose="02060603020205020403" pitchFamily="18" charset="0"/>
              </a:rPr>
              <a:t>Ensure Virginia’s Medicaid Enrollees Receive Quality Health Care</a:t>
            </a:r>
            <a:endParaRPr kumimoji="0" lang="en-US" sz="3600" b="0" i="0" u="none" strike="noStrike" kern="0" cap="none" spc="0" normalizeH="0" baseline="0" noProof="0" dirty="0">
              <a:ln>
                <a:noFill/>
              </a:ln>
              <a:solidFill>
                <a:srgbClr val="FFFFFF"/>
              </a:solidFill>
              <a:effectLst/>
              <a:uLnTx/>
              <a:uFillTx/>
              <a:latin typeface="Rockwell" panose="02060603020205020403" pitchFamily="18" charset="0"/>
            </a:endParaRPr>
          </a:p>
        </p:txBody>
      </p:sp>
    </p:spTree>
    <p:extLst>
      <p:ext uri="{BB962C8B-B14F-4D97-AF65-F5344CB8AC3E}">
        <p14:creationId xmlns:p14="http://schemas.microsoft.com/office/powerpoint/2010/main" val="2241119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715962"/>
          </a:xfrm>
          <a:effectLst>
            <a:outerShdw blurRad="50800" dist="38100" dir="2700000" algn="tl" rotWithShape="0">
              <a:prstClr val="black">
                <a:alpha val="40000"/>
              </a:prstClr>
            </a:outerShdw>
          </a:effectLst>
        </p:spPr>
        <p:txBody>
          <a:bodyPr vert="horz" lIns="91440" tIns="45720" rIns="91440" bIns="45720" rtlCol="0" anchor="t">
            <a:noAutofit/>
          </a:bodyPr>
          <a:lstStyle/>
          <a:p>
            <a:pPr algn="l"/>
            <a:r>
              <a:rPr lang="en-US" sz="3200" dirty="0">
                <a:solidFill>
                  <a:schemeClr val="bg1"/>
                </a:solidFill>
              </a:rPr>
              <a:t>Virginia Medicaid: Enrollment &amp; Expenditures</a:t>
            </a:r>
          </a:p>
        </p:txBody>
      </p:sp>
      <p:sp>
        <p:nvSpPr>
          <p:cNvPr id="3" name="TextBox 2"/>
          <p:cNvSpPr txBox="1"/>
          <p:nvPr/>
        </p:nvSpPr>
        <p:spPr>
          <a:xfrm>
            <a:off x="313089" y="5036587"/>
            <a:ext cx="3755134" cy="461665"/>
          </a:xfrm>
          <a:prstGeom prst="rect">
            <a:avLst/>
          </a:prstGeom>
          <a:noFill/>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52E54"/>
                </a:solidFill>
                <a:effectLst/>
                <a:uLnTx/>
                <a:uFillTx/>
                <a:latin typeface="Calibri" panose="020F0502020204030204" pitchFamily="34" charset="0"/>
              </a:rPr>
              <a:t>23% </a:t>
            </a:r>
            <a:r>
              <a:rPr kumimoji="0" lang="en-US" sz="1800" b="1" i="0" u="none" strike="noStrike" kern="0" cap="none" spc="0" normalizeH="0" baseline="0" noProof="0" dirty="0">
                <a:ln>
                  <a:noFill/>
                </a:ln>
                <a:solidFill>
                  <a:srgbClr val="152E54"/>
                </a:solidFill>
                <a:effectLst/>
                <a:uLnTx/>
                <a:uFillTx/>
                <a:latin typeface="Calibri" panose="020F0502020204030204" pitchFamily="34" charset="0"/>
              </a:rPr>
              <a:t>of the Medicaid population</a:t>
            </a:r>
            <a:endParaRPr kumimoji="0" lang="en-US" sz="2800" b="1" i="0" u="none" strike="noStrike" kern="0" cap="none" spc="0" normalizeH="0" baseline="0" noProof="0" dirty="0">
              <a:ln>
                <a:noFill/>
              </a:ln>
              <a:solidFill>
                <a:srgbClr val="81C341"/>
              </a:solidFill>
              <a:effectLst/>
              <a:uLnTx/>
              <a:uFillTx/>
              <a:latin typeface="Calibri" panose="020F0502020204030204" pitchFamily="34" charset="0"/>
            </a:endParaRPr>
          </a:p>
        </p:txBody>
      </p:sp>
      <p:sp>
        <p:nvSpPr>
          <p:cNvPr id="9" name="TextBox 8"/>
          <p:cNvSpPr txBox="1"/>
          <p:nvPr/>
        </p:nvSpPr>
        <p:spPr>
          <a:xfrm>
            <a:off x="5486400" y="5036587"/>
            <a:ext cx="3200400" cy="461665"/>
          </a:xfrm>
          <a:prstGeom prst="rect">
            <a:avLst/>
          </a:prstGeom>
          <a:noFill/>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52E54"/>
                </a:solidFill>
                <a:effectLst/>
                <a:uLnTx/>
                <a:uFillTx/>
                <a:latin typeface="Calibri" panose="020F0502020204030204" pitchFamily="34" charset="0"/>
              </a:rPr>
              <a:t>68% </a:t>
            </a:r>
            <a:r>
              <a:rPr kumimoji="0" lang="en-US" sz="1800" b="1" i="0" u="none" strike="noStrike" kern="0" cap="none" spc="0" normalizeH="0" baseline="0" noProof="0" dirty="0">
                <a:ln>
                  <a:noFill/>
                </a:ln>
                <a:solidFill>
                  <a:srgbClr val="152E54"/>
                </a:solidFill>
                <a:effectLst/>
                <a:uLnTx/>
                <a:uFillTx/>
                <a:latin typeface="Calibri" panose="020F0502020204030204" pitchFamily="34" charset="0"/>
              </a:rPr>
              <a:t>of  total expenditures</a:t>
            </a:r>
            <a:endParaRPr kumimoji="0" lang="en-US" sz="2800" b="1" i="0" u="none" strike="noStrike" kern="0" cap="none" spc="0" normalizeH="0" baseline="0" noProof="0" dirty="0">
              <a:ln>
                <a:noFill/>
              </a:ln>
              <a:solidFill>
                <a:srgbClr val="81C341"/>
              </a:solidFill>
              <a:effectLst/>
              <a:uLnTx/>
              <a:uFillTx/>
              <a:latin typeface="Calibri" panose="020F0502020204030204" pitchFamily="34" charset="0"/>
            </a:endParaRPr>
          </a:p>
        </p:txBody>
      </p:sp>
      <p:sp>
        <p:nvSpPr>
          <p:cNvPr id="12" name="Right Arrow 11"/>
          <p:cNvSpPr/>
          <p:nvPr/>
        </p:nvSpPr>
        <p:spPr>
          <a:xfrm>
            <a:off x="4071844" y="5036587"/>
            <a:ext cx="1443894" cy="58863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Calibri" panose="020F0502020204030204" pitchFamily="34" charset="0"/>
              </a:rPr>
              <a:t>Drives</a:t>
            </a:r>
          </a:p>
        </p:txBody>
      </p:sp>
      <p:graphicFrame>
        <p:nvGraphicFramePr>
          <p:cNvPr id="10" name="Chart 9"/>
          <p:cNvGraphicFramePr/>
          <p:nvPr>
            <p:extLst/>
          </p:nvPr>
        </p:nvGraphicFramePr>
        <p:xfrm>
          <a:off x="1673921" y="1454116"/>
          <a:ext cx="416242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409701" y="1069075"/>
            <a:ext cx="4305299"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sz="2000" b="1" i="0" u="none" strike="noStrike" kern="1200" baseline="0">
                <a:solidFill>
                  <a:srgbClr val="152E54"/>
                </a:solidFill>
                <a:latin typeface="+mj-lt"/>
                <a:ea typeface="+mn-ea"/>
                <a:cs typeface="+mn-cs"/>
              </a:defRPr>
            </a:pPr>
            <a:r>
              <a:rPr kumimoji="0" lang="en-US" sz="2000" b="1" i="0" u="none" strike="noStrike" kern="1200" cap="none" spc="0" normalizeH="0" baseline="0" noProof="0" dirty="0">
                <a:ln>
                  <a:noFill/>
                </a:ln>
                <a:solidFill>
                  <a:srgbClr val="152E54"/>
                </a:solidFill>
                <a:effectLst/>
                <a:uLnTx/>
                <a:uFillTx/>
                <a:latin typeface="Calibri" panose="020F0502020204030204" pitchFamily="34" charset="0"/>
                <a:ea typeface="+mn-ea"/>
                <a:cs typeface="+mn-cs"/>
              </a:rPr>
              <a:t>Enrollment vs. Expenditure SFY 2016</a:t>
            </a:r>
          </a:p>
        </p:txBody>
      </p:sp>
      <p:sp>
        <p:nvSpPr>
          <p:cNvPr id="14" name="Title 4"/>
          <p:cNvSpPr txBox="1">
            <a:spLocks/>
          </p:cNvSpPr>
          <p:nvPr/>
        </p:nvSpPr>
        <p:spPr>
          <a:xfrm>
            <a:off x="0" y="5837238"/>
            <a:ext cx="9144000" cy="640080"/>
          </a:xfrm>
          <a:prstGeom prst="rect">
            <a:avLst/>
          </a:prstGeom>
          <a:solidFill>
            <a:schemeClr val="tx2"/>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3800" b="1" kern="1200" cap="none" baseline="0">
                <a:solidFill>
                  <a:schemeClr val="tx2"/>
                </a:solidFill>
                <a:latin typeface="Calibri" panose="020F0502020204030204" pitchFamily="34" charset="0"/>
                <a:ea typeface="Dotum" panose="020B0600000101010101" pitchFamily="34" charset="-127"/>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Dotum" panose="020B0600000101010101" pitchFamily="34" charset="-127"/>
                <a:cs typeface="+mj-cs"/>
              </a:rPr>
              <a:t>Expenditures are disproportionate to the population where services for older adults and individuals with disabilities drive a significant portion of Medicaid costs</a:t>
            </a:r>
          </a:p>
        </p:txBody>
      </p:sp>
      <p:sp>
        <p:nvSpPr>
          <p:cNvPr id="17" name="TextBox 16"/>
          <p:cNvSpPr txBox="1"/>
          <p:nvPr/>
        </p:nvSpPr>
        <p:spPr>
          <a:xfrm>
            <a:off x="2286000" y="4691504"/>
            <a:ext cx="94773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rPr>
              <a:t>Enrollment</a:t>
            </a:r>
          </a:p>
        </p:txBody>
      </p:sp>
      <p:sp>
        <p:nvSpPr>
          <p:cNvPr id="18" name="TextBox 17"/>
          <p:cNvSpPr txBox="1"/>
          <p:nvPr/>
        </p:nvSpPr>
        <p:spPr>
          <a:xfrm>
            <a:off x="3366277" y="4706779"/>
            <a:ext cx="1114425"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rPr>
              <a:t>Expenditures</a:t>
            </a:r>
          </a:p>
        </p:txBody>
      </p:sp>
      <p:sp>
        <p:nvSpPr>
          <p:cNvPr id="19" name="Oval 18"/>
          <p:cNvSpPr/>
          <p:nvPr/>
        </p:nvSpPr>
        <p:spPr>
          <a:xfrm>
            <a:off x="6773511" y="1600200"/>
            <a:ext cx="1280160" cy="128016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20" name="Rectangle 19"/>
          <p:cNvSpPr/>
          <p:nvPr/>
        </p:nvSpPr>
        <p:spPr>
          <a:xfrm>
            <a:off x="6926727" y="1870948"/>
            <a:ext cx="973728" cy="738664"/>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1.3 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Enrolled</a:t>
            </a:r>
            <a:endParaRPr kumimoji="0" lang="en-US" sz="1800" b="0" i="0" u="none" strike="noStrike" kern="0" cap="none" spc="0" normalizeH="0" baseline="0" noProof="0" dirty="0">
              <a:ln>
                <a:noFill/>
              </a:ln>
              <a:solidFill>
                <a:srgbClr val="000000"/>
              </a:solidFill>
              <a:effectLst/>
              <a:uLnTx/>
              <a:uFillTx/>
            </a:endParaRPr>
          </a:p>
        </p:txBody>
      </p:sp>
      <p:sp>
        <p:nvSpPr>
          <p:cNvPr id="21" name="Oval 20"/>
          <p:cNvSpPr/>
          <p:nvPr/>
        </p:nvSpPr>
        <p:spPr>
          <a:xfrm>
            <a:off x="6781800" y="3215640"/>
            <a:ext cx="1280160" cy="128016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22" name="Rectangle 21"/>
          <p:cNvSpPr/>
          <p:nvPr/>
        </p:nvSpPr>
        <p:spPr>
          <a:xfrm>
            <a:off x="6856661" y="3486388"/>
            <a:ext cx="1130438" cy="738664"/>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$8.41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Spent</a:t>
            </a:r>
            <a:endParaRPr kumimoji="0" lang="en-US" sz="1800" b="0" i="0" u="none" strike="noStrike" kern="0" cap="none" spc="0" normalizeH="0" baseline="0" noProof="0" dirty="0">
              <a:ln>
                <a:noFill/>
              </a:ln>
              <a:solidFill>
                <a:srgbClr val="000000"/>
              </a:solidFill>
              <a:effectLst/>
              <a:uLnTx/>
              <a:uFillTx/>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283" y="6558909"/>
            <a:ext cx="559717" cy="303846"/>
          </a:xfrm>
          <a:prstGeom prst="rect">
            <a:avLst/>
          </a:prstGeom>
        </p:spPr>
      </p:pic>
      <p:sp>
        <p:nvSpPr>
          <p:cNvPr id="48" name="Right Triangle 47"/>
          <p:cNvSpPr/>
          <p:nvPr/>
        </p:nvSpPr>
        <p:spPr>
          <a:xfrm flipH="1">
            <a:off x="3048000" y="2609612"/>
            <a:ext cx="609600" cy="1320522"/>
          </a:xfrm>
          <a:prstGeom prst="rtTriangle">
            <a:avLst/>
          </a:prstGeom>
          <a:pattFill prst="pct50">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9" name="Rectangle 48"/>
          <p:cNvSpPr/>
          <p:nvPr/>
        </p:nvSpPr>
        <p:spPr>
          <a:xfrm>
            <a:off x="3048000" y="3930134"/>
            <a:ext cx="609600" cy="689491"/>
          </a:xfrm>
          <a:prstGeom prst="rect">
            <a:avLst/>
          </a:prstGeom>
          <a:pattFill prst="pct50">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321013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7"/>
          <p:cNvSpPr>
            <a:spLocks noGrp="1"/>
          </p:cNvSpPr>
          <p:nvPr>
            <p:ph type="title"/>
          </p:nvPr>
        </p:nvSpPr>
        <p:spPr>
          <a:xfrm>
            <a:off x="0" y="261938"/>
            <a:ext cx="8686800" cy="715962"/>
          </a:xfrm>
        </p:spPr>
        <p:txBody>
          <a:bodyPr vert="horz" lIns="91440" tIns="45720" rIns="91440" bIns="45720" rtlCol="0" anchor="t">
            <a:normAutofit/>
          </a:bodyPr>
          <a:lstStyle/>
          <a:p>
            <a:pPr algn="l"/>
            <a:r>
              <a:rPr lang="en-US" sz="3200" dirty="0">
                <a:solidFill>
                  <a:schemeClr val="bg1"/>
                </a:solidFill>
              </a:rPr>
              <a:t>Virginia’s Medicaid Program</a:t>
            </a:r>
          </a:p>
        </p:txBody>
      </p:sp>
      <p:sp>
        <p:nvSpPr>
          <p:cNvPr id="15" name="Oval 14"/>
          <p:cNvSpPr/>
          <p:nvPr/>
        </p:nvSpPr>
        <p:spPr>
          <a:xfrm>
            <a:off x="228600" y="1635985"/>
            <a:ext cx="3657600" cy="365760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 y="2667000"/>
            <a:ext cx="3124200" cy="1399680"/>
          </a:xfrm>
          <a:prstGeom prst="rect">
            <a:avLst/>
          </a:prstGeom>
          <a:effectLst>
            <a:outerShdw blurRad="50800" dist="38100" dir="2700000" algn="tl" rotWithShape="0">
              <a:prstClr val="black">
                <a:alpha val="40000"/>
              </a:prstClr>
            </a:outerShdw>
          </a:effectLst>
        </p:spPr>
      </p:pic>
      <p:sp>
        <p:nvSpPr>
          <p:cNvPr id="44" name="TextBox 43"/>
          <p:cNvSpPr txBox="1"/>
          <p:nvPr/>
        </p:nvSpPr>
        <p:spPr>
          <a:xfrm>
            <a:off x="4821767" y="914400"/>
            <a:ext cx="349355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accent6"/>
                </a:solidFill>
                <a:effectLst/>
                <a:uLnTx/>
                <a:uFillTx/>
                <a:latin typeface="Calibri" panose="020F0502020204030204" pitchFamily="34" charset="0"/>
              </a:rPr>
              <a:t>Major Initiatives</a:t>
            </a:r>
          </a:p>
        </p:txBody>
      </p:sp>
      <p:sp>
        <p:nvSpPr>
          <p:cNvPr id="7" name="TextBox 6"/>
          <p:cNvSpPr txBox="1"/>
          <p:nvPr/>
        </p:nvSpPr>
        <p:spPr>
          <a:xfrm>
            <a:off x="5174192" y="1795046"/>
            <a:ext cx="328400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Complete Duals Demonstration</a:t>
            </a:r>
          </a:p>
        </p:txBody>
      </p:sp>
      <p:sp>
        <p:nvSpPr>
          <p:cNvPr id="38" name="Rounded Rectangle 37"/>
          <p:cNvSpPr/>
          <p:nvPr/>
        </p:nvSpPr>
        <p:spPr>
          <a:xfrm>
            <a:off x="4450292" y="1607981"/>
            <a:ext cx="4236507" cy="802417"/>
          </a:xfrm>
          <a:prstGeom prst="roundRect">
            <a:avLst/>
          </a:prstGeom>
          <a:noFill/>
          <a:ln>
            <a:solidFill>
              <a:schemeClr val="accent2"/>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chemeClr val="accent2"/>
                </a:solidFill>
              </a:ln>
              <a:solidFill>
                <a:sysClr val="windowText" lastClr="000000"/>
              </a:solidFill>
              <a:effectLst/>
              <a:uLnTx/>
              <a:uFillTx/>
            </a:endParaRPr>
          </a:p>
        </p:txBody>
      </p:sp>
      <p:sp>
        <p:nvSpPr>
          <p:cNvPr id="2" name="Rounded Rectangle 1"/>
          <p:cNvSpPr/>
          <p:nvPr/>
        </p:nvSpPr>
        <p:spPr>
          <a:xfrm>
            <a:off x="4450293" y="1606709"/>
            <a:ext cx="723900" cy="80496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extBox 2"/>
          <p:cNvSpPr txBox="1"/>
          <p:nvPr/>
        </p:nvSpPr>
        <p:spPr>
          <a:xfrm>
            <a:off x="4545543" y="1747579"/>
            <a:ext cx="5334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rPr>
              <a:t>1</a:t>
            </a:r>
          </a:p>
        </p:txBody>
      </p:sp>
      <p:sp>
        <p:nvSpPr>
          <p:cNvPr id="12" name="TextBox 11"/>
          <p:cNvSpPr txBox="1"/>
          <p:nvPr/>
        </p:nvSpPr>
        <p:spPr>
          <a:xfrm>
            <a:off x="5174192" y="3775114"/>
            <a:ext cx="328400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Procure new technology changes</a:t>
            </a:r>
          </a:p>
        </p:txBody>
      </p:sp>
      <p:sp>
        <p:nvSpPr>
          <p:cNvPr id="40" name="Rounded Rectangle 39"/>
          <p:cNvSpPr/>
          <p:nvPr/>
        </p:nvSpPr>
        <p:spPr>
          <a:xfrm>
            <a:off x="4450292" y="3543183"/>
            <a:ext cx="4236507" cy="802417"/>
          </a:xfrm>
          <a:prstGeom prst="roundRect">
            <a:avLst/>
          </a:prstGeom>
          <a:noFill/>
          <a:ln>
            <a:solidFill>
              <a:schemeClr val="accent2"/>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chemeClr val="accent2"/>
                </a:solidFill>
              </a:ln>
              <a:solidFill>
                <a:sysClr val="windowText" lastClr="000000"/>
              </a:solidFill>
              <a:effectLst/>
              <a:uLnTx/>
              <a:uFillTx/>
            </a:endParaRPr>
          </a:p>
        </p:txBody>
      </p:sp>
      <p:sp>
        <p:nvSpPr>
          <p:cNvPr id="22" name="Rounded Rectangle 21"/>
          <p:cNvSpPr/>
          <p:nvPr/>
        </p:nvSpPr>
        <p:spPr>
          <a:xfrm>
            <a:off x="4450293" y="3541911"/>
            <a:ext cx="723900" cy="80496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TextBox 22"/>
          <p:cNvSpPr txBox="1"/>
          <p:nvPr/>
        </p:nvSpPr>
        <p:spPr>
          <a:xfrm>
            <a:off x="4545543" y="3682781"/>
            <a:ext cx="5334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rPr>
              <a:t>3</a:t>
            </a:r>
          </a:p>
        </p:txBody>
      </p:sp>
      <p:sp>
        <p:nvSpPr>
          <p:cNvPr id="8" name="TextBox 7"/>
          <p:cNvSpPr txBox="1"/>
          <p:nvPr/>
        </p:nvSpPr>
        <p:spPr>
          <a:xfrm>
            <a:off x="5174192" y="4517572"/>
            <a:ext cx="358880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Procure managed care for pregnant women &amp; children (Medallion 4.0) in 2017</a:t>
            </a:r>
          </a:p>
        </p:txBody>
      </p:sp>
      <p:sp>
        <p:nvSpPr>
          <p:cNvPr id="39" name="Rounded Rectangle 38"/>
          <p:cNvSpPr/>
          <p:nvPr/>
        </p:nvSpPr>
        <p:spPr>
          <a:xfrm>
            <a:off x="4450292" y="4510784"/>
            <a:ext cx="4236507" cy="802417"/>
          </a:xfrm>
          <a:prstGeom prst="roundRect">
            <a:avLst/>
          </a:prstGeom>
          <a:noFill/>
          <a:ln>
            <a:solidFill>
              <a:schemeClr val="accent2"/>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chemeClr val="accent2"/>
                </a:solidFill>
              </a:ln>
              <a:solidFill>
                <a:sysClr val="windowText" lastClr="000000"/>
              </a:solidFill>
              <a:effectLst/>
              <a:uLnTx/>
              <a:uFillTx/>
            </a:endParaRPr>
          </a:p>
        </p:txBody>
      </p:sp>
      <p:sp>
        <p:nvSpPr>
          <p:cNvPr id="24" name="Rounded Rectangle 23"/>
          <p:cNvSpPr/>
          <p:nvPr/>
        </p:nvSpPr>
        <p:spPr>
          <a:xfrm>
            <a:off x="4450293" y="4509512"/>
            <a:ext cx="723900" cy="80496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TextBox 24"/>
          <p:cNvSpPr txBox="1"/>
          <p:nvPr/>
        </p:nvSpPr>
        <p:spPr>
          <a:xfrm>
            <a:off x="4545543" y="4650382"/>
            <a:ext cx="5334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rPr>
              <a:t>4</a:t>
            </a:r>
          </a:p>
        </p:txBody>
      </p:sp>
      <p:sp>
        <p:nvSpPr>
          <p:cNvPr id="31" name="Title 4"/>
          <p:cNvSpPr txBox="1">
            <a:spLocks/>
          </p:cNvSpPr>
          <p:nvPr/>
        </p:nvSpPr>
        <p:spPr>
          <a:xfrm>
            <a:off x="0" y="5756414"/>
            <a:ext cx="9144000" cy="715962"/>
          </a:xfrm>
          <a:prstGeom prst="rect">
            <a:avLst/>
          </a:prstGeom>
          <a:solidFill>
            <a:schemeClr val="tx2"/>
          </a:solidFill>
          <a:effectLst>
            <a:outerShdw blurRad="50800" dist="38100" dir="2700000" algn="tl" rotWithShape="0">
              <a:prstClr val="black">
                <a:alpha val="40000"/>
              </a:prstClr>
            </a:outerShdw>
          </a:effectLst>
        </p:spPr>
        <p:txBody>
          <a:bodyPr vert="horz" lIns="91440" tIns="45720" rIns="91440" bIns="45720" rtlCol="0" anchor="ctr">
            <a:noAutofit/>
          </a:bodyPr>
          <a:lstStyle>
            <a:defPPr>
              <a:defRPr lang="en-US"/>
            </a:defPPr>
            <a:lvl1pPr>
              <a:spcBef>
                <a:spcPct val="0"/>
              </a:spcBef>
              <a:defRPr sz="2000" b="1">
                <a:solidFill>
                  <a:srgbClr val="FFFFFF"/>
                </a:solidFill>
                <a:latin typeface="Calibri" panose="020F0502020204030204" pitchFamily="34" charset="0"/>
                <a:ea typeface="Dotum" panose="020B0600000101010101" pitchFamily="34" charset="-127"/>
                <a:cs typeface="+mj-cs"/>
              </a:defRPr>
            </a:lvl1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Dotum" panose="020B0600000101010101" pitchFamily="34" charset="-127"/>
              <a:cs typeface="+mj-cs"/>
            </a:endParaRPr>
          </a:p>
        </p:txBody>
      </p:sp>
      <p:sp>
        <p:nvSpPr>
          <p:cNvPr id="16" name="Rectangle 15"/>
          <p:cNvSpPr/>
          <p:nvPr/>
        </p:nvSpPr>
        <p:spPr>
          <a:xfrm>
            <a:off x="228601" y="5872926"/>
            <a:ext cx="8686799" cy="400110"/>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panose="020F0502020204030204" pitchFamily="34" charset="0"/>
                <a:ea typeface="Dotum" panose="020B0600000101010101" pitchFamily="34" charset="-127"/>
                <a:cs typeface="+mj-cs"/>
              </a:rPr>
              <a:t>90% of Virginia Medicaid enrollees will soon be in managed care (currently 75%)</a:t>
            </a:r>
          </a:p>
        </p:txBody>
      </p:sp>
      <p:sp>
        <p:nvSpPr>
          <p:cNvPr id="29" name="TextBox 28"/>
          <p:cNvSpPr txBox="1"/>
          <p:nvPr/>
        </p:nvSpPr>
        <p:spPr>
          <a:xfrm>
            <a:off x="5174192" y="2667000"/>
            <a:ext cx="328400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Launch phased in implementation of MLTSS (CCC Plus) in August 2017</a:t>
            </a:r>
          </a:p>
        </p:txBody>
      </p:sp>
      <p:sp>
        <p:nvSpPr>
          <p:cNvPr id="30" name="Rounded Rectangle 29"/>
          <p:cNvSpPr/>
          <p:nvPr/>
        </p:nvSpPr>
        <p:spPr>
          <a:xfrm>
            <a:off x="4450292" y="2575582"/>
            <a:ext cx="4236507" cy="802417"/>
          </a:xfrm>
          <a:prstGeom prst="roundRect">
            <a:avLst/>
          </a:prstGeom>
          <a:noFill/>
          <a:ln>
            <a:solidFill>
              <a:schemeClr val="accent2"/>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chemeClr val="accent2"/>
                </a:solidFill>
              </a:ln>
              <a:solidFill>
                <a:sysClr val="windowText" lastClr="000000"/>
              </a:solidFill>
              <a:effectLst/>
              <a:uLnTx/>
              <a:uFillTx/>
            </a:endParaRPr>
          </a:p>
        </p:txBody>
      </p:sp>
      <p:sp>
        <p:nvSpPr>
          <p:cNvPr id="32" name="Rounded Rectangle 31"/>
          <p:cNvSpPr/>
          <p:nvPr/>
        </p:nvSpPr>
        <p:spPr>
          <a:xfrm>
            <a:off x="4450293" y="2574310"/>
            <a:ext cx="723900" cy="80496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TextBox 32"/>
          <p:cNvSpPr txBox="1"/>
          <p:nvPr/>
        </p:nvSpPr>
        <p:spPr>
          <a:xfrm>
            <a:off x="4545543" y="2715180"/>
            <a:ext cx="5334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rPr>
              <a:t>2</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0600" y="6568440"/>
            <a:ext cx="539496" cy="292869"/>
          </a:xfrm>
          <a:prstGeom prst="rect">
            <a:avLst/>
          </a:prstGeom>
        </p:spPr>
      </p:pic>
      <p:sp>
        <p:nvSpPr>
          <p:cNvPr id="4" name="TextBox 3"/>
          <p:cNvSpPr txBox="1"/>
          <p:nvPr/>
        </p:nvSpPr>
        <p:spPr>
          <a:xfrm>
            <a:off x="1317172" y="3362978"/>
            <a:ext cx="21336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6"/>
                </a:solidFill>
                <a:effectLst/>
                <a:uLnTx/>
                <a:uFillTx/>
                <a:latin typeface="Calibri" panose="020F0502020204030204" pitchFamily="34" charset="0"/>
              </a:rPr>
              <a:t>Statewide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6"/>
                </a:solidFill>
                <a:effectLst/>
                <a:uLnTx/>
                <a:uFillTx/>
                <a:latin typeface="Calibri" panose="020F0502020204030204" pitchFamily="34" charset="0"/>
              </a:rPr>
              <a:t>Managed Care</a:t>
            </a:r>
          </a:p>
        </p:txBody>
      </p:sp>
    </p:spTree>
    <p:extLst>
      <p:ext uri="{BB962C8B-B14F-4D97-AF65-F5344CB8AC3E}">
        <p14:creationId xmlns:p14="http://schemas.microsoft.com/office/powerpoint/2010/main" val="2738668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8229600" cy="715962"/>
          </a:xfrm>
          <a:effectLst>
            <a:outerShdw blurRad="50800" dist="38100" dir="2700000" algn="tl" rotWithShape="0">
              <a:prstClr val="black">
                <a:alpha val="40000"/>
              </a:prstClr>
            </a:outerShdw>
          </a:effectLst>
        </p:spPr>
        <p:txBody>
          <a:bodyPr vert="horz" lIns="91440" tIns="45720" rIns="91440" bIns="45720" rtlCol="0" anchor="t">
            <a:noAutofit/>
          </a:bodyPr>
          <a:lstStyle/>
          <a:p>
            <a:pPr algn="l"/>
            <a:r>
              <a:rPr lang="en-US" sz="3200" dirty="0">
                <a:solidFill>
                  <a:schemeClr val="bg1"/>
                </a:solidFill>
                <a:latin typeface="Calibri" panose="020F0502020204030204" pitchFamily="34" charset="0"/>
              </a:rPr>
              <a:t>Virginia’s Vision for Value-Based Payments</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1" y="6568440"/>
            <a:ext cx="539015" cy="292608"/>
          </a:xfrm>
          <a:prstGeom prst="rect">
            <a:avLst/>
          </a:prstGeom>
        </p:spPr>
      </p:pic>
      <p:sp>
        <p:nvSpPr>
          <p:cNvPr id="26" name="Rectangle 25"/>
          <p:cNvSpPr/>
          <p:nvPr/>
        </p:nvSpPr>
        <p:spPr>
          <a:xfrm>
            <a:off x="152400" y="4419600"/>
            <a:ext cx="8839200" cy="1905000"/>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29" name="Pentagon 28"/>
          <p:cNvSpPr/>
          <p:nvPr/>
        </p:nvSpPr>
        <p:spPr>
          <a:xfrm>
            <a:off x="792158" y="1104900"/>
            <a:ext cx="7545392" cy="495300"/>
          </a:xfrm>
          <a:prstGeom prst="homePlate">
            <a:avLst>
              <a:gd name="adj" fmla="val 52823"/>
            </a:avLst>
          </a:prstGeom>
          <a:solidFill>
            <a:schemeClr val="accent2"/>
          </a:solidFill>
          <a:ln w="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defTabSz="1018824" eaLnBrk="1" fontAlgn="auto" latinLnBrk="0" hangingPunct="1">
              <a:lnSpc>
                <a:spcPct val="100000"/>
              </a:lnSpc>
              <a:spcBef>
                <a:spcPts val="0"/>
              </a:spcBef>
              <a:spcAft>
                <a:spcPts val="0"/>
              </a:spcAft>
              <a:buClrTx/>
              <a:buSzTx/>
              <a:buFontTx/>
              <a:buNone/>
              <a:tabLst/>
              <a:defRPr/>
            </a:pPr>
            <a:r>
              <a:rPr kumimoji="0" lang="en-US" sz="2600" b="0" i="1" u="none" strike="noStrike" kern="0" cap="none" spc="0" normalizeH="0" baseline="0" noProof="0" dirty="0">
                <a:ln>
                  <a:noFill/>
                </a:ln>
                <a:solidFill>
                  <a:prstClr val="white"/>
                </a:solidFill>
                <a:effectLst/>
                <a:uLnTx/>
                <a:uFillTx/>
                <a:latin typeface="Calibri" panose="020F0502020204030204" pitchFamily="34" charset="0"/>
              </a:rPr>
              <a:t>Everyone is paid for consistently doing the right thing</a:t>
            </a:r>
          </a:p>
        </p:txBody>
      </p:sp>
      <p:sp>
        <p:nvSpPr>
          <p:cNvPr id="30" name="TextBox 29"/>
          <p:cNvSpPr txBox="1"/>
          <p:nvPr/>
        </p:nvSpPr>
        <p:spPr>
          <a:xfrm>
            <a:off x="0" y="4505980"/>
            <a:ext cx="91440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pitchFamily="34" charset="0"/>
              </a:rPr>
              <a:t>Guiding Principles</a:t>
            </a:r>
          </a:p>
        </p:txBody>
      </p:sp>
      <p:sp>
        <p:nvSpPr>
          <p:cNvPr id="31" name="TextBox 30"/>
          <p:cNvSpPr txBox="1"/>
          <p:nvPr/>
        </p:nvSpPr>
        <p:spPr>
          <a:xfrm>
            <a:off x="228600" y="5018567"/>
            <a:ext cx="9220200" cy="384721"/>
          </a:xfrm>
          <a:prstGeom prst="rect">
            <a:avLst/>
          </a:prstGeom>
          <a:noFill/>
        </p:spPr>
        <p:txBody>
          <a:bodyPr wrap="square" rtlCol="0">
            <a:spAutoFit/>
          </a:bodyPr>
          <a:lstStyle>
            <a:defPPr>
              <a:defRPr lang="en-US"/>
            </a:defPPr>
            <a:lvl2pPr lvl="1">
              <a:defRPr sz="2000">
                <a:latin typeface="Calibri" panose="020F0502020204030204" pitchFamily="34" charset="0"/>
              </a:defRPr>
            </a:lvl2pPr>
          </a:lstStyle>
          <a:p>
            <a:pPr marL="342900" marR="0" lvl="1" indent="-342900" defTabSz="91440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900" b="0" i="0" u="none" strike="noStrike" kern="0" cap="none" spc="0" normalizeH="0" baseline="0" noProof="0" dirty="0">
                <a:ln>
                  <a:noFill/>
                </a:ln>
                <a:solidFill>
                  <a:schemeClr val="bg1"/>
                </a:solidFill>
                <a:effectLst/>
                <a:uLnTx/>
                <a:uFillTx/>
                <a:latin typeface="Calibri" panose="020F0502020204030204" pitchFamily="34" charset="0"/>
              </a:rPr>
              <a:t>Support providers with the tools and information they need to transition to VBP</a:t>
            </a:r>
          </a:p>
        </p:txBody>
      </p:sp>
      <p:sp>
        <p:nvSpPr>
          <p:cNvPr id="32" name="TextBox 31"/>
          <p:cNvSpPr txBox="1"/>
          <p:nvPr/>
        </p:nvSpPr>
        <p:spPr>
          <a:xfrm>
            <a:off x="247650" y="5402475"/>
            <a:ext cx="6943060" cy="384721"/>
          </a:xfrm>
          <a:prstGeom prst="rect">
            <a:avLst/>
          </a:prstGeom>
          <a:noFill/>
        </p:spPr>
        <p:txBody>
          <a:bodyPr wrap="square" rtlCol="0">
            <a:spAutoFit/>
          </a:bodyPr>
          <a:lstStyle>
            <a:defPPr>
              <a:defRPr lang="en-US"/>
            </a:defPPr>
            <a:lvl2pPr lvl="1">
              <a:defRPr sz="2000">
                <a:latin typeface="Calibri" panose="020F0502020204030204" pitchFamily="34" charset="0"/>
              </a:defRPr>
            </a:lvl2pPr>
          </a:lstStyle>
          <a:p>
            <a:pPr marL="342900" marR="0" lvl="1" indent="-342900" defTabSz="91440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900" b="0" i="0" u="none" strike="noStrike" kern="0" cap="none" spc="0" normalizeH="0" baseline="0" noProof="0" dirty="0">
                <a:ln>
                  <a:noFill/>
                </a:ln>
                <a:solidFill>
                  <a:schemeClr val="bg1"/>
                </a:solidFill>
                <a:effectLst/>
                <a:uLnTx/>
                <a:uFillTx/>
                <a:latin typeface="Calibri" panose="020F0502020204030204" pitchFamily="34" charset="0"/>
              </a:rPr>
              <a:t>Structure incentives to achieve defined performance outcomes</a:t>
            </a:r>
          </a:p>
        </p:txBody>
      </p:sp>
      <p:cxnSp>
        <p:nvCxnSpPr>
          <p:cNvPr id="33" name="Straight Connector 32"/>
          <p:cNvCxnSpPr/>
          <p:nvPr/>
        </p:nvCxnSpPr>
        <p:spPr>
          <a:xfrm>
            <a:off x="3124200" y="1869896"/>
            <a:ext cx="0" cy="243840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47650" y="5797522"/>
            <a:ext cx="8153400" cy="384721"/>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900" b="0" i="0" u="none" strike="noStrike" kern="0" cap="none" spc="0" normalizeH="0" baseline="0" noProof="0" dirty="0">
                <a:ln>
                  <a:noFill/>
                </a:ln>
                <a:solidFill>
                  <a:schemeClr val="bg1"/>
                </a:solidFill>
                <a:effectLst/>
                <a:uLnTx/>
                <a:uFillTx/>
                <a:latin typeface="Calibri" panose="020F0502020204030204" pitchFamily="34" charset="0"/>
              </a:rPr>
              <a:t>Plan and implement change incrementally and consistently</a:t>
            </a:r>
          </a:p>
        </p:txBody>
      </p:sp>
      <p:sp>
        <p:nvSpPr>
          <p:cNvPr id="38" name="TextBox 37"/>
          <p:cNvSpPr txBox="1"/>
          <p:nvPr/>
        </p:nvSpPr>
        <p:spPr>
          <a:xfrm>
            <a:off x="228600" y="2950467"/>
            <a:ext cx="2743200" cy="138499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ysClr val="windowText" lastClr="000000"/>
                </a:solidFill>
                <a:effectLst/>
                <a:uLnTx/>
                <a:uFillTx/>
                <a:latin typeface="Calibri" panose="020F0502020204030204" pitchFamily="34" charset="0"/>
              </a:rPr>
              <a:t>Incentivize patient-centered care that achieves quality outcomes</a:t>
            </a:r>
          </a:p>
        </p:txBody>
      </p:sp>
      <p:sp>
        <p:nvSpPr>
          <p:cNvPr id="39" name="TextBox 38"/>
          <p:cNvSpPr txBox="1"/>
          <p:nvPr/>
        </p:nvSpPr>
        <p:spPr>
          <a:xfrm>
            <a:off x="3276600" y="2950467"/>
            <a:ext cx="2743200"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ysClr val="windowText" lastClr="000000"/>
                </a:solidFill>
                <a:effectLst/>
                <a:uLnTx/>
                <a:uFillTx/>
                <a:latin typeface="Calibri" panose="020F0502020204030204" pitchFamily="34" charset="0"/>
              </a:rPr>
              <a:t>Balance and align penalties and rewards</a:t>
            </a:r>
          </a:p>
        </p:txBody>
      </p:sp>
      <p:sp>
        <p:nvSpPr>
          <p:cNvPr id="40" name="TextBox 39"/>
          <p:cNvSpPr txBox="1"/>
          <p:nvPr/>
        </p:nvSpPr>
        <p:spPr>
          <a:xfrm>
            <a:off x="6324600" y="2950467"/>
            <a:ext cx="2743200"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ysClr val="windowText" lastClr="000000"/>
                </a:solidFill>
                <a:effectLst/>
                <a:uLnTx/>
                <a:uFillTx/>
                <a:latin typeface="Calibri" panose="020F0502020204030204" pitchFamily="34" charset="0"/>
              </a:rPr>
              <a:t>Create efficiencies and bend the cost curve</a:t>
            </a:r>
          </a:p>
        </p:txBody>
      </p:sp>
      <p:grpSp>
        <p:nvGrpSpPr>
          <p:cNvPr id="41" name="Group 40"/>
          <p:cNvGrpSpPr/>
          <p:nvPr/>
        </p:nvGrpSpPr>
        <p:grpSpPr>
          <a:xfrm>
            <a:off x="4228610" y="1910992"/>
            <a:ext cx="990600" cy="990600"/>
            <a:chOff x="4228610" y="1828800"/>
            <a:chExt cx="990600" cy="990600"/>
          </a:xfrm>
        </p:grpSpPr>
        <p:sp>
          <p:nvSpPr>
            <p:cNvPr id="44" name="Oval 43"/>
            <p:cNvSpPr/>
            <p:nvPr/>
          </p:nvSpPr>
          <p:spPr>
            <a:xfrm>
              <a:off x="4228610" y="1828800"/>
              <a:ext cx="990600" cy="990600"/>
            </a:xfrm>
            <a:prstGeom prst="ellipse">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0375" y="1946777"/>
              <a:ext cx="921980" cy="697800"/>
            </a:xfrm>
            <a:prstGeom prst="rect">
              <a:avLst/>
            </a:prstGeom>
          </p:spPr>
        </p:pic>
      </p:grpSp>
      <p:grpSp>
        <p:nvGrpSpPr>
          <p:cNvPr id="46" name="Group 45"/>
          <p:cNvGrpSpPr/>
          <p:nvPr/>
        </p:nvGrpSpPr>
        <p:grpSpPr>
          <a:xfrm>
            <a:off x="7276610" y="1910992"/>
            <a:ext cx="990600" cy="990600"/>
            <a:chOff x="7276610" y="1828800"/>
            <a:chExt cx="990600" cy="990600"/>
          </a:xfrm>
        </p:grpSpPr>
        <p:sp>
          <p:nvSpPr>
            <p:cNvPr id="47" name="Oval 46"/>
            <p:cNvSpPr/>
            <p:nvPr/>
          </p:nvSpPr>
          <p:spPr>
            <a:xfrm>
              <a:off x="7276610" y="1828800"/>
              <a:ext cx="990600" cy="990600"/>
            </a:xfrm>
            <a:prstGeom prst="ellipse">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6403" y="2052608"/>
              <a:ext cx="687835" cy="584011"/>
            </a:xfrm>
            <a:prstGeom prst="rect">
              <a:avLst/>
            </a:prstGeom>
          </p:spPr>
        </p:pic>
      </p:grpSp>
      <p:sp>
        <p:nvSpPr>
          <p:cNvPr id="49" name="Oval 48"/>
          <p:cNvSpPr/>
          <p:nvPr/>
        </p:nvSpPr>
        <p:spPr>
          <a:xfrm>
            <a:off x="1180610" y="1910992"/>
            <a:ext cx="990600" cy="990600"/>
          </a:xfrm>
          <a:prstGeom prst="ellipse">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600" y="1985501"/>
            <a:ext cx="636607" cy="1065256"/>
          </a:xfrm>
          <a:prstGeom prst="rect">
            <a:avLst/>
          </a:prstGeom>
        </p:spPr>
      </p:pic>
      <p:cxnSp>
        <p:nvCxnSpPr>
          <p:cNvPr id="51" name="Straight Connector 50"/>
          <p:cNvCxnSpPr/>
          <p:nvPr/>
        </p:nvCxnSpPr>
        <p:spPr>
          <a:xfrm>
            <a:off x="6324600" y="1869896"/>
            <a:ext cx="0" cy="243840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70306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114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1" name="Title 10"/>
          <p:cNvSpPr>
            <a:spLocks noGrp="1"/>
          </p:cNvSpPr>
          <p:nvPr>
            <p:ph type="title"/>
          </p:nvPr>
        </p:nvSpPr>
        <p:spPr>
          <a:xfrm>
            <a:off x="0" y="114300"/>
            <a:ext cx="9144000" cy="1016297"/>
          </a:xfrm>
          <a:effectLst>
            <a:outerShdw blurRad="50800" dist="38100" dir="2700000" algn="tl" rotWithShape="0">
              <a:prstClr val="black">
                <a:alpha val="40000"/>
              </a:prstClr>
            </a:outerShdw>
          </a:effectLst>
        </p:spPr>
        <p:txBody>
          <a:bodyPr vert="horz" lIns="91440" tIns="45720" rIns="91440" bIns="45720" rtlCol="0" anchor="t">
            <a:noAutofit/>
          </a:bodyPr>
          <a:lstStyle/>
          <a:p>
            <a:pPr algn="l"/>
            <a:r>
              <a:rPr lang="en-US" sz="3200" dirty="0">
                <a:solidFill>
                  <a:schemeClr val="bg1"/>
                </a:solidFill>
                <a:latin typeface="Calibri" panose="020F0502020204030204" pitchFamily="34" charset="0"/>
              </a:rPr>
              <a:t>Align Accountability Across Payers &amp; Providers with Financial Incentives</a:t>
            </a:r>
          </a:p>
        </p:txBody>
      </p:sp>
      <p:sp>
        <p:nvSpPr>
          <p:cNvPr id="55" name="Pentagon 54"/>
          <p:cNvSpPr/>
          <p:nvPr/>
        </p:nvSpPr>
        <p:spPr>
          <a:xfrm flipH="1">
            <a:off x="3543595" y="2817533"/>
            <a:ext cx="5409610" cy="715952"/>
          </a:xfrm>
          <a:prstGeom prst="homePlate">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pitchFamily="34" charset="0"/>
              </a:rPr>
              <a:t>MCO contracts include accountability for quality, outcomes, and patient satisfaction metrics</a:t>
            </a:r>
          </a:p>
        </p:txBody>
      </p:sp>
      <p:sp>
        <p:nvSpPr>
          <p:cNvPr id="56" name="Pentagon 55"/>
          <p:cNvSpPr/>
          <p:nvPr/>
        </p:nvSpPr>
        <p:spPr>
          <a:xfrm flipH="1">
            <a:off x="2362200" y="4345552"/>
            <a:ext cx="6172200" cy="715952"/>
          </a:xfrm>
          <a:prstGeom prst="homePlate">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pitchFamily="34" charset="0"/>
              </a:rPr>
              <a:t>Provider contracts include accountability  for quality, outcomes, and patient satisfaction metrics</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24" y="1290935"/>
            <a:ext cx="1828801" cy="1807235"/>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457200" y="1943194"/>
            <a:ext cx="1169088"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ysClr val="windowText" lastClr="000000"/>
                </a:solidFill>
                <a:effectLst/>
                <a:uLnTx/>
                <a:uFillTx/>
                <a:latin typeface="Calibri" panose="020F0502020204030204" pitchFamily="34" charset="0"/>
              </a:rPr>
              <a:t>DMAS</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288" y="2384948"/>
            <a:ext cx="1785812" cy="1774165"/>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1904999" y="3056586"/>
            <a:ext cx="1219201"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ysClr val="windowText" lastClr="000000"/>
                </a:solidFill>
                <a:effectLst/>
                <a:uLnTx/>
                <a:uFillTx/>
                <a:latin typeface="Calibri" panose="020F0502020204030204" pitchFamily="34" charset="0"/>
              </a:rPr>
              <a:t>MCO</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0723">
            <a:off x="360187" y="3662501"/>
            <a:ext cx="1818166" cy="1811671"/>
          </a:xfrm>
          <a:prstGeom prst="rect">
            <a:avLst/>
          </a:prstGeom>
          <a:effectLst>
            <a:outerShdw blurRad="50800" dist="38100" dir="2700000" algn="tl" rotWithShape="0">
              <a:prstClr val="black">
                <a:alpha val="40000"/>
              </a:prstClr>
            </a:outerShdw>
          </a:effectLst>
        </p:spPr>
      </p:pic>
      <p:sp>
        <p:nvSpPr>
          <p:cNvPr id="31" name="TextBox 30"/>
          <p:cNvSpPr txBox="1"/>
          <p:nvPr/>
        </p:nvSpPr>
        <p:spPr>
          <a:xfrm>
            <a:off x="609598" y="4345552"/>
            <a:ext cx="1295401" cy="430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ysClr val="windowText" lastClr="000000"/>
                </a:solidFill>
                <a:effectLst/>
                <a:uLnTx/>
                <a:uFillTx/>
                <a:latin typeface="Calibri" panose="020F0502020204030204" pitchFamily="34" charset="0"/>
              </a:rPr>
              <a:t>Provider</a:t>
            </a:r>
          </a:p>
        </p:txBody>
      </p:sp>
      <p:sp>
        <p:nvSpPr>
          <p:cNvPr id="2" name="Up-Down Arrow 1"/>
          <p:cNvSpPr/>
          <p:nvPr/>
        </p:nvSpPr>
        <p:spPr>
          <a:xfrm>
            <a:off x="6248400" y="3657902"/>
            <a:ext cx="266701" cy="560765"/>
          </a:xfrm>
          <a:prstGeom prst="upDownArrow">
            <a:avLst>
              <a:gd name="adj1" fmla="val 28572"/>
              <a:gd name="adj2" fmla="val 448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extBox 3"/>
          <p:cNvSpPr txBox="1"/>
          <p:nvPr/>
        </p:nvSpPr>
        <p:spPr>
          <a:xfrm>
            <a:off x="6516582" y="3764251"/>
            <a:ext cx="117961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rPr>
              <a:t>Alignment</a:t>
            </a:r>
          </a:p>
        </p:txBody>
      </p:sp>
      <p:sp>
        <p:nvSpPr>
          <p:cNvPr id="7" name="Rectangle 6"/>
          <p:cNvSpPr/>
          <p:nvPr/>
        </p:nvSpPr>
        <p:spPr>
          <a:xfrm>
            <a:off x="1" y="5764490"/>
            <a:ext cx="9144000" cy="707886"/>
          </a:xfrm>
          <a:prstGeom prst="rect">
            <a:avLst/>
          </a:prstGeom>
          <a:solidFill>
            <a:schemeClr val="tx2"/>
          </a:solidFill>
          <a:effectLst>
            <a:outerShdw blurRad="50800" dist="38100" dir="2700000" algn="tl" rotWithShape="0">
              <a:prstClr val="black">
                <a:alpha val="40000"/>
              </a:prstClr>
            </a:outerShdw>
          </a:effectLst>
        </p:spPr>
        <p:txBody>
          <a:bodyPr vert="horz" lIns="91440" tIns="45720" rIns="91440" bIns="45720" rtlCol="0" anchor="ctr">
            <a:no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Dotum" panose="020B0600000101010101" pitchFamily="34" charset="-127"/>
                <a:cs typeface="+mj-cs"/>
              </a:rPr>
              <a:t>Aligned metrics and accountability incentivizes both MCOs and Providers to deliver </a:t>
            </a:r>
            <a:b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Dotum" panose="020B0600000101010101" pitchFamily="34" charset="-127"/>
                <a:cs typeface="+mj-cs"/>
              </a:rPr>
            </a:b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Dotum" panose="020B0600000101010101" pitchFamily="34" charset="-127"/>
                <a:cs typeface="+mj-cs"/>
              </a:rPr>
              <a:t>high-quality and efficient patient care</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1" y="6568440"/>
            <a:ext cx="539015" cy="292608"/>
          </a:xfrm>
          <a:prstGeom prst="rect">
            <a:avLst/>
          </a:prstGeom>
        </p:spPr>
      </p:pic>
    </p:spTree>
    <p:extLst>
      <p:ext uri="{BB962C8B-B14F-4D97-AF65-F5344CB8AC3E}">
        <p14:creationId xmlns:p14="http://schemas.microsoft.com/office/powerpoint/2010/main" val="3360470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715962"/>
          </a:xfrm>
          <a:effectLst>
            <a:outerShdw blurRad="50800" dist="38100" dir="2700000" algn="tl" rotWithShape="0">
              <a:prstClr val="black">
                <a:alpha val="40000"/>
              </a:prstClr>
            </a:outerShdw>
          </a:effectLst>
        </p:spPr>
        <p:txBody>
          <a:bodyPr vert="horz" lIns="91440" tIns="45720" rIns="91440" bIns="45720" rtlCol="0" anchor="t">
            <a:noAutofit/>
          </a:bodyPr>
          <a:lstStyle/>
          <a:p>
            <a:pPr algn="l"/>
            <a:r>
              <a:rPr lang="en-US" sz="3200" dirty="0">
                <a:solidFill>
                  <a:schemeClr val="bg1"/>
                </a:solidFill>
                <a:latin typeface="Calibri" panose="020F0502020204030204" pitchFamily="34" charset="0"/>
              </a:rPr>
              <a:t>Managed Long-Term Services and Supports RFP</a:t>
            </a:r>
          </a:p>
        </p:txBody>
      </p:sp>
      <p:sp>
        <p:nvSpPr>
          <p:cNvPr id="23" name="TextBox 22"/>
          <p:cNvSpPr txBox="1"/>
          <p:nvPr/>
        </p:nvSpPr>
        <p:spPr>
          <a:xfrm>
            <a:off x="4769099" y="3022937"/>
            <a:ext cx="1660768"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rPr>
              <a:t>Percent of Payments in VBP</a:t>
            </a: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5128" y="1988108"/>
            <a:ext cx="1078417" cy="903486"/>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2470" y="1988108"/>
            <a:ext cx="963842" cy="903486"/>
          </a:xfrm>
          <a:prstGeom prst="rect">
            <a:avLst/>
          </a:prstGeom>
          <a:effectLst>
            <a:outerShdw blurRad="50800" dist="38100" dir="2700000" algn="tl" rotWithShape="0">
              <a:prstClr val="black">
                <a:alpha val="40000"/>
              </a:prstClr>
            </a:outerShdw>
          </a:effectLst>
        </p:spPr>
      </p:pic>
      <p:sp>
        <p:nvSpPr>
          <p:cNvPr id="20" name="TextBox 19"/>
          <p:cNvSpPr txBox="1"/>
          <p:nvPr/>
        </p:nvSpPr>
        <p:spPr>
          <a:xfrm>
            <a:off x="7129584" y="3022937"/>
            <a:ext cx="1709614"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rPr>
              <a:t>Percent of LTSS in the community</a:t>
            </a:r>
          </a:p>
        </p:txBody>
      </p:sp>
      <p:sp>
        <p:nvSpPr>
          <p:cNvPr id="18" name="TextBox 17"/>
          <p:cNvSpPr txBox="1"/>
          <p:nvPr/>
        </p:nvSpPr>
        <p:spPr>
          <a:xfrm>
            <a:off x="4720253" y="5461337"/>
            <a:ext cx="1758461"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rPr>
              <a:t>Potentially Preventable Events</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5128" y="4426508"/>
            <a:ext cx="848710" cy="903486"/>
          </a:xfrm>
          <a:prstGeom prst="rect">
            <a:avLst/>
          </a:prstGeom>
          <a:effectLst>
            <a:outerShdw blurRad="50800" dist="38100" dir="2700000" algn="tl" rotWithShape="0">
              <a:prstClr val="black">
                <a:alpha val="40000"/>
              </a:prstClr>
            </a:outerShdw>
          </a:effectLst>
        </p:spPr>
      </p:pic>
      <p:sp>
        <p:nvSpPr>
          <p:cNvPr id="16" name="TextBox 15"/>
          <p:cNvSpPr txBox="1"/>
          <p:nvPr/>
        </p:nvSpPr>
        <p:spPr>
          <a:xfrm>
            <a:off x="4572000" y="1155736"/>
            <a:ext cx="4571999"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Example Performance Targets</a:t>
            </a:r>
          </a:p>
        </p:txBody>
      </p:sp>
      <p:pic>
        <p:nvPicPr>
          <p:cNvPr id="34" name="Picture 33"/>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7515071" y="4426508"/>
            <a:ext cx="938641" cy="940454"/>
          </a:xfrm>
          <a:prstGeom prst="rect">
            <a:avLst/>
          </a:prstGeom>
          <a:effectLst>
            <a:outerShdw blurRad="50800" dist="38100" dir="2700000" algn="tl" rotWithShape="0">
              <a:prstClr val="black">
                <a:alpha val="40000"/>
              </a:prstClr>
            </a:outerShdw>
          </a:effectLst>
        </p:spPr>
      </p:pic>
      <p:sp>
        <p:nvSpPr>
          <p:cNvPr id="35" name="TextBox 34"/>
          <p:cNvSpPr txBox="1"/>
          <p:nvPr/>
        </p:nvSpPr>
        <p:spPr>
          <a:xfrm>
            <a:off x="7031892" y="5498305"/>
            <a:ext cx="190499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rPr>
              <a:t>Management of Episodes of Care</a:t>
            </a:r>
          </a:p>
        </p:txBody>
      </p:sp>
      <p:sp>
        <p:nvSpPr>
          <p:cNvPr id="9" name="TextBox 8"/>
          <p:cNvSpPr txBox="1"/>
          <p:nvPr/>
        </p:nvSpPr>
        <p:spPr>
          <a:xfrm>
            <a:off x="139700" y="1752600"/>
            <a:ext cx="4292600" cy="221599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1200"/>
              </a:spcAft>
              <a:buClr>
                <a:schemeClr val="accent4"/>
              </a:buClr>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Assess health plan experience with VBP </a:t>
            </a:r>
          </a:p>
          <a:p>
            <a:pPr marL="285750" marR="0" lvl="0" indent="-285750" defTabSz="914400" eaLnBrk="1" fontAlgn="auto" latinLnBrk="0" hangingPunct="1">
              <a:lnSpc>
                <a:spcPct val="100000"/>
              </a:lnSpc>
              <a:spcBef>
                <a:spcPts val="0"/>
              </a:spcBef>
              <a:spcAft>
                <a:spcPts val="1200"/>
              </a:spcAft>
              <a:buClr>
                <a:schemeClr val="accent4"/>
              </a:buClr>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Begin communicating DMAS’ VBP vision</a:t>
            </a:r>
          </a:p>
          <a:p>
            <a:pPr marL="285750" marR="0" lvl="0" indent="-285750" defTabSz="914400" eaLnBrk="1" fontAlgn="auto" latinLnBrk="0" hangingPunct="1">
              <a:lnSpc>
                <a:spcPct val="100000"/>
              </a:lnSpc>
              <a:spcBef>
                <a:spcPts val="0"/>
              </a:spcBef>
              <a:spcAft>
                <a:spcPts val="1200"/>
              </a:spcAft>
              <a:buClr>
                <a:schemeClr val="accent4"/>
              </a:buClr>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Establish HCP-LAN as the framework</a:t>
            </a:r>
          </a:p>
          <a:p>
            <a:pPr marL="285750" marR="0" lvl="0" indent="-285750" defTabSz="914400" eaLnBrk="1" fontAlgn="auto" latinLnBrk="0" hangingPunct="1">
              <a:lnSpc>
                <a:spcPct val="100000"/>
              </a:lnSpc>
              <a:spcBef>
                <a:spcPts val="0"/>
              </a:spcBef>
              <a:spcAft>
                <a:spcPts val="0"/>
              </a:spcAft>
              <a:buClr>
                <a:schemeClr val="accent4"/>
              </a:buClr>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Signal expectation for health plans to progressively increase risk-bearing VBP contractual agreements with providers </a:t>
            </a:r>
          </a:p>
        </p:txBody>
      </p:sp>
      <p:sp>
        <p:nvSpPr>
          <p:cNvPr id="15" name="TextBox 14"/>
          <p:cNvSpPr txBox="1"/>
          <p:nvPr/>
        </p:nvSpPr>
        <p:spPr>
          <a:xfrm>
            <a:off x="1" y="1155736"/>
            <a:ext cx="4571999"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DMAS leveraged the RFP to: </a:t>
            </a:r>
          </a:p>
        </p:txBody>
      </p:sp>
      <p:cxnSp>
        <p:nvCxnSpPr>
          <p:cNvPr id="26" name="Straight Connector 25"/>
          <p:cNvCxnSpPr/>
          <p:nvPr/>
        </p:nvCxnSpPr>
        <p:spPr>
          <a:xfrm>
            <a:off x="4591493" y="1088602"/>
            <a:ext cx="0" cy="5321599"/>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0600" y="6568440"/>
            <a:ext cx="539496" cy="292869"/>
          </a:xfrm>
          <a:prstGeom prst="rect">
            <a:avLst/>
          </a:prstGeom>
        </p:spPr>
      </p:pic>
      <p:grpSp>
        <p:nvGrpSpPr>
          <p:cNvPr id="11" name="Group 10"/>
          <p:cNvGrpSpPr/>
          <p:nvPr/>
        </p:nvGrpSpPr>
        <p:grpSpPr>
          <a:xfrm>
            <a:off x="304800" y="4267200"/>
            <a:ext cx="3886200" cy="2066801"/>
            <a:chOff x="304800" y="4192315"/>
            <a:chExt cx="3886200" cy="2066801"/>
          </a:xfrm>
        </p:grpSpPr>
        <p:sp>
          <p:nvSpPr>
            <p:cNvPr id="4" name="Rectangle 3"/>
            <p:cNvSpPr/>
            <p:nvPr/>
          </p:nvSpPr>
          <p:spPr>
            <a:xfrm>
              <a:off x="304800" y="4192315"/>
              <a:ext cx="3886200" cy="206680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Rectangle 4"/>
            <p:cNvSpPr/>
            <p:nvPr/>
          </p:nvSpPr>
          <p:spPr>
            <a:xfrm>
              <a:off x="304800" y="4271608"/>
              <a:ext cx="3886200" cy="190821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800" b="1" i="0" u="sng"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RFP Expectations </a:t>
              </a:r>
              <a:endParaRPr kumimoji="0" lang="en-US" sz="1800" b="0" i="0" u="sng"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00000"/>
                </a:lnSpc>
                <a:spcBef>
                  <a:spcPts val="0"/>
                </a:spcBef>
                <a:spcAft>
                  <a:spcPts val="600"/>
                </a:spcAft>
                <a:buClr>
                  <a:schemeClr val="bg1"/>
                </a:buClr>
                <a:buSzTx/>
                <a:buFont typeface="Wingdings" panose="05000000000000000000" pitchFamily="2" charset="2"/>
                <a:buChar char="§"/>
                <a:tabLst/>
                <a:defRPr/>
              </a:pPr>
              <a:r>
                <a:rPr kumimoji="0" lang="en-US" sz="17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DMAS plans to set targets for the percent of MCO payments under VBP arrangements</a:t>
              </a:r>
            </a:p>
            <a:p>
              <a:pPr marL="285750" marR="0" lvl="0" indent="-285750" defTabSz="91440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kumimoji="0" lang="en-US" sz="17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DMAS expects MCOs to increase the  percent of VBP </a:t>
              </a:r>
              <a:r>
                <a:rPr kumimoji="0" lang="en-US" sz="1700" b="0" i="0" u="sng"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least 5% </a:t>
              </a:r>
              <a:r>
                <a:rPr kumimoji="0" lang="en-US" sz="17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each year</a:t>
              </a:r>
            </a:p>
          </p:txBody>
        </p:sp>
      </p:grpSp>
    </p:spTree>
    <p:extLst>
      <p:ext uri="{BB962C8B-B14F-4D97-AF65-F5344CB8AC3E}">
        <p14:creationId xmlns:p14="http://schemas.microsoft.com/office/powerpoint/2010/main" val="930537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r>
              <a:rPr lang="en-US" altLang="en-US" dirty="0"/>
              <a:t>The Robert Wood Johnson Foundation’s</a:t>
            </a:r>
            <a:br>
              <a:rPr lang="en-US" altLang="en-US" dirty="0"/>
            </a:br>
            <a:r>
              <a:rPr lang="en-US" altLang="en-US" dirty="0"/>
              <a:t>State Health and Value Strategies Program</a:t>
            </a:r>
          </a:p>
        </p:txBody>
      </p:sp>
      <p:sp>
        <p:nvSpPr>
          <p:cNvPr id="11267" name="Content Placeholder 2"/>
          <p:cNvSpPr>
            <a:spLocks noGrp="1"/>
          </p:cNvSpPr>
          <p:nvPr>
            <p:ph idx="1"/>
          </p:nvPr>
        </p:nvSpPr>
        <p:spPr>
          <a:xfrm>
            <a:off x="507816" y="1974241"/>
            <a:ext cx="8229600" cy="3853329"/>
          </a:xfrm>
        </p:spPr>
        <p:txBody>
          <a:bodyPr>
            <a:normAutofit fontScale="92500"/>
          </a:bodyPr>
          <a:lstStyle/>
          <a:p>
            <a:r>
              <a:rPr lang="en-US" altLang="en-US" sz="2200" dirty="0"/>
              <a:t>Supports state efforts to </a:t>
            </a:r>
            <a:r>
              <a:rPr lang="en-US" altLang="en-US" sz="2200" b="1" dirty="0"/>
              <a:t>enhance the quality and value </a:t>
            </a:r>
            <a:r>
              <a:rPr lang="en-US" altLang="en-US" sz="2200" dirty="0"/>
              <a:t>of health care by improving population health and reforming health care delivery.</a:t>
            </a:r>
          </a:p>
          <a:p>
            <a:endParaRPr lang="en-US" altLang="en-US" sz="500" dirty="0"/>
          </a:p>
          <a:p>
            <a:r>
              <a:rPr lang="en-US" altLang="en-US" sz="2200" b="1" dirty="0"/>
              <a:t>Works directly with states</a:t>
            </a:r>
            <a:r>
              <a:rPr lang="en-US" altLang="en-US" sz="2200" dirty="0"/>
              <a:t>—including Medicaid agencies, governors’ offices, and more—to promote peer-to-peer learning. </a:t>
            </a:r>
          </a:p>
          <a:p>
            <a:endParaRPr lang="en-US" altLang="en-US" sz="500" dirty="0"/>
          </a:p>
          <a:p>
            <a:r>
              <a:rPr lang="en-US" altLang="en-US" sz="2200" b="1" dirty="0"/>
              <a:t>Connects states with technical assistance experts</a:t>
            </a:r>
            <a:r>
              <a:rPr lang="en-US" altLang="en-US" sz="2200" dirty="0"/>
              <a:t> to develop tools for new quality improvement and cost management initiatives.</a:t>
            </a:r>
          </a:p>
          <a:p>
            <a:endParaRPr lang="en-US" altLang="en-US" sz="500" dirty="0"/>
          </a:p>
          <a:p>
            <a:r>
              <a:rPr lang="en-US" altLang="en-US" sz="2200" b="1" dirty="0"/>
              <a:t>Collaborates with other funders and stakeholders </a:t>
            </a:r>
            <a:r>
              <a:rPr lang="en-US" altLang="en-US" sz="2200" dirty="0"/>
              <a:t>to produce issue briefs and host convenings, focusing on best practices for states.</a:t>
            </a:r>
          </a:p>
          <a:p>
            <a:endParaRPr lang="en-US" altLang="en-US" dirty="0"/>
          </a:p>
        </p:txBody>
      </p:sp>
      <p:pic>
        <p:nvPicPr>
          <p:cNvPr id="11269" name="Picture 2" descr="Image result for RWJ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6265" y="5379102"/>
            <a:ext cx="15240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624918" y="592543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E9674F"/>
                </a:solidFill>
                <a:latin typeface="Helvetica Neue Medium"/>
                <a:ea typeface="+mn-ea"/>
                <a:cs typeface="Helvetica Neue Medium"/>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FB97A1-9E25-5140-8E20-D0104F209260}" type="slidenum">
              <a:rPr lang="en-US" smtClean="0"/>
              <a:pPr/>
              <a:t>3</a:t>
            </a:fld>
            <a:endParaRPr lang="en-US" dirty="0"/>
          </a:p>
        </p:txBody>
      </p:sp>
    </p:spTree>
    <p:extLst>
      <p:ext uri="{BB962C8B-B14F-4D97-AF65-F5344CB8AC3E}">
        <p14:creationId xmlns:p14="http://schemas.microsoft.com/office/powerpoint/2010/main" val="2458101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74638"/>
            <a:ext cx="8686800" cy="715962"/>
          </a:xfrm>
          <a:effectLst>
            <a:outerShdw blurRad="50800" dist="38100" dir="2700000" algn="tl" rotWithShape="0">
              <a:prstClr val="black">
                <a:alpha val="40000"/>
              </a:prstClr>
            </a:outerShdw>
          </a:effectLst>
        </p:spPr>
        <p:txBody>
          <a:bodyPr vert="horz" lIns="91440" tIns="45720" rIns="91440" bIns="45720" rtlCol="0" anchor="t">
            <a:noAutofit/>
          </a:bodyPr>
          <a:lstStyle/>
          <a:p>
            <a:pPr algn="l"/>
            <a:r>
              <a:rPr lang="en-US" sz="3200" dirty="0">
                <a:solidFill>
                  <a:schemeClr val="bg1"/>
                </a:solidFill>
                <a:latin typeface="Calibri" panose="020F0502020204030204" pitchFamily="34" charset="0"/>
              </a:rPr>
              <a:t>Key MLTSS RFP Questions</a:t>
            </a:r>
          </a:p>
        </p:txBody>
      </p:sp>
      <p:pic>
        <p:nvPicPr>
          <p:cNvPr id="1026" name="Picture 2" descr="C:\Users\dez25552\Pictures\LAN APM Mod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62200"/>
            <a:ext cx="4176230" cy="31008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nvPr>
        </p:nvGraphicFramePr>
        <p:xfrm>
          <a:off x="4918961" y="1983249"/>
          <a:ext cx="3874753" cy="3200402"/>
        </p:xfrm>
        <a:graphic>
          <a:graphicData uri="http://schemas.openxmlformats.org/drawingml/2006/table">
            <a:tbl>
              <a:tblPr firstRow="1" bandRow="1">
                <a:tableStyleId>{46F890A9-2807-4EBB-B81D-B2AA78EC7F39}</a:tableStyleId>
              </a:tblPr>
              <a:tblGrid>
                <a:gridCol w="1512552">
                  <a:extLst>
                    <a:ext uri="{9D8B030D-6E8A-4147-A177-3AD203B41FA5}">
                      <a16:colId xmlns:a16="http://schemas.microsoft.com/office/drawing/2014/main" val="20000"/>
                    </a:ext>
                  </a:extLst>
                </a:gridCol>
                <a:gridCol w="718636">
                  <a:extLst>
                    <a:ext uri="{9D8B030D-6E8A-4147-A177-3AD203B41FA5}">
                      <a16:colId xmlns:a16="http://schemas.microsoft.com/office/drawing/2014/main" val="20001"/>
                    </a:ext>
                  </a:extLst>
                </a:gridCol>
                <a:gridCol w="819149">
                  <a:extLst>
                    <a:ext uri="{9D8B030D-6E8A-4147-A177-3AD203B41FA5}">
                      <a16:colId xmlns:a16="http://schemas.microsoft.com/office/drawing/2014/main" val="20002"/>
                    </a:ext>
                  </a:extLst>
                </a:gridCol>
                <a:gridCol w="824416">
                  <a:extLst>
                    <a:ext uri="{9D8B030D-6E8A-4147-A177-3AD203B41FA5}">
                      <a16:colId xmlns:a16="http://schemas.microsoft.com/office/drawing/2014/main" val="20003"/>
                    </a:ext>
                  </a:extLst>
                </a:gridCol>
              </a:tblGrid>
              <a:tr h="311442">
                <a:tc>
                  <a:txBody>
                    <a:bodyPr/>
                    <a:lstStyle/>
                    <a:p>
                      <a:pPr marL="0" algn="ctr" defTabSz="914400" rtl="0" eaLnBrk="1" latinLnBrk="0" hangingPunct="1"/>
                      <a:r>
                        <a:rPr lang="en-US" sz="900" kern="1200" baseline="0" dirty="0">
                          <a:latin typeface="Calibri" panose="020F0502020204030204" pitchFamily="34" charset="0"/>
                        </a:rPr>
                        <a:t>Current Use</a:t>
                      </a:r>
                      <a:endParaRPr lang="en-US" sz="900" b="1" kern="1200" baseline="0" dirty="0">
                        <a:solidFill>
                          <a:schemeClr val="tx1"/>
                        </a:solidFill>
                        <a:latin typeface="Calibri" panose="020F0502020204030204" pitchFamily="34" charset="0"/>
                        <a:ea typeface="+mn-ea"/>
                        <a:cs typeface="+mn-cs"/>
                      </a:endParaRPr>
                    </a:p>
                  </a:txBody>
                  <a:tcPr marL="71592" marR="71592" marT="35796" marB="35796"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900" kern="1200" dirty="0">
                          <a:latin typeface="Calibri" panose="020F0502020204030204" pitchFamily="34" charset="0"/>
                        </a:rPr>
                        <a:t>Medicaid</a:t>
                      </a:r>
                      <a:endParaRPr lang="en-US" sz="900" b="1" kern="1200" dirty="0">
                        <a:solidFill>
                          <a:schemeClr val="tx1"/>
                        </a:solidFill>
                        <a:latin typeface="Calibri" panose="020F0502020204030204" pitchFamily="34" charset="0"/>
                        <a:ea typeface="+mn-ea"/>
                        <a:cs typeface="+mn-cs"/>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900" kern="1200" dirty="0">
                          <a:latin typeface="Calibri" panose="020F0502020204030204" pitchFamily="34" charset="0"/>
                        </a:rPr>
                        <a:t>Commercial</a:t>
                      </a:r>
                      <a:endParaRPr lang="en-US" sz="900" b="1" kern="1200" dirty="0">
                        <a:solidFill>
                          <a:schemeClr val="tx1"/>
                        </a:solidFill>
                        <a:latin typeface="Calibri" panose="020F0502020204030204" pitchFamily="34" charset="0"/>
                        <a:ea typeface="+mn-ea"/>
                        <a:cs typeface="+mn-cs"/>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900" kern="1200" dirty="0">
                          <a:latin typeface="Calibri" panose="020F0502020204030204" pitchFamily="34" charset="0"/>
                        </a:rPr>
                        <a:t>Medicare</a:t>
                      </a:r>
                      <a:endParaRPr lang="en-US" sz="900" b="1" kern="1200" dirty="0">
                        <a:solidFill>
                          <a:schemeClr val="tx1"/>
                        </a:solidFill>
                        <a:latin typeface="Calibri" panose="020F0502020204030204" pitchFamily="34" charset="0"/>
                        <a:ea typeface="+mn-ea"/>
                        <a:cs typeface="+mn-cs"/>
                      </a:endParaRPr>
                    </a:p>
                  </a:txBody>
                  <a:tcPr marL="71592" marR="71592" marT="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97138">
                <a:tc>
                  <a:txBody>
                    <a:bodyPr/>
                    <a:lstStyle/>
                    <a:p>
                      <a:pPr algn="l"/>
                      <a:r>
                        <a:rPr lang="en-US" sz="900" b="1" i="0" dirty="0">
                          <a:latin typeface="Calibri" panose="020F0502020204030204" pitchFamily="34" charset="0"/>
                        </a:rPr>
                        <a:t>Provider</a:t>
                      </a:r>
                      <a:r>
                        <a:rPr lang="en-US" sz="900" b="1" i="0" baseline="0" dirty="0">
                          <a:latin typeface="Calibri" panose="020F0502020204030204" pitchFamily="34" charset="0"/>
                        </a:rPr>
                        <a:t> </a:t>
                      </a:r>
                      <a:r>
                        <a:rPr lang="en-US" sz="900" b="1" i="0" dirty="0">
                          <a:latin typeface="Calibri" panose="020F0502020204030204" pitchFamily="34" charset="0"/>
                        </a:rPr>
                        <a:t>Type</a:t>
                      </a:r>
                      <a:endParaRPr lang="en-US" sz="900" b="1" i="0" dirty="0">
                        <a:latin typeface="Calibri" panose="020F0502020204030204" pitchFamily="34" charset="0"/>
                        <a:cs typeface="Calibri" panose="020F0502020204030204" pitchFamily="34" charset="0"/>
                      </a:endParaRPr>
                    </a:p>
                  </a:txBody>
                  <a:tcPr marL="71592" marR="71592" marT="35796" marB="35796"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85652">
                <a:tc>
                  <a:txBody>
                    <a:bodyPr/>
                    <a:lstStyle/>
                    <a:p>
                      <a:pPr algn="l"/>
                      <a:r>
                        <a:rPr lang="en-US" sz="900" b="1" i="0" baseline="0" dirty="0">
                          <a:latin typeface="Calibri" panose="020F0502020204030204" pitchFamily="34" charset="0"/>
                        </a:rPr>
                        <a:t>VBP by HCP-LAN category</a:t>
                      </a:r>
                      <a:endParaRPr lang="en-US" sz="900" b="1" i="0" dirty="0">
                        <a:latin typeface="Calibri" panose="020F0502020204030204" pitchFamily="34" charset="0"/>
                        <a:cs typeface="Calibri" panose="020F0502020204030204" pitchFamily="34" charset="0"/>
                      </a:endParaRPr>
                    </a:p>
                  </a:txBody>
                  <a:tcPr marL="71592" marR="71592" marT="35796" marB="35796"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638528">
                <a:tc>
                  <a:txBody>
                    <a:bodyPr/>
                    <a:lstStyle/>
                    <a:p>
                      <a:pPr algn="l"/>
                      <a:r>
                        <a:rPr lang="en-US" sz="900" b="1" i="0" dirty="0">
                          <a:latin typeface="Calibri" panose="020F0502020204030204" pitchFamily="34" charset="0"/>
                        </a:rPr>
                        <a:t>% of medical</a:t>
                      </a:r>
                      <a:r>
                        <a:rPr lang="en-US" sz="900" b="1" i="0" baseline="0" dirty="0">
                          <a:latin typeface="Calibri" panose="020F0502020204030204" pitchFamily="34" charset="0"/>
                        </a:rPr>
                        <a:t> expenses for each APM model</a:t>
                      </a:r>
                      <a:endParaRPr lang="en-US" sz="900" b="1" i="0" dirty="0">
                        <a:latin typeface="Calibri" panose="020F0502020204030204" pitchFamily="34" charset="0"/>
                        <a:cs typeface="Calibri" panose="020F0502020204030204" pitchFamily="34" charset="0"/>
                      </a:endParaRPr>
                    </a:p>
                  </a:txBody>
                  <a:tcPr marL="71592" marR="71592" marT="35796" marB="35796"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683821">
                <a:tc>
                  <a:txBody>
                    <a:bodyPr/>
                    <a:lstStyle/>
                    <a:p>
                      <a:pPr algn="l"/>
                      <a:r>
                        <a:rPr lang="en-US" sz="900" b="1" i="0" dirty="0">
                          <a:latin typeface="Calibri" panose="020F0502020204030204" pitchFamily="34" charset="0"/>
                        </a:rPr>
                        <a:t>Types of Services (primary</a:t>
                      </a:r>
                      <a:r>
                        <a:rPr lang="en-US" sz="900" b="1" i="0" baseline="0" dirty="0">
                          <a:latin typeface="Calibri" panose="020F0502020204030204" pitchFamily="34" charset="0"/>
                        </a:rPr>
                        <a:t> and acute, BH, LTSS, and others)</a:t>
                      </a:r>
                      <a:endParaRPr lang="en-US" sz="900" b="1" i="0" dirty="0">
                        <a:latin typeface="Calibri" panose="020F0502020204030204" pitchFamily="34" charset="0"/>
                        <a:cs typeface="Calibri" panose="020F0502020204030204" pitchFamily="34" charset="0"/>
                      </a:endParaRPr>
                    </a:p>
                  </a:txBody>
                  <a:tcPr marL="71592" marR="71592" marT="35796" marB="35796"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683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kern="1200" dirty="0">
                          <a:latin typeface="Calibri" panose="020F0502020204030204" pitchFamily="34" charset="0"/>
                        </a:rPr>
                        <a:t>Description of numerator/ denominator</a:t>
                      </a:r>
                      <a:endParaRPr lang="en-US" sz="900" b="1" i="0" kern="1200" dirty="0">
                        <a:solidFill>
                          <a:schemeClr val="tx1"/>
                        </a:solidFill>
                        <a:latin typeface="Calibri" panose="020F0502020204030204" pitchFamily="34" charset="0"/>
                        <a:ea typeface="+mn-ea"/>
                        <a:cs typeface="+mn-cs"/>
                      </a:endParaRPr>
                    </a:p>
                  </a:txBody>
                  <a:tcPr marL="71592" marR="71592" marT="35796" marB="35796"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dirty="0">
                        <a:latin typeface="Calibri" panose="020F0502020204030204" pitchFamily="34" charset="0"/>
                      </a:endParaRPr>
                    </a:p>
                  </a:txBody>
                  <a:tcPr marL="71592" marR="71592" marT="0" marB="0"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bl>
          </a:graphicData>
        </a:graphic>
      </p:graphicFrame>
      <p:cxnSp>
        <p:nvCxnSpPr>
          <p:cNvPr id="19" name="Straight Connector 18"/>
          <p:cNvCxnSpPr/>
          <p:nvPr/>
        </p:nvCxnSpPr>
        <p:spPr>
          <a:xfrm>
            <a:off x="4495800" y="1114002"/>
            <a:ext cx="0" cy="5321599"/>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0601" y="6568440"/>
            <a:ext cx="539015" cy="292608"/>
          </a:xfrm>
          <a:prstGeom prst="rect">
            <a:avLst/>
          </a:prstGeom>
        </p:spPr>
      </p:pic>
      <p:sp>
        <p:nvSpPr>
          <p:cNvPr id="13" name="TextBox 12"/>
          <p:cNvSpPr txBox="1"/>
          <p:nvPr/>
        </p:nvSpPr>
        <p:spPr>
          <a:xfrm>
            <a:off x="152400" y="1144825"/>
            <a:ext cx="4101282" cy="707886"/>
          </a:xfrm>
          <a:prstGeom prst="rect">
            <a:avLst/>
          </a:prstGeom>
          <a:noFill/>
        </p:spPr>
        <p:txBody>
          <a:bodyPr wrap="square" rtlCol="0">
            <a:spAutoFit/>
          </a:bodyPr>
          <a:lstStyle>
            <a:defPPr>
              <a:defRPr lang="en-US"/>
            </a:defPPr>
            <a:lvl1pPr>
              <a:defRPr sz="2600" b="1">
                <a:solidFill>
                  <a:schemeClr val="tx2"/>
                </a:solidFill>
                <a:latin typeface="Calibri" panose="020F0502020204030204" pitchFamily="34" charset="0"/>
                <a:cs typeface="Calibri" panose="020F0502020204030204" pitchFamily="34" charset="0"/>
              </a:defRPr>
            </a:lvl1pPr>
          </a:lstStyle>
          <a:p>
            <a:pPr marL="233363" marR="0" lvl="0" indent="-233363"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Value Based Payment questions are</a:t>
            </a:r>
          </a:p>
          <a:p>
            <a:pPr marL="233363" marR="0" lvl="0" indent="-233363"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Based on HCP-LAN framework</a:t>
            </a:r>
          </a:p>
        </p:txBody>
      </p:sp>
      <p:grpSp>
        <p:nvGrpSpPr>
          <p:cNvPr id="15" name="Group 14"/>
          <p:cNvGrpSpPr/>
          <p:nvPr/>
        </p:nvGrpSpPr>
        <p:grpSpPr>
          <a:xfrm>
            <a:off x="4572000" y="1227435"/>
            <a:ext cx="4711700" cy="474365"/>
            <a:chOff x="4572000" y="1049635"/>
            <a:chExt cx="4711700" cy="474365"/>
          </a:xfrm>
        </p:grpSpPr>
        <p:sp>
          <p:nvSpPr>
            <p:cNvPr id="6" name="TextBox 5"/>
            <p:cNvSpPr txBox="1"/>
            <p:nvPr/>
          </p:nvSpPr>
          <p:spPr>
            <a:xfrm>
              <a:off x="5042719" y="1123890"/>
              <a:ext cx="4240981" cy="400110"/>
            </a:xfrm>
            <a:prstGeom prst="rect">
              <a:avLst/>
            </a:prstGeom>
            <a:noFill/>
          </p:spPr>
          <p:txBody>
            <a:bodyPr wrap="square" rtlCol="0">
              <a:spAutoFit/>
            </a:bodyPr>
            <a:lstStyle>
              <a:defPPr>
                <a:defRPr lang="en-US"/>
              </a:defPPr>
              <a:lvl1pPr>
                <a:defRPr sz="2600" b="1">
                  <a:solidFill>
                    <a:schemeClr val="tx2"/>
                  </a:solidFill>
                  <a:latin typeface="Calibri" panose="020F0502020204030204" pitchFamily="34" charset="0"/>
                  <a:cs typeface="Calibri" panose="020F0502020204030204" pitchFamily="34" charset="0"/>
                </a:defRPr>
              </a:lvl1pPr>
            </a:lstStyle>
            <a:p>
              <a:pPr marL="233363" marR="0" lvl="0" indent="-233363"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Current Experience with VBP &amp; APMs</a:t>
              </a:r>
            </a:p>
          </p:txBody>
        </p:sp>
        <p:grpSp>
          <p:nvGrpSpPr>
            <p:cNvPr id="8" name="Group 7"/>
            <p:cNvGrpSpPr/>
            <p:nvPr/>
          </p:nvGrpSpPr>
          <p:grpSpPr>
            <a:xfrm>
              <a:off x="4572000" y="1049635"/>
              <a:ext cx="457200" cy="461665"/>
              <a:chOff x="4903019" y="-688033"/>
              <a:chExt cx="457200" cy="461665"/>
            </a:xfrm>
          </p:grpSpPr>
          <p:sp>
            <p:nvSpPr>
              <p:cNvPr id="3" name="Oval 2"/>
              <p:cNvSpPr/>
              <p:nvPr/>
            </p:nvSpPr>
            <p:spPr>
              <a:xfrm>
                <a:off x="4903019" y="-685801"/>
                <a:ext cx="457200" cy="457200"/>
              </a:xfrm>
              <a:prstGeom prst="ellipse">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extBox 3"/>
              <p:cNvSpPr txBox="1"/>
              <p:nvPr/>
            </p:nvSpPr>
            <p:spPr>
              <a:xfrm>
                <a:off x="4903019" y="-688033"/>
                <a:ext cx="457200" cy="461665"/>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pitchFamily="34" charset="0"/>
                  </a:rPr>
                  <a:t>1</a:t>
                </a:r>
              </a:p>
            </p:txBody>
          </p:sp>
        </p:grpSp>
      </p:grpSp>
      <p:sp>
        <p:nvSpPr>
          <p:cNvPr id="12" name="TextBox 11"/>
          <p:cNvSpPr txBox="1"/>
          <p:nvPr/>
        </p:nvSpPr>
        <p:spPr>
          <a:xfrm>
            <a:off x="5042719" y="5486737"/>
            <a:ext cx="4240981" cy="1015663"/>
          </a:xfrm>
          <a:prstGeom prst="rect">
            <a:avLst/>
          </a:prstGeom>
          <a:noFill/>
        </p:spPr>
        <p:txBody>
          <a:bodyPr wrap="square" rtlCol="0">
            <a:spAutoFit/>
          </a:bodyPr>
          <a:lstStyle>
            <a:defPPr>
              <a:defRPr lang="en-US"/>
            </a:defPPr>
            <a:lvl1pPr>
              <a:defRPr sz="2600" b="1">
                <a:solidFill>
                  <a:schemeClr val="tx2"/>
                </a:solidFill>
                <a:latin typeface="Calibri" panose="020F0502020204030204" pitchFamily="34" charset="0"/>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APM strategies to be most effective for Medicaid ABD population and dually-eligible persons</a:t>
            </a:r>
          </a:p>
        </p:txBody>
      </p:sp>
      <p:grpSp>
        <p:nvGrpSpPr>
          <p:cNvPr id="17" name="Group 16"/>
          <p:cNvGrpSpPr/>
          <p:nvPr/>
        </p:nvGrpSpPr>
        <p:grpSpPr>
          <a:xfrm>
            <a:off x="4572000" y="5442227"/>
            <a:ext cx="457200" cy="461665"/>
            <a:chOff x="4903019" y="-688033"/>
            <a:chExt cx="457200" cy="461665"/>
          </a:xfrm>
        </p:grpSpPr>
        <p:sp>
          <p:nvSpPr>
            <p:cNvPr id="18" name="Oval 17"/>
            <p:cNvSpPr/>
            <p:nvPr/>
          </p:nvSpPr>
          <p:spPr>
            <a:xfrm>
              <a:off x="4903019" y="-685801"/>
              <a:ext cx="457200" cy="457200"/>
            </a:xfrm>
            <a:prstGeom prst="ellipse">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TextBox 20"/>
            <p:cNvSpPr txBox="1"/>
            <p:nvPr/>
          </p:nvSpPr>
          <p:spPr>
            <a:xfrm>
              <a:off x="4903019" y="-688033"/>
              <a:ext cx="457200" cy="461665"/>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pitchFamily="34" charset="0"/>
                </a:rPr>
                <a:t>2</a:t>
              </a:r>
            </a:p>
          </p:txBody>
        </p:sp>
      </p:grpSp>
    </p:spTree>
    <p:extLst>
      <p:ext uri="{BB962C8B-B14F-4D97-AF65-F5344CB8AC3E}">
        <p14:creationId xmlns:p14="http://schemas.microsoft.com/office/powerpoint/2010/main" val="3022094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838200" y="5389443"/>
            <a:ext cx="7208111" cy="914400"/>
          </a:xfrm>
          <a:prstGeom prst="roundRect">
            <a:avLst/>
          </a:prstGeom>
          <a:solidFill>
            <a:schemeClr val="bg1"/>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7" name="Rounded Rectangle 36"/>
          <p:cNvSpPr/>
          <p:nvPr/>
        </p:nvSpPr>
        <p:spPr>
          <a:xfrm>
            <a:off x="533400" y="5389443"/>
            <a:ext cx="838200" cy="914400"/>
          </a:xfrm>
          <a:prstGeom prst="roundRect">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Rounded Rectangle 31"/>
          <p:cNvSpPr/>
          <p:nvPr/>
        </p:nvSpPr>
        <p:spPr>
          <a:xfrm>
            <a:off x="838200" y="4241126"/>
            <a:ext cx="7208111" cy="914400"/>
          </a:xfrm>
          <a:prstGeom prst="roundRect">
            <a:avLst/>
          </a:prstGeom>
          <a:solidFill>
            <a:schemeClr val="bg1"/>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Rounded Rectangle 33"/>
          <p:cNvSpPr/>
          <p:nvPr/>
        </p:nvSpPr>
        <p:spPr>
          <a:xfrm>
            <a:off x="533400" y="4241126"/>
            <a:ext cx="838200" cy="914400"/>
          </a:xfrm>
          <a:prstGeom prst="roundRect">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9" name="Rounded Rectangle 28"/>
          <p:cNvSpPr/>
          <p:nvPr/>
        </p:nvSpPr>
        <p:spPr>
          <a:xfrm>
            <a:off x="838200" y="3007749"/>
            <a:ext cx="7208111" cy="914400"/>
          </a:xfrm>
          <a:prstGeom prst="roundRect">
            <a:avLst/>
          </a:prstGeom>
          <a:solidFill>
            <a:schemeClr val="bg1"/>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 name="Rounded Rectangle 30"/>
          <p:cNvSpPr/>
          <p:nvPr/>
        </p:nvSpPr>
        <p:spPr>
          <a:xfrm>
            <a:off x="533400" y="3007749"/>
            <a:ext cx="838200" cy="914400"/>
          </a:xfrm>
          <a:prstGeom prst="roundRect">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Rounded Rectangle 7"/>
          <p:cNvSpPr/>
          <p:nvPr/>
        </p:nvSpPr>
        <p:spPr>
          <a:xfrm>
            <a:off x="838201" y="1763740"/>
            <a:ext cx="7208110" cy="914400"/>
          </a:xfrm>
          <a:prstGeom prst="roundRect">
            <a:avLst/>
          </a:prstGeom>
          <a:solidFill>
            <a:schemeClr val="bg1"/>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 name="Rounded Rectangle 1"/>
          <p:cNvSpPr/>
          <p:nvPr/>
        </p:nvSpPr>
        <p:spPr>
          <a:xfrm>
            <a:off x="533400" y="1763740"/>
            <a:ext cx="838200" cy="914400"/>
          </a:xfrm>
          <a:prstGeom prst="roundRect">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7" name="Title 6"/>
          <p:cNvSpPr>
            <a:spLocks noGrp="1"/>
          </p:cNvSpPr>
          <p:nvPr>
            <p:ph type="title"/>
          </p:nvPr>
        </p:nvSpPr>
        <p:spPr>
          <a:xfrm>
            <a:off x="0" y="274638"/>
            <a:ext cx="8686800" cy="715962"/>
          </a:xfrm>
          <a:effectLst>
            <a:outerShdw blurRad="50800" dist="38100" dir="2700000" algn="tl" rotWithShape="0">
              <a:prstClr val="black">
                <a:alpha val="40000"/>
              </a:prstClr>
            </a:outerShdw>
          </a:effectLst>
        </p:spPr>
        <p:txBody>
          <a:bodyPr vert="horz" lIns="91440" tIns="45720" rIns="91440" bIns="45720" rtlCol="0" anchor="t">
            <a:noAutofit/>
          </a:bodyPr>
          <a:lstStyle/>
          <a:p>
            <a:pPr algn="l"/>
            <a:r>
              <a:rPr lang="en-US" sz="3200" dirty="0">
                <a:solidFill>
                  <a:schemeClr val="bg1"/>
                </a:solidFill>
                <a:latin typeface="Calibri" panose="020F0502020204030204" pitchFamily="34" charset="0"/>
              </a:rPr>
              <a:t>Key MLTSS RFP Questions </a:t>
            </a:r>
            <a:r>
              <a:rPr lang="en-US" sz="2400" i="1" dirty="0">
                <a:solidFill>
                  <a:schemeClr val="bg1"/>
                </a:solidFill>
                <a:latin typeface="Calibri" panose="020F0502020204030204" pitchFamily="34" charset="0"/>
              </a:rPr>
              <a:t>(continued)</a:t>
            </a:r>
          </a:p>
        </p:txBody>
      </p:sp>
      <p:sp>
        <p:nvSpPr>
          <p:cNvPr id="6" name="TextBox 5"/>
          <p:cNvSpPr txBox="1"/>
          <p:nvPr/>
        </p:nvSpPr>
        <p:spPr>
          <a:xfrm>
            <a:off x="649688" y="1107757"/>
            <a:ext cx="5598712" cy="49244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811B53"/>
                </a:solidFill>
                <a:effectLst/>
                <a:uLnTx/>
                <a:uFillTx/>
                <a:latin typeface="Calibri" panose="020F0502020204030204" pitchFamily="34" charset="0"/>
                <a:cs typeface="Calibri" panose="020F0502020204030204" pitchFamily="34" charset="0"/>
              </a:rPr>
              <a:t>Proposed VBP Plan for Implementation</a:t>
            </a:r>
          </a:p>
        </p:txBody>
      </p:sp>
      <p:sp>
        <p:nvSpPr>
          <p:cNvPr id="24" name="TextBox 23"/>
          <p:cNvSpPr txBox="1"/>
          <p:nvPr/>
        </p:nvSpPr>
        <p:spPr>
          <a:xfrm>
            <a:off x="1553159" y="1992340"/>
            <a:ext cx="6371641" cy="38472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rgbClr val="000000"/>
                </a:solidFill>
                <a:effectLst/>
                <a:uLnTx/>
                <a:uFillTx/>
                <a:latin typeface="Calibri" panose="020F0502020204030204" pitchFamily="34" charset="0"/>
              </a:rPr>
              <a:t>Development of Provider Readiness for VBP</a:t>
            </a:r>
          </a:p>
        </p:txBody>
      </p:sp>
      <p:sp>
        <p:nvSpPr>
          <p:cNvPr id="25" name="Rectangle 24"/>
          <p:cNvSpPr/>
          <p:nvPr/>
        </p:nvSpPr>
        <p:spPr>
          <a:xfrm>
            <a:off x="1600200" y="4359772"/>
            <a:ext cx="6490438" cy="677108"/>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rgbClr val="000000"/>
                </a:solidFill>
                <a:effectLst/>
                <a:uLnTx/>
                <a:uFillTx/>
                <a:latin typeface="Calibri" panose="020F0502020204030204" pitchFamily="34" charset="0"/>
              </a:rPr>
              <a:t>Methods and frequency for collecting and providing data from providers</a:t>
            </a:r>
          </a:p>
        </p:txBody>
      </p:sp>
      <p:sp>
        <p:nvSpPr>
          <p:cNvPr id="26" name="Rectangle 25"/>
          <p:cNvSpPr/>
          <p:nvPr/>
        </p:nvSpPr>
        <p:spPr>
          <a:xfrm>
            <a:off x="1590502" y="3126395"/>
            <a:ext cx="6223462" cy="677108"/>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rgbClr val="000000"/>
                </a:solidFill>
                <a:effectLst/>
                <a:uLnTx/>
                <a:uFillTx/>
                <a:latin typeface="Calibri" panose="020F0502020204030204" pitchFamily="34" charset="0"/>
              </a:rPr>
              <a:t>Relationship to commercial VBP strategy and Medicare in Virginia health care marketplace</a:t>
            </a:r>
          </a:p>
        </p:txBody>
      </p:sp>
      <p:sp>
        <p:nvSpPr>
          <p:cNvPr id="30" name="Rectangle 29"/>
          <p:cNvSpPr/>
          <p:nvPr/>
        </p:nvSpPr>
        <p:spPr>
          <a:xfrm>
            <a:off x="1600200" y="5355104"/>
            <a:ext cx="6490438" cy="969496"/>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rgbClr val="000000"/>
                </a:solidFill>
                <a:effectLst/>
                <a:uLnTx/>
                <a:uFillTx/>
                <a:latin typeface="Calibri" panose="020F0502020204030204" pitchFamily="34" charset="0"/>
              </a:rPr>
              <a:t>Objectives for APM implementation – scope, provider performance, and timeline for implementation related to each proposed APM model approach</a:t>
            </a:r>
          </a:p>
        </p:txBody>
      </p:sp>
      <p:pic>
        <p:nvPicPr>
          <p:cNvPr id="3" name="Picture 2"/>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685800" y="1916140"/>
            <a:ext cx="529205" cy="604435"/>
          </a:xfrm>
          <a:prstGeom prst="rect">
            <a:avLst/>
          </a:prstGeom>
        </p:spPr>
      </p:pic>
      <p:pic>
        <p:nvPicPr>
          <p:cNvPr id="5" name="Picture 4"/>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728356" y="5526115"/>
            <a:ext cx="453155" cy="605797"/>
          </a:xfrm>
          <a:prstGeom prst="rect">
            <a:avLst/>
          </a:prstGeom>
        </p:spPr>
      </p:pic>
      <p:pic>
        <p:nvPicPr>
          <p:cNvPr id="33" name="Picture 32"/>
          <p:cNvPicPr>
            <a:picLocks noChangeAspect="1"/>
          </p:cNvPicPr>
          <p:nvPr/>
        </p:nvPicPr>
        <p:blipFill>
          <a:blip r:embed="rId5" cstate="print">
            <a:biLevel thresh="50000"/>
            <a:extLst>
              <a:ext uri="{28A0092B-C50C-407E-A947-70E740481C1C}">
                <a14:useLocalDpi xmlns:a14="http://schemas.microsoft.com/office/drawing/2010/main" val="0"/>
              </a:ext>
            </a:extLst>
          </a:blip>
          <a:stretch>
            <a:fillRect/>
          </a:stretch>
        </p:blipFill>
        <p:spPr>
          <a:xfrm>
            <a:off x="707090" y="3186540"/>
            <a:ext cx="502430" cy="508595"/>
          </a:xfrm>
          <a:prstGeom prst="rect">
            <a:avLst/>
          </a:prstGeom>
        </p:spPr>
      </p:pic>
      <p:pic>
        <p:nvPicPr>
          <p:cNvPr id="35" name="Picture 3"/>
          <p:cNvPicPr>
            <a:picLocks noChangeAspect="1" noChangeArrowheads="1"/>
          </p:cNvPicPr>
          <p:nvPr/>
        </p:nvPicPr>
        <p:blipFill>
          <a:blip r:embed="rId6" cstate="print">
            <a:biLevel thresh="50000"/>
            <a:extLst>
              <a:ext uri="{28A0092B-C50C-407E-A947-70E740481C1C}">
                <a14:useLocalDpi xmlns:a14="http://schemas.microsoft.com/office/drawing/2010/main" val="0"/>
              </a:ext>
            </a:extLst>
          </a:blip>
          <a:srcRect/>
          <a:stretch>
            <a:fillRect/>
          </a:stretch>
        </p:blipFill>
        <p:spPr bwMode="auto">
          <a:xfrm>
            <a:off x="693046" y="4433670"/>
            <a:ext cx="542338" cy="453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0601" y="6568440"/>
            <a:ext cx="539015" cy="292608"/>
          </a:xfrm>
          <a:prstGeom prst="rect">
            <a:avLst/>
          </a:prstGeom>
        </p:spPr>
      </p:pic>
      <p:grpSp>
        <p:nvGrpSpPr>
          <p:cNvPr id="23" name="Group 22"/>
          <p:cNvGrpSpPr/>
          <p:nvPr/>
        </p:nvGrpSpPr>
        <p:grpSpPr>
          <a:xfrm>
            <a:off x="127000" y="1113711"/>
            <a:ext cx="457200" cy="461665"/>
            <a:chOff x="4903019" y="-688033"/>
            <a:chExt cx="457200" cy="461665"/>
          </a:xfrm>
        </p:grpSpPr>
        <p:sp>
          <p:nvSpPr>
            <p:cNvPr id="27" name="Oval 26"/>
            <p:cNvSpPr/>
            <p:nvPr/>
          </p:nvSpPr>
          <p:spPr>
            <a:xfrm>
              <a:off x="4903019" y="-685801"/>
              <a:ext cx="457200" cy="457200"/>
            </a:xfrm>
            <a:prstGeom prst="ellipse">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TextBox 27"/>
            <p:cNvSpPr txBox="1"/>
            <p:nvPr/>
          </p:nvSpPr>
          <p:spPr>
            <a:xfrm>
              <a:off x="4903019" y="-688033"/>
              <a:ext cx="457200" cy="461665"/>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pitchFamily="34" charset="0"/>
                </a:rPr>
                <a:t>3</a:t>
              </a:r>
            </a:p>
          </p:txBody>
        </p:sp>
      </p:grpSp>
    </p:spTree>
    <p:extLst>
      <p:ext uri="{BB962C8B-B14F-4D97-AF65-F5344CB8AC3E}">
        <p14:creationId xmlns:p14="http://schemas.microsoft.com/office/powerpoint/2010/main" val="3506694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7"/>
          <p:cNvSpPr>
            <a:spLocks noGrp="1"/>
          </p:cNvSpPr>
          <p:nvPr>
            <p:ph type="title"/>
          </p:nvPr>
        </p:nvSpPr>
        <p:spPr>
          <a:xfrm>
            <a:off x="0" y="274638"/>
            <a:ext cx="8686800" cy="715962"/>
          </a:xfrm>
        </p:spPr>
        <p:txBody>
          <a:bodyPr vert="horz" lIns="91440" tIns="45720" rIns="91440" bIns="45720" rtlCol="0" anchor="t">
            <a:normAutofit/>
          </a:bodyPr>
          <a:lstStyle/>
          <a:p>
            <a:pPr algn="l"/>
            <a:r>
              <a:rPr lang="en-US" sz="3200" dirty="0">
                <a:solidFill>
                  <a:schemeClr val="bg1"/>
                </a:solidFill>
              </a:rPr>
              <a:t>Virginia RFP Learnings</a:t>
            </a:r>
          </a:p>
        </p:txBody>
      </p:sp>
      <p:sp>
        <p:nvSpPr>
          <p:cNvPr id="43" name="Title 4"/>
          <p:cNvSpPr txBox="1">
            <a:spLocks/>
          </p:cNvSpPr>
          <p:nvPr/>
        </p:nvSpPr>
        <p:spPr>
          <a:xfrm>
            <a:off x="0" y="5832296"/>
            <a:ext cx="9144000" cy="640080"/>
          </a:xfrm>
          <a:prstGeom prst="rect">
            <a:avLst/>
          </a:prstGeom>
          <a:solidFill>
            <a:schemeClr val="tx2"/>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3800" b="1" kern="1200" cap="none" baseline="0">
                <a:solidFill>
                  <a:schemeClr val="tx2"/>
                </a:solidFill>
                <a:latin typeface="Calibri" panose="020F0502020204030204" pitchFamily="34" charset="0"/>
                <a:ea typeface="Dotum" panose="020B0600000101010101" pitchFamily="34" charset="-127"/>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Dotum" panose="020B0600000101010101" pitchFamily="34" charset="-127"/>
                <a:cs typeface="+mj-cs"/>
              </a:rPr>
              <a:t>DMAS also identified the importance of establishing a baseline year</a:t>
            </a:r>
          </a:p>
        </p:txBody>
      </p:sp>
      <p:grpSp>
        <p:nvGrpSpPr>
          <p:cNvPr id="44" name="Group 43"/>
          <p:cNvGrpSpPr/>
          <p:nvPr/>
        </p:nvGrpSpPr>
        <p:grpSpPr>
          <a:xfrm>
            <a:off x="907542" y="1368555"/>
            <a:ext cx="1219200" cy="1219200"/>
            <a:chOff x="907542" y="1155302"/>
            <a:chExt cx="1219200" cy="1219200"/>
          </a:xfrm>
        </p:grpSpPr>
        <p:sp>
          <p:nvSpPr>
            <p:cNvPr id="45" name="Oval 44"/>
            <p:cNvSpPr/>
            <p:nvPr/>
          </p:nvSpPr>
          <p:spPr>
            <a:xfrm>
              <a:off x="907542" y="1155302"/>
              <a:ext cx="1219200" cy="1219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Corbel"/>
              </a:endParaRPr>
            </a:p>
          </p:txBody>
        </p:sp>
        <p:sp>
          <p:nvSpPr>
            <p:cNvPr id="56" name="TextBox 55"/>
            <p:cNvSpPr txBox="1"/>
            <p:nvPr/>
          </p:nvSpPr>
          <p:spPr>
            <a:xfrm>
              <a:off x="907542" y="1395570"/>
              <a:ext cx="1219200" cy="73866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Calibri" panose="020F0502020204030204" pitchFamily="34" charset="0"/>
                  <a:ea typeface="AppleGothic"/>
                  <a:cs typeface="Arial"/>
                </a:rPr>
                <a:t>Limited LTSS VBP Experience</a:t>
              </a:r>
            </a:p>
          </p:txBody>
        </p:sp>
      </p:grpSp>
      <p:grpSp>
        <p:nvGrpSpPr>
          <p:cNvPr id="58" name="Group 57"/>
          <p:cNvGrpSpPr/>
          <p:nvPr/>
        </p:nvGrpSpPr>
        <p:grpSpPr>
          <a:xfrm>
            <a:off x="3872863" y="1368555"/>
            <a:ext cx="1370351" cy="1219200"/>
            <a:chOff x="3872863" y="1181362"/>
            <a:chExt cx="1370351" cy="1219200"/>
          </a:xfrm>
        </p:grpSpPr>
        <p:sp>
          <p:nvSpPr>
            <p:cNvPr id="59" name="Oval 58"/>
            <p:cNvSpPr/>
            <p:nvPr/>
          </p:nvSpPr>
          <p:spPr>
            <a:xfrm>
              <a:off x="3948438" y="1181362"/>
              <a:ext cx="1219200" cy="1219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Corbel"/>
              </a:endParaRPr>
            </a:p>
          </p:txBody>
        </p:sp>
        <p:sp>
          <p:nvSpPr>
            <p:cNvPr id="60" name="TextBox 59"/>
            <p:cNvSpPr txBox="1"/>
            <p:nvPr/>
          </p:nvSpPr>
          <p:spPr>
            <a:xfrm>
              <a:off x="3872863" y="1313909"/>
              <a:ext cx="1370351" cy="954107"/>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Calibri" panose="020F0502020204030204" pitchFamily="34" charset="0"/>
                  <a:ea typeface="AppleGothic"/>
                  <a:cs typeface="Arial"/>
                </a:rPr>
                <a:t>LTSS Not Traditionally Part of the Continuum</a:t>
              </a:r>
            </a:p>
          </p:txBody>
        </p:sp>
      </p:grpSp>
      <p:sp>
        <p:nvSpPr>
          <p:cNvPr id="70" name="Rectangle 69"/>
          <p:cNvSpPr/>
          <p:nvPr/>
        </p:nvSpPr>
        <p:spPr>
          <a:xfrm>
            <a:off x="4773365" y="3651851"/>
            <a:ext cx="95183" cy="10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261" tIns="29261" rIns="29261" bIns="2926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71" name="Rectangle 70"/>
          <p:cNvSpPr/>
          <p:nvPr/>
        </p:nvSpPr>
        <p:spPr>
          <a:xfrm>
            <a:off x="4773365" y="3926257"/>
            <a:ext cx="95183" cy="10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261" tIns="29261" rIns="29261" bIns="2926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77" name="TextBox 76"/>
          <p:cNvSpPr txBox="1"/>
          <p:nvPr/>
        </p:nvSpPr>
        <p:spPr>
          <a:xfrm>
            <a:off x="3716337" y="2755200"/>
            <a:ext cx="978739" cy="517065"/>
          </a:xfrm>
          <a:prstGeom prst="rect">
            <a:avLst/>
          </a:prstGeom>
          <a:noFill/>
        </p:spPr>
        <p:txBody>
          <a:bodyPr wrap="square" lIns="146304" tIns="73152" rIns="146304" bIns="7315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Public </a:t>
            </a:r>
            <a:b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b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Agency</a:t>
            </a:r>
          </a:p>
        </p:txBody>
      </p:sp>
      <p:sp>
        <p:nvSpPr>
          <p:cNvPr id="79" name="TextBox 78"/>
          <p:cNvSpPr txBox="1"/>
          <p:nvPr/>
        </p:nvSpPr>
        <p:spPr>
          <a:xfrm>
            <a:off x="2971800" y="3199464"/>
            <a:ext cx="996042" cy="517065"/>
          </a:xfrm>
          <a:prstGeom prst="rect">
            <a:avLst/>
          </a:prstGeom>
          <a:noFill/>
        </p:spPr>
        <p:txBody>
          <a:bodyPr wrap="square" lIns="146304" tIns="73152" rIns="146304" bIns="7315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Behavioral </a:t>
            </a:r>
            <a:b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b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Health</a:t>
            </a:r>
          </a:p>
        </p:txBody>
      </p:sp>
      <p:sp>
        <p:nvSpPr>
          <p:cNvPr id="81" name="TextBox 80"/>
          <p:cNvSpPr txBox="1"/>
          <p:nvPr/>
        </p:nvSpPr>
        <p:spPr>
          <a:xfrm>
            <a:off x="2971800" y="3761777"/>
            <a:ext cx="1202750" cy="517065"/>
          </a:xfrm>
          <a:prstGeom prst="rect">
            <a:avLst/>
          </a:prstGeom>
          <a:noFill/>
        </p:spPr>
        <p:txBody>
          <a:bodyPr wrap="square" lIns="146304" tIns="73152" rIns="146304" bIns="7315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Primary </a:t>
            </a:r>
            <a:b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b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Care</a:t>
            </a:r>
          </a:p>
        </p:txBody>
      </p:sp>
      <p:sp>
        <p:nvSpPr>
          <p:cNvPr id="92" name="TextBox 91"/>
          <p:cNvSpPr txBox="1"/>
          <p:nvPr/>
        </p:nvSpPr>
        <p:spPr>
          <a:xfrm>
            <a:off x="6321171" y="2888089"/>
            <a:ext cx="2445258" cy="2385268"/>
          </a:xfrm>
          <a:prstGeom prst="rect">
            <a:avLst/>
          </a:prstGeom>
          <a:noFill/>
        </p:spPr>
        <p:txBody>
          <a:bodyPr wrap="square" rtlCol="0">
            <a:spAutoFit/>
          </a:bodyPr>
          <a:lstStyle/>
          <a:p>
            <a:pPr marL="174625" marR="0" lvl="0" indent="-174625"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Limited </a:t>
            </a:r>
            <a:r>
              <a:rPr kumimoji="0" lang="en-US" sz="1600" b="1" i="0" u="none" strike="noStrike" kern="0" cap="none" spc="0" normalizeH="0" baseline="0" noProof="0" dirty="0">
                <a:ln>
                  <a:noFill/>
                </a:ln>
                <a:solidFill>
                  <a:srgbClr val="811B53"/>
                </a:solidFill>
                <a:effectLst/>
                <a:uLnTx/>
                <a:uFillTx/>
                <a:latin typeface="Calibri" panose="020F0502020204030204" pitchFamily="34" charset="0"/>
              </a:rPr>
              <a:t>infrastructure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 to facilitate information sharing and collaboration</a:t>
            </a:r>
          </a:p>
          <a:p>
            <a:pPr marL="174625" marR="0" lvl="0" indent="-174625"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Lack of </a:t>
            </a:r>
            <a:r>
              <a:rPr kumimoji="0" lang="en-US" sz="1600" b="1" i="0" u="none" strike="noStrike" kern="0" cap="none" spc="0" normalizeH="0" baseline="0" noProof="0" dirty="0">
                <a:ln>
                  <a:noFill/>
                </a:ln>
                <a:solidFill>
                  <a:srgbClr val="811B53"/>
                </a:solidFill>
                <a:effectLst/>
                <a:uLnTx/>
                <a:uFillTx/>
                <a:latin typeface="Calibri" panose="020F0502020204030204" pitchFamily="34" charset="0"/>
              </a:rPr>
              <a:t>provider partnerships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limits capacity for care transitions and care coordination</a:t>
            </a:r>
          </a:p>
        </p:txBody>
      </p:sp>
      <p:sp>
        <p:nvSpPr>
          <p:cNvPr id="93" name="TextBox 92"/>
          <p:cNvSpPr txBox="1"/>
          <p:nvPr/>
        </p:nvSpPr>
        <p:spPr>
          <a:xfrm>
            <a:off x="293661" y="2888089"/>
            <a:ext cx="2445258" cy="2554545"/>
          </a:xfrm>
          <a:prstGeom prst="rect">
            <a:avLst/>
          </a:prstGeom>
          <a:noFill/>
        </p:spPr>
        <p:txBody>
          <a:bodyPr wrap="square" rtlCol="0">
            <a:spAutoFit/>
          </a:bodyPr>
          <a:lstStyle/>
          <a:p>
            <a:pPr marL="174625" marR="0" lvl="0" indent="-174625"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Payment is still mostly tied to </a:t>
            </a:r>
            <a:r>
              <a:rPr kumimoji="0" lang="en-US" sz="1600" b="1" i="0" u="none" strike="noStrike" kern="0" cap="none" spc="0" normalizeH="0" baseline="0" noProof="0" dirty="0">
                <a:ln>
                  <a:noFill/>
                </a:ln>
                <a:solidFill>
                  <a:srgbClr val="811B53"/>
                </a:solidFill>
                <a:effectLst/>
                <a:uLnTx/>
                <a:uFillTx/>
                <a:latin typeface="Calibri" panose="020F0502020204030204" pitchFamily="34" charset="0"/>
              </a:rPr>
              <a:t>utilization</a:t>
            </a:r>
          </a:p>
          <a:p>
            <a:pPr marL="174625" marR="0" lvl="0" indent="-174625"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Health plans have limited experience </a:t>
            </a:r>
            <a:r>
              <a:rPr kumimoji="0" lang="en-US" sz="1600" b="1" i="0" u="none" strike="noStrike" kern="0" cap="none" spc="0" normalizeH="0" baseline="0" noProof="0" dirty="0">
                <a:ln>
                  <a:noFill/>
                </a:ln>
                <a:solidFill>
                  <a:srgbClr val="811B53"/>
                </a:solidFill>
                <a:effectLst/>
                <a:uLnTx/>
                <a:uFillTx/>
                <a:latin typeface="Calibri" panose="020F0502020204030204" pitchFamily="34" charset="0"/>
              </a:rPr>
              <a:t>designing APMs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for LTSS</a:t>
            </a:r>
          </a:p>
          <a:p>
            <a:pPr marL="174625" marR="0" lvl="0" indent="-174625"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Limited</a:t>
            </a:r>
            <a:r>
              <a:rPr kumimoji="0" lang="en-US" sz="1600" b="1" i="0" u="none" strike="noStrike" kern="0" cap="none" spc="0" normalizeH="0" baseline="0" noProof="0" dirty="0">
                <a:ln>
                  <a:noFill/>
                </a:ln>
                <a:solidFill>
                  <a:srgbClr val="811B53"/>
                </a:solidFill>
                <a:effectLst/>
                <a:uLnTx/>
                <a:uFillTx/>
                <a:latin typeface="Calibri" panose="020F0502020204030204" pitchFamily="34" charset="0"/>
              </a:rPr>
              <a:t>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provider </a:t>
            </a:r>
            <a:r>
              <a:rPr kumimoji="0" lang="en-US" sz="1600" b="1" i="0" u="none" strike="noStrike" kern="0" cap="none" spc="0" normalizeH="0" baseline="0" noProof="0" dirty="0">
                <a:ln>
                  <a:noFill/>
                </a:ln>
                <a:solidFill>
                  <a:srgbClr val="811B53"/>
                </a:solidFill>
                <a:effectLst/>
                <a:uLnTx/>
                <a:uFillTx/>
                <a:latin typeface="Calibri" panose="020F0502020204030204" pitchFamily="34" charset="0"/>
              </a:rPr>
              <a:t>readiness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rPr>
              <a:t>for APMs (most still in HCP-LAN Category 1)</a:t>
            </a:r>
          </a:p>
        </p:txBody>
      </p:sp>
      <p:sp>
        <p:nvSpPr>
          <p:cNvPr id="94" name="TextBox 93"/>
          <p:cNvSpPr txBox="1"/>
          <p:nvPr/>
        </p:nvSpPr>
        <p:spPr>
          <a:xfrm>
            <a:off x="2819400" y="5178623"/>
            <a:ext cx="3593741"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811B53"/>
                </a:solidFill>
                <a:effectLst/>
                <a:uLnTx/>
                <a:uFillTx/>
                <a:latin typeface="Calibri" panose="020F0502020204030204" pitchFamily="34" charset="0"/>
              </a:rPr>
              <a:t>Social determinants frequently excluded</a:t>
            </a:r>
          </a:p>
        </p:txBody>
      </p:sp>
      <p:grpSp>
        <p:nvGrpSpPr>
          <p:cNvPr id="95" name="Group 94"/>
          <p:cNvGrpSpPr/>
          <p:nvPr/>
        </p:nvGrpSpPr>
        <p:grpSpPr>
          <a:xfrm>
            <a:off x="6858624" y="1368555"/>
            <a:ext cx="1370351" cy="1219200"/>
            <a:chOff x="6858624" y="1155302"/>
            <a:chExt cx="1370351" cy="1219200"/>
          </a:xfrm>
        </p:grpSpPr>
        <p:sp>
          <p:nvSpPr>
            <p:cNvPr id="96" name="Oval 95"/>
            <p:cNvSpPr/>
            <p:nvPr/>
          </p:nvSpPr>
          <p:spPr>
            <a:xfrm>
              <a:off x="6934200" y="1155302"/>
              <a:ext cx="1219200" cy="1219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Corbel"/>
              </a:endParaRPr>
            </a:p>
          </p:txBody>
        </p:sp>
        <p:sp>
          <p:nvSpPr>
            <p:cNvPr id="97" name="TextBox 96"/>
            <p:cNvSpPr txBox="1"/>
            <p:nvPr/>
          </p:nvSpPr>
          <p:spPr>
            <a:xfrm>
              <a:off x="6858624" y="1503292"/>
              <a:ext cx="1370351" cy="52322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Calibri" panose="020F0502020204030204" pitchFamily="34" charset="0"/>
                  <a:ea typeface="AppleGothic"/>
                  <a:cs typeface="Arial"/>
                </a:rPr>
                <a:t>Barriers to Collaboration</a:t>
              </a:r>
            </a:p>
          </p:txBody>
        </p:sp>
      </p:gr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337" y="3199463"/>
            <a:ext cx="1711325" cy="145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2971800" y="4367697"/>
            <a:ext cx="1127758" cy="517065"/>
          </a:xfrm>
          <a:prstGeom prst="rect">
            <a:avLst/>
          </a:prstGeom>
          <a:noFill/>
        </p:spPr>
        <p:txBody>
          <a:bodyPr wrap="square" lIns="146304" tIns="73152" rIns="146304" bIns="7315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Emergency</a:t>
            </a:r>
            <a:b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b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Department</a:t>
            </a:r>
          </a:p>
        </p:txBody>
      </p:sp>
      <p:sp>
        <p:nvSpPr>
          <p:cNvPr id="47" name="TextBox 46"/>
          <p:cNvSpPr txBox="1"/>
          <p:nvPr/>
        </p:nvSpPr>
        <p:spPr>
          <a:xfrm>
            <a:off x="5213504" y="3449683"/>
            <a:ext cx="902001" cy="332399"/>
          </a:xfrm>
          <a:prstGeom prst="rect">
            <a:avLst/>
          </a:prstGeom>
          <a:noFill/>
        </p:spPr>
        <p:txBody>
          <a:bodyPr wrap="square" lIns="146304" tIns="73152" rIns="146304" bIns="7315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LTSS</a:t>
            </a:r>
          </a:p>
        </p:txBody>
      </p:sp>
      <p:sp>
        <p:nvSpPr>
          <p:cNvPr id="48" name="TextBox 47"/>
          <p:cNvSpPr txBox="1"/>
          <p:nvPr/>
        </p:nvSpPr>
        <p:spPr>
          <a:xfrm>
            <a:off x="5353050" y="3893066"/>
            <a:ext cx="582371" cy="332399"/>
          </a:xfrm>
          <a:prstGeom prst="rect">
            <a:avLst/>
          </a:prstGeom>
          <a:noFill/>
        </p:spPr>
        <p:txBody>
          <a:bodyPr wrap="square" lIns="146304" tIns="73152" rIns="146304" bIns="7315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LTSS</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1739" y="4367697"/>
            <a:ext cx="188294" cy="21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4151" y="3939072"/>
            <a:ext cx="188294" cy="21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7753" y="3510447"/>
            <a:ext cx="188294" cy="21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247" y="3272265"/>
            <a:ext cx="188294" cy="21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4864" y="3500922"/>
            <a:ext cx="188294" cy="21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676" y="3930058"/>
            <a:ext cx="188294" cy="21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1" y="6568440"/>
            <a:ext cx="539015" cy="292608"/>
          </a:xfrm>
          <a:prstGeom prst="rect">
            <a:avLst/>
          </a:prstGeom>
        </p:spPr>
      </p:pic>
    </p:spTree>
    <p:extLst>
      <p:ext uri="{BB962C8B-B14F-4D97-AF65-F5344CB8AC3E}">
        <p14:creationId xmlns:p14="http://schemas.microsoft.com/office/powerpoint/2010/main" val="2476659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2" name="Title 1"/>
          <p:cNvSpPr>
            <a:spLocks noGrp="1"/>
          </p:cNvSpPr>
          <p:nvPr>
            <p:ph type="title"/>
          </p:nvPr>
        </p:nvSpPr>
        <p:spPr>
          <a:xfrm>
            <a:off x="0" y="274638"/>
            <a:ext cx="8686800" cy="715962"/>
          </a:xfrm>
          <a:effectLst>
            <a:outerShdw blurRad="50800" dist="38100" dir="2700000" algn="tl" rotWithShape="0">
              <a:prstClr val="black">
                <a:alpha val="40000"/>
              </a:prstClr>
            </a:outerShdw>
          </a:effectLst>
        </p:spPr>
        <p:txBody>
          <a:bodyPr vert="horz" lIns="91440" tIns="45720" rIns="91440" bIns="45720" rtlCol="0" anchor="t">
            <a:noAutofit/>
          </a:bodyPr>
          <a:lstStyle/>
          <a:p>
            <a:pPr algn="l"/>
            <a:r>
              <a:rPr lang="en-US" sz="3200" dirty="0">
                <a:solidFill>
                  <a:schemeClr val="bg1"/>
                </a:solidFill>
                <a:latin typeface="Calibri" panose="020F0502020204030204" pitchFamily="34" charset="0"/>
              </a:rPr>
              <a:t>VA Managed  LTSS Contract</a:t>
            </a:r>
          </a:p>
        </p:txBody>
      </p:sp>
      <p:sp>
        <p:nvSpPr>
          <p:cNvPr id="3" name="Content Placeholder 2"/>
          <p:cNvSpPr>
            <a:spLocks noGrp="1"/>
          </p:cNvSpPr>
          <p:nvPr>
            <p:ph idx="4294967295"/>
          </p:nvPr>
        </p:nvSpPr>
        <p:spPr>
          <a:xfrm>
            <a:off x="444654" y="2520950"/>
            <a:ext cx="2351088" cy="2971800"/>
          </a:xfrm>
        </p:spPr>
        <p:txBody>
          <a:bodyPr>
            <a:noAutofit/>
          </a:bodyPr>
          <a:lstStyle/>
          <a:p>
            <a:pPr marL="177800" lvl="1" indent="-177800">
              <a:spcBef>
                <a:spcPts val="0"/>
              </a:spcBef>
            </a:pPr>
            <a:r>
              <a:rPr lang="en-US" sz="1500" dirty="0">
                <a:latin typeface="Calibri" panose="020F0502020204030204" pitchFamily="34" charset="0"/>
              </a:rPr>
              <a:t>Current State Review</a:t>
            </a:r>
            <a:br>
              <a:rPr lang="en-US" sz="1500" dirty="0">
                <a:latin typeface="Calibri" panose="020F0502020204030204" pitchFamily="34" charset="0"/>
              </a:rPr>
            </a:br>
            <a:endParaRPr lang="en-US" sz="1500" dirty="0">
              <a:latin typeface="Calibri" panose="020F0502020204030204" pitchFamily="34" charset="0"/>
            </a:endParaRPr>
          </a:p>
          <a:p>
            <a:pPr marL="177800" lvl="1" indent="-177800">
              <a:spcBef>
                <a:spcPts val="0"/>
              </a:spcBef>
            </a:pPr>
            <a:r>
              <a:rPr lang="en-US" sz="1500" dirty="0">
                <a:latin typeface="Calibri" panose="020F0502020204030204" pitchFamily="34" charset="0"/>
              </a:rPr>
              <a:t>Provider Readiness </a:t>
            </a:r>
            <a:br>
              <a:rPr lang="en-US" sz="1500" dirty="0">
                <a:latin typeface="Calibri" panose="020F0502020204030204" pitchFamily="34" charset="0"/>
              </a:rPr>
            </a:br>
            <a:r>
              <a:rPr lang="en-US" sz="1500" dirty="0">
                <a:latin typeface="Calibri" panose="020F0502020204030204" pitchFamily="34" charset="0"/>
              </a:rPr>
              <a:t>and Performance </a:t>
            </a:r>
          </a:p>
          <a:p>
            <a:pPr marL="177800" lvl="1" indent="-177800">
              <a:spcBef>
                <a:spcPts val="0"/>
              </a:spcBef>
            </a:pPr>
            <a:endParaRPr lang="en-US" sz="1500" dirty="0">
              <a:latin typeface="Calibri" panose="020F0502020204030204" pitchFamily="34" charset="0"/>
            </a:endParaRPr>
          </a:p>
          <a:p>
            <a:pPr marL="177800" lvl="1" indent="-177800">
              <a:spcBef>
                <a:spcPts val="0"/>
              </a:spcBef>
            </a:pPr>
            <a:r>
              <a:rPr lang="en-US" sz="1500" dirty="0">
                <a:latin typeface="Calibri" panose="020F0502020204030204" pitchFamily="34" charset="0"/>
              </a:rPr>
              <a:t>Review and Communication</a:t>
            </a:r>
            <a:br>
              <a:rPr lang="en-US" sz="1500" dirty="0">
                <a:latin typeface="Calibri" panose="020F0502020204030204" pitchFamily="34" charset="0"/>
              </a:rPr>
            </a:br>
            <a:endParaRPr lang="en-US" sz="1500" dirty="0">
              <a:latin typeface="Calibri" panose="020F0502020204030204" pitchFamily="34" charset="0"/>
            </a:endParaRPr>
          </a:p>
          <a:p>
            <a:pPr marL="177800" lvl="1" indent="-177800">
              <a:spcBef>
                <a:spcPts val="0"/>
              </a:spcBef>
            </a:pPr>
            <a:r>
              <a:rPr lang="en-US" sz="1500" dirty="0">
                <a:latin typeface="Calibri" panose="020F0502020204030204" pitchFamily="34" charset="0"/>
              </a:rPr>
              <a:t>Strategy and Alignment</a:t>
            </a:r>
          </a:p>
          <a:p>
            <a:pPr marL="457200" lvl="1" indent="0">
              <a:buNone/>
            </a:pPr>
            <a:endParaRPr lang="en-US" sz="1500" dirty="0">
              <a:latin typeface="Calibri" panose="020F0502020204030204" pitchFamily="34" charset="0"/>
            </a:endParaRPr>
          </a:p>
          <a:p>
            <a:endParaRPr lang="en-US" sz="1500" dirty="0">
              <a:latin typeface="Calibri" panose="020F0502020204030204" pitchFamily="34" charset="0"/>
            </a:endParaRPr>
          </a:p>
        </p:txBody>
      </p:sp>
      <p:sp>
        <p:nvSpPr>
          <p:cNvPr id="27" name="TextBox 26"/>
          <p:cNvSpPr txBox="1"/>
          <p:nvPr/>
        </p:nvSpPr>
        <p:spPr>
          <a:xfrm>
            <a:off x="303027" y="2104603"/>
            <a:ext cx="2634342" cy="3539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chemeClr val="accent6"/>
                </a:solidFill>
                <a:effectLst/>
                <a:uLnTx/>
                <a:uFillTx/>
                <a:latin typeface="Calibri" panose="020F0502020204030204" pitchFamily="34" charset="0"/>
              </a:rPr>
              <a:t>Annual VBP Plan</a:t>
            </a:r>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393" y="1088602"/>
            <a:ext cx="963611" cy="9636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67050" y="2521487"/>
            <a:ext cx="3009900" cy="4031713"/>
          </a:xfrm>
          <a:prstGeom prst="rect">
            <a:avLst/>
          </a:prstGeom>
        </p:spPr>
        <p:txBody>
          <a:bodyPr vert="horz" lIns="91440" tIns="45720" rIns="91440" bIns="45720" rtlCol="0">
            <a:noAutofit/>
          </a:bodyPr>
          <a:lstStyle/>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t>VBP Category (HCP-LAN)</a:t>
            </a:r>
          </a:p>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endPar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endParaRPr>
          </a:p>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t>Description, Goals, </a:t>
            </a:r>
            <a:b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br>
            <a: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t>Measurable Results</a:t>
            </a:r>
          </a:p>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endPar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endParaRPr>
          </a:p>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t>Description of Targeted Providers</a:t>
            </a:r>
            <a:b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br>
            <a:endPar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endParaRPr>
          </a:p>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t>Description of Targeted </a:t>
            </a:r>
            <a:b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br>
            <a: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t>Members</a:t>
            </a:r>
          </a:p>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endPar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endParaRPr>
          </a:p>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t>Total Payments to Providers</a:t>
            </a:r>
            <a:b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br>
            <a:endPar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endParaRPr>
          </a:p>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t>Total Potential Payment </a:t>
            </a:r>
            <a:b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br>
            <a: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t>Adjustment</a:t>
            </a:r>
          </a:p>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endPar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endParaRPr>
          </a:p>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t>Potential Overlaps with other VBP programs or initiatives</a:t>
            </a:r>
          </a:p>
          <a:p>
            <a:pPr marL="177800" marR="0" lvl="1" indent="-177800" defTabSz="914400" eaLnBrk="1" fontAlgn="auto" latinLnBrk="0" hangingPunct="1">
              <a:lnSpc>
                <a:spcPct val="100000"/>
              </a:lnSpc>
              <a:spcBef>
                <a:spcPts val="0"/>
              </a:spcBef>
              <a:spcAft>
                <a:spcPts val="0"/>
              </a:spcAft>
              <a:buClr>
                <a:schemeClr val="accent2"/>
              </a:buClr>
              <a:buSzPct val="85000"/>
              <a:buFont typeface="Wingdings" panose="05000000000000000000" pitchFamily="2" charset="2"/>
              <a:buChar char="§"/>
              <a:tabLst/>
              <a:defRPr/>
            </a:pPr>
            <a:endPar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33" name="TextBox 32"/>
          <p:cNvSpPr txBox="1"/>
          <p:nvPr/>
        </p:nvSpPr>
        <p:spPr>
          <a:xfrm>
            <a:off x="3254829" y="2104603"/>
            <a:ext cx="2634342" cy="3539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chemeClr val="accent6"/>
                </a:solidFill>
                <a:effectLst/>
                <a:uLnTx/>
                <a:uFillTx/>
                <a:latin typeface="Calibri" panose="020F0502020204030204" pitchFamily="34" charset="0"/>
              </a:rPr>
              <a:t>VBP Status Report</a:t>
            </a:r>
          </a:p>
        </p:txBody>
      </p:sp>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952" y="1088602"/>
            <a:ext cx="963611" cy="9636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6275923" y="2521487"/>
            <a:ext cx="2509588" cy="323165"/>
          </a:xfrm>
          <a:prstGeom prst="rect">
            <a:avLst/>
          </a:prstGeom>
        </p:spPr>
        <p:txBody>
          <a:bodyPr wrap="square">
            <a:spAutoFit/>
          </a:bodyPr>
          <a:lstStyle/>
          <a:p>
            <a:pPr marL="177800" marR="0" lvl="0" indent="-177800" defTabSz="91440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500" b="0" i="0" u="none" strike="noStrike" kern="0" cap="none" spc="0" normalizeH="0" baseline="0" noProof="0" dirty="0">
                <a:ln>
                  <a:noFill/>
                </a:ln>
                <a:solidFill>
                  <a:sysClr val="windowText" lastClr="000000"/>
                </a:solidFill>
                <a:effectLst/>
                <a:uLnTx/>
                <a:uFillTx/>
                <a:latin typeface="Calibri" panose="020F0502020204030204" pitchFamily="34" charset="0"/>
              </a:rPr>
              <a:t>HCP-LAN Data Submission</a:t>
            </a:r>
          </a:p>
        </p:txBody>
      </p:sp>
      <p:sp>
        <p:nvSpPr>
          <p:cNvPr id="34" name="TextBox 33"/>
          <p:cNvSpPr txBox="1"/>
          <p:nvPr/>
        </p:nvSpPr>
        <p:spPr>
          <a:xfrm>
            <a:off x="6213546" y="2104603"/>
            <a:ext cx="2634342" cy="3539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chemeClr val="accent6"/>
                </a:solidFill>
                <a:effectLst/>
                <a:uLnTx/>
                <a:uFillTx/>
                <a:latin typeface="Calibri" panose="020F0502020204030204" pitchFamily="34" charset="0"/>
              </a:rPr>
              <a:t>HCP-LAN Data Submission</a:t>
            </a:r>
          </a:p>
        </p:txBody>
      </p:sp>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912" y="1088602"/>
            <a:ext cx="963611" cy="9636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0601" y="6568440"/>
            <a:ext cx="539015" cy="292608"/>
          </a:xfrm>
          <a:prstGeom prst="rect">
            <a:avLst/>
          </a:prstGeom>
        </p:spPr>
      </p:pic>
      <p:cxnSp>
        <p:nvCxnSpPr>
          <p:cNvPr id="21" name="Straight Connector 20"/>
          <p:cNvCxnSpPr/>
          <p:nvPr/>
        </p:nvCxnSpPr>
        <p:spPr>
          <a:xfrm>
            <a:off x="2895600" y="1393402"/>
            <a:ext cx="0" cy="4931198"/>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97600" y="1393402"/>
            <a:ext cx="0" cy="4931198"/>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424919"/>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ontent Placeholder 2"/>
          <p:cNvSpPr txBox="1">
            <a:spLocks/>
          </p:cNvSpPr>
          <p:nvPr/>
        </p:nvSpPr>
        <p:spPr>
          <a:xfrm>
            <a:off x="6278878" y="2416096"/>
            <a:ext cx="2530565" cy="3146504"/>
          </a:xfrm>
          <a:prstGeom prst="rect">
            <a:avLst/>
          </a:prstGeom>
          <a:noFill/>
          <a:ln>
            <a:solidFill>
              <a:schemeClr val="accent2"/>
            </a:solidFill>
          </a:ln>
        </p:spPr>
        <p:txBody>
          <a:bodyPr vert="horz" lIns="91440" tIns="45720" rIns="91440" bIns="45720" rtlCol="0" anchor="ctr">
            <a:no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
                <a:schemeClr val="accent2"/>
              </a:buClr>
              <a:buSzPct val="85000"/>
              <a:buFont typeface="Wingdings" panose="05000000000000000000" pitchFamily="2" charset="2"/>
              <a:buNone/>
              <a:tabLst/>
              <a:defRPr/>
            </a:pP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
        <p:nvSpPr>
          <p:cNvPr id="57" name="Content Placeholder 2"/>
          <p:cNvSpPr txBox="1">
            <a:spLocks/>
          </p:cNvSpPr>
          <p:nvPr/>
        </p:nvSpPr>
        <p:spPr>
          <a:xfrm>
            <a:off x="417127" y="2416096"/>
            <a:ext cx="2530565" cy="3146504"/>
          </a:xfrm>
          <a:prstGeom prst="rect">
            <a:avLst/>
          </a:prstGeom>
          <a:noFill/>
          <a:ln>
            <a:solidFill>
              <a:schemeClr val="accent6"/>
            </a:solidFill>
          </a:ln>
        </p:spPr>
        <p:txBody>
          <a:bodyPr vert="horz" lIns="91440" tIns="45720" rIns="91440" bIns="45720" rtlCol="0" anchor="ctr">
            <a:no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
                <a:schemeClr val="accent2"/>
              </a:buClr>
              <a:buSzPct val="85000"/>
              <a:buFont typeface="Wingdings" panose="05000000000000000000" pitchFamily="2" charset="2"/>
              <a:buNone/>
              <a:tabLst/>
              <a:defRPr/>
            </a:pP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
        <p:nvSpPr>
          <p:cNvPr id="58" name="Content Placeholder 2"/>
          <p:cNvSpPr txBox="1">
            <a:spLocks/>
          </p:cNvSpPr>
          <p:nvPr/>
        </p:nvSpPr>
        <p:spPr>
          <a:xfrm>
            <a:off x="3346361" y="2416096"/>
            <a:ext cx="2530565" cy="3146504"/>
          </a:xfrm>
          <a:prstGeom prst="rect">
            <a:avLst/>
          </a:prstGeom>
          <a:noFill/>
          <a:ln>
            <a:solidFill>
              <a:schemeClr val="accent1"/>
            </a:solidFill>
          </a:ln>
        </p:spPr>
        <p:txBody>
          <a:bodyPr vert="horz" lIns="91440" tIns="45720" rIns="91440" bIns="45720" rtlCol="0" anchor="ctr">
            <a:no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
                <a:schemeClr val="accent2"/>
              </a:buClr>
              <a:buSzPct val="85000"/>
              <a:buFont typeface="Wingdings" panose="05000000000000000000" pitchFamily="2" charset="2"/>
              <a:buNone/>
              <a:tabLst/>
              <a:defRPr/>
            </a:pP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
        <p:nvSpPr>
          <p:cNvPr id="2" name="Title 1"/>
          <p:cNvSpPr>
            <a:spLocks noGrp="1"/>
          </p:cNvSpPr>
          <p:nvPr>
            <p:ph type="title"/>
          </p:nvPr>
        </p:nvSpPr>
        <p:spPr>
          <a:xfrm>
            <a:off x="0" y="274638"/>
            <a:ext cx="8686800" cy="715962"/>
          </a:xfrm>
          <a:effectLst>
            <a:outerShdw blurRad="50800" dist="38100" dir="2700000" algn="tl" rotWithShape="0">
              <a:prstClr val="black">
                <a:alpha val="40000"/>
              </a:prstClr>
            </a:outerShdw>
          </a:effectLst>
        </p:spPr>
        <p:txBody>
          <a:bodyPr vert="horz" lIns="91440" tIns="45720" rIns="91440" bIns="45720" rtlCol="0" anchor="t">
            <a:noAutofit/>
          </a:bodyPr>
          <a:lstStyle/>
          <a:p>
            <a:pPr algn="l"/>
            <a:r>
              <a:rPr lang="en-US" sz="3200" dirty="0">
                <a:solidFill>
                  <a:schemeClr val="bg1"/>
                </a:solidFill>
                <a:latin typeface="Calibri" panose="020F0502020204030204" pitchFamily="34" charset="0"/>
              </a:rPr>
              <a:t>DMAS Framework for Next Steps</a:t>
            </a:r>
          </a:p>
        </p:txBody>
      </p:sp>
      <p:sp>
        <p:nvSpPr>
          <p:cNvPr id="22" name="Content Placeholder 2"/>
          <p:cNvSpPr>
            <a:spLocks noGrp="1"/>
          </p:cNvSpPr>
          <p:nvPr>
            <p:ph idx="4294967295"/>
          </p:nvPr>
        </p:nvSpPr>
        <p:spPr>
          <a:xfrm>
            <a:off x="417172" y="2514600"/>
            <a:ext cx="2530475" cy="762000"/>
          </a:xfrm>
        </p:spPr>
        <p:txBody>
          <a:bodyPr anchor="ctr">
            <a:noAutofit/>
          </a:bodyPr>
          <a:lstStyle/>
          <a:p>
            <a:pPr marL="0" lvl="1" indent="0" algn="ctr">
              <a:buNone/>
            </a:pPr>
            <a:r>
              <a:rPr lang="en-US" sz="1500" dirty="0">
                <a:latin typeface="Calibri" panose="020F0502020204030204" pitchFamily="34" charset="0"/>
              </a:rPr>
              <a:t>Outline policy priorities for VBP </a:t>
            </a:r>
          </a:p>
        </p:txBody>
      </p:sp>
      <p:pic>
        <p:nvPicPr>
          <p:cNvPr id="103" name="Picture 1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1" y="6568440"/>
            <a:ext cx="539015" cy="292608"/>
          </a:xfrm>
          <a:prstGeom prst="rect">
            <a:avLst/>
          </a:prstGeom>
        </p:spPr>
      </p:pic>
      <p:sp>
        <p:nvSpPr>
          <p:cNvPr id="23" name="Content Placeholder 2"/>
          <p:cNvSpPr txBox="1">
            <a:spLocks/>
          </p:cNvSpPr>
          <p:nvPr/>
        </p:nvSpPr>
        <p:spPr>
          <a:xfrm>
            <a:off x="417127" y="1295400"/>
            <a:ext cx="2530565" cy="1118176"/>
          </a:xfrm>
          <a:prstGeom prst="rect">
            <a:avLst/>
          </a:prstGeom>
          <a:solidFill>
            <a:schemeClr val="accent6"/>
          </a:solidFill>
          <a:ln>
            <a:solidFill>
              <a:schemeClr val="accent6"/>
            </a:solidFill>
          </a:ln>
        </p:spPr>
        <p:txBody>
          <a:bodyPr vert="horz" lIns="91440" tIns="45720" rIns="91440" bIns="45720" rtlCol="0" anchor="ctr">
            <a:norm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
                <a:schemeClr val="accent2"/>
              </a:buClr>
              <a:buSzPct val="85000"/>
              <a:buFont typeface="Wingdings" panose="05000000000000000000" pitchFamily="2" charset="2"/>
              <a:buNone/>
              <a:tabLst/>
              <a:defRPr/>
            </a:pP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
        <p:nvSpPr>
          <p:cNvPr id="24" name="Content Placeholder 2"/>
          <p:cNvSpPr txBox="1">
            <a:spLocks/>
          </p:cNvSpPr>
          <p:nvPr/>
        </p:nvSpPr>
        <p:spPr>
          <a:xfrm>
            <a:off x="417127" y="3505200"/>
            <a:ext cx="2530564" cy="762000"/>
          </a:xfrm>
          <a:prstGeom prst="rect">
            <a:avLst/>
          </a:prstGeom>
        </p:spPr>
        <p:txBody>
          <a:bodyPr vert="horz" lIns="91440" tIns="45720" rIns="91440" bIns="45720" rtlCol="0" anchor="ctr">
            <a:no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Work through policy determinations</a:t>
            </a:r>
          </a:p>
        </p:txBody>
      </p:sp>
      <p:sp>
        <p:nvSpPr>
          <p:cNvPr id="25" name="Content Placeholder 2"/>
          <p:cNvSpPr txBox="1">
            <a:spLocks/>
          </p:cNvSpPr>
          <p:nvPr/>
        </p:nvSpPr>
        <p:spPr>
          <a:xfrm>
            <a:off x="533400" y="4495800"/>
            <a:ext cx="2286000" cy="762000"/>
          </a:xfrm>
          <a:prstGeom prst="rect">
            <a:avLst/>
          </a:prstGeom>
        </p:spPr>
        <p:txBody>
          <a:bodyPr vert="horz" lIns="91440" tIns="45720" rIns="91440" bIns="45720" rtlCol="0" anchor="ctr">
            <a:no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Finalize policy decisions</a:t>
            </a:r>
          </a:p>
        </p:txBody>
      </p:sp>
      <p:sp>
        <p:nvSpPr>
          <p:cNvPr id="10" name="TextBox 9"/>
          <p:cNvSpPr txBox="1"/>
          <p:nvPr/>
        </p:nvSpPr>
        <p:spPr>
          <a:xfrm>
            <a:off x="1143000" y="1438989"/>
            <a:ext cx="1810657" cy="830997"/>
          </a:xfrm>
          <a:prstGeom prst="rect">
            <a:avLst/>
          </a:prstGeom>
          <a:noFill/>
        </p:spPr>
        <p:txBody>
          <a:bodyPr wrap="square" rtlCol="0" anchor="ctr">
            <a:spAutoFit/>
          </a:bodyPr>
          <a:lstStyle/>
          <a:p>
            <a:pPr marL="0" marR="0" lvl="1" indent="0"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Policy </a:t>
            </a:r>
          </a:p>
          <a:p>
            <a:pPr marL="0" marR="0" lvl="1" indent="0"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Decisions</a:t>
            </a: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3" name="TextBox 12"/>
          <p:cNvSpPr txBox="1"/>
          <p:nvPr/>
        </p:nvSpPr>
        <p:spPr>
          <a:xfrm>
            <a:off x="423093" y="1295400"/>
            <a:ext cx="870130"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1</a:t>
            </a:r>
          </a:p>
        </p:txBody>
      </p:sp>
      <p:sp>
        <p:nvSpPr>
          <p:cNvPr id="27" name="Content Placeholder 2"/>
          <p:cNvSpPr txBox="1">
            <a:spLocks/>
          </p:cNvSpPr>
          <p:nvPr/>
        </p:nvSpPr>
        <p:spPr>
          <a:xfrm>
            <a:off x="3605803" y="2514598"/>
            <a:ext cx="2011680" cy="762000"/>
          </a:xfrm>
          <a:prstGeom prst="rect">
            <a:avLst/>
          </a:prstGeom>
        </p:spPr>
        <p:txBody>
          <a:bodyPr vert="horz" lIns="91440" tIns="45720" rIns="91440" bIns="45720" rtlCol="0" anchor="ctr">
            <a:no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Determine VBP goals and objectives</a:t>
            </a:r>
          </a:p>
        </p:txBody>
      </p:sp>
      <p:sp>
        <p:nvSpPr>
          <p:cNvPr id="28" name="Content Placeholder 2"/>
          <p:cNvSpPr txBox="1">
            <a:spLocks/>
          </p:cNvSpPr>
          <p:nvPr/>
        </p:nvSpPr>
        <p:spPr>
          <a:xfrm>
            <a:off x="3428999" y="3505200"/>
            <a:ext cx="2362201" cy="762000"/>
          </a:xfrm>
          <a:prstGeom prst="rect">
            <a:avLst/>
          </a:prstGeom>
        </p:spPr>
        <p:txBody>
          <a:bodyPr vert="horz" lIns="91440" tIns="45720" rIns="91440" bIns="45720" rtlCol="0" anchor="ctr">
            <a:no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Select key  MCO and provider performance indicators</a:t>
            </a:r>
          </a:p>
        </p:txBody>
      </p:sp>
      <p:sp>
        <p:nvSpPr>
          <p:cNvPr id="29" name="Content Placeholder 2"/>
          <p:cNvSpPr txBox="1">
            <a:spLocks/>
          </p:cNvSpPr>
          <p:nvPr/>
        </p:nvSpPr>
        <p:spPr>
          <a:xfrm>
            <a:off x="3428998" y="4495800"/>
            <a:ext cx="2362201" cy="762000"/>
          </a:xfrm>
          <a:prstGeom prst="rect">
            <a:avLst/>
          </a:prstGeom>
        </p:spPr>
        <p:txBody>
          <a:bodyPr vert="horz" lIns="91440" tIns="45720" rIns="91440" bIns="45720" rtlCol="0" anchor="ctr">
            <a:no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Identify potential  financial support for provider infrastructure</a:t>
            </a:r>
          </a:p>
        </p:txBody>
      </p:sp>
      <p:sp>
        <p:nvSpPr>
          <p:cNvPr id="50" name="Content Placeholder 2"/>
          <p:cNvSpPr txBox="1">
            <a:spLocks/>
          </p:cNvSpPr>
          <p:nvPr/>
        </p:nvSpPr>
        <p:spPr>
          <a:xfrm>
            <a:off x="3346361" y="1295400"/>
            <a:ext cx="2530565" cy="1118176"/>
          </a:xfrm>
          <a:prstGeom prst="rect">
            <a:avLst/>
          </a:prstGeom>
          <a:solidFill>
            <a:schemeClr val="accent1"/>
          </a:solidFill>
          <a:ln>
            <a:solidFill>
              <a:schemeClr val="accent1"/>
            </a:solidFill>
          </a:ln>
        </p:spPr>
        <p:txBody>
          <a:bodyPr vert="horz" lIns="91440" tIns="45720" rIns="91440" bIns="45720" rtlCol="0" anchor="ctr">
            <a:norm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
                <a:schemeClr val="accent2"/>
              </a:buClr>
              <a:buSzPct val="85000"/>
              <a:buFont typeface="Wingdings" panose="05000000000000000000" pitchFamily="2" charset="2"/>
              <a:buNone/>
              <a:tabLst/>
              <a:defRPr/>
            </a:pP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
        <p:nvSpPr>
          <p:cNvPr id="52" name="TextBox 51"/>
          <p:cNvSpPr txBox="1"/>
          <p:nvPr/>
        </p:nvSpPr>
        <p:spPr>
          <a:xfrm>
            <a:off x="4038600" y="1438989"/>
            <a:ext cx="1838325" cy="830997"/>
          </a:xfrm>
          <a:prstGeom prst="rect">
            <a:avLst/>
          </a:prstGeom>
          <a:noFill/>
        </p:spPr>
        <p:txBody>
          <a:bodyPr wrap="square" rtlCol="0" anchor="ctr">
            <a:spAutoFit/>
          </a:bodyPr>
          <a:lstStyle/>
          <a:p>
            <a:pPr marL="0" marR="0" lvl="1" indent="0"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Roadmap</a:t>
            </a:r>
          </a:p>
          <a:p>
            <a:pPr marL="0" marR="0" lvl="1" indent="0"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Design</a:t>
            </a: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53" name="TextBox 52"/>
          <p:cNvSpPr txBox="1"/>
          <p:nvPr/>
        </p:nvSpPr>
        <p:spPr>
          <a:xfrm>
            <a:off x="3350987" y="1295400"/>
            <a:ext cx="870130"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2</a:t>
            </a:r>
          </a:p>
        </p:txBody>
      </p:sp>
      <p:sp>
        <p:nvSpPr>
          <p:cNvPr id="31" name="Content Placeholder 2"/>
          <p:cNvSpPr txBox="1">
            <a:spLocks/>
          </p:cNvSpPr>
          <p:nvPr/>
        </p:nvSpPr>
        <p:spPr>
          <a:xfrm>
            <a:off x="6278879" y="2438398"/>
            <a:ext cx="2530563" cy="914400"/>
          </a:xfrm>
          <a:prstGeom prst="rect">
            <a:avLst/>
          </a:prstGeom>
        </p:spPr>
        <p:txBody>
          <a:bodyPr vert="horz" lIns="91440" tIns="45720" rIns="91440" bIns="45720" rtlCol="0" anchor="ctr">
            <a:no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Outline strategy for ongoing stakeholder communications</a:t>
            </a:r>
          </a:p>
        </p:txBody>
      </p:sp>
      <p:sp>
        <p:nvSpPr>
          <p:cNvPr id="32" name="Content Placeholder 2"/>
          <p:cNvSpPr txBox="1">
            <a:spLocks/>
          </p:cNvSpPr>
          <p:nvPr/>
        </p:nvSpPr>
        <p:spPr>
          <a:xfrm>
            <a:off x="6400800" y="3429000"/>
            <a:ext cx="2286000" cy="914400"/>
          </a:xfrm>
          <a:prstGeom prst="rect">
            <a:avLst/>
          </a:prstGeom>
        </p:spPr>
        <p:txBody>
          <a:bodyPr vert="horz" lIns="91440" tIns="45720" rIns="91440" bIns="45720" rtlCol="0" anchor="ctr">
            <a:no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Use lessons learned to refine VBP Roadmap</a:t>
            </a:r>
          </a:p>
        </p:txBody>
      </p:sp>
      <p:sp>
        <p:nvSpPr>
          <p:cNvPr id="54" name="Content Placeholder 2"/>
          <p:cNvSpPr txBox="1">
            <a:spLocks/>
          </p:cNvSpPr>
          <p:nvPr/>
        </p:nvSpPr>
        <p:spPr>
          <a:xfrm>
            <a:off x="6278879" y="1295400"/>
            <a:ext cx="2530565" cy="1118176"/>
          </a:xfrm>
          <a:prstGeom prst="rect">
            <a:avLst/>
          </a:prstGeom>
          <a:solidFill>
            <a:schemeClr val="accent2"/>
          </a:solidFill>
          <a:ln>
            <a:solidFill>
              <a:schemeClr val="accent2"/>
            </a:solidFill>
          </a:ln>
        </p:spPr>
        <p:txBody>
          <a:bodyPr vert="horz" lIns="91440" tIns="45720" rIns="91440" bIns="45720" rtlCol="0" anchor="ctr">
            <a:normAutofit/>
          </a:bodyPr>
          <a:lstStyle>
            <a:lvl1pPr marL="342900" marR="0" indent="-342900" algn="l" defTabSz="914400" rtl="0" eaLnBrk="1" fontAlgn="auto" latinLnBrk="0" hangingPunct="1">
              <a:lnSpc>
                <a:spcPct val="100000"/>
              </a:lnSpc>
              <a:spcBef>
                <a:spcPct val="20000"/>
              </a:spcBef>
              <a:spcAft>
                <a:spcPts val="0"/>
              </a:spcAft>
              <a:buClr>
                <a:schemeClr val="accent1"/>
              </a:buClr>
              <a:buSzPct val="90000"/>
              <a:buFont typeface="Wingdings" panose="05000000000000000000" pitchFamily="2" charset="2"/>
              <a:buChar char="§"/>
              <a:tabLst/>
              <a:defRPr sz="2800" kern="1200">
                <a:solidFill>
                  <a:schemeClr val="tx1"/>
                </a:solidFill>
                <a:latin typeface="Corbel" panose="020B050302020402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accent2"/>
              </a:buClr>
              <a:buSzPct val="85000"/>
              <a:buFont typeface="Wingdings" panose="05000000000000000000" pitchFamily="2" charset="2"/>
              <a:buChar char="§"/>
              <a:tabLst/>
              <a:defRPr sz="2600" kern="1200">
                <a:solidFill>
                  <a:schemeClr val="tx1"/>
                </a:solidFill>
                <a:latin typeface="Corbel" panose="020B050302020402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sz="2200" kern="1200">
                <a:solidFill>
                  <a:schemeClr val="tx1"/>
                </a:solidFill>
                <a:latin typeface="Corbel" panose="020B050302020402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chemeClr val="accent5"/>
              </a:buClr>
              <a:buSzTx/>
              <a:buFont typeface="Arial" panose="020B0604020202020204" pitchFamily="34" charset="0"/>
              <a:buChar char="»"/>
              <a:tabLst/>
              <a:defRPr sz="1800" kern="1200">
                <a:solidFill>
                  <a:schemeClr val="tx1"/>
                </a:solidFill>
                <a:latin typeface="Corbel" panose="020B0503020204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
                <a:schemeClr val="accent2"/>
              </a:buClr>
              <a:buSzPct val="85000"/>
              <a:buFont typeface="Wingdings" panose="05000000000000000000" pitchFamily="2" charset="2"/>
              <a:buNone/>
              <a:tabLst/>
              <a:defRPr/>
            </a:pP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
        <p:nvSpPr>
          <p:cNvPr id="55" name="TextBox 54"/>
          <p:cNvSpPr txBox="1"/>
          <p:nvPr/>
        </p:nvSpPr>
        <p:spPr>
          <a:xfrm>
            <a:off x="6911124" y="1438990"/>
            <a:ext cx="1898320" cy="830997"/>
          </a:xfrm>
          <a:prstGeom prst="rect">
            <a:avLst/>
          </a:prstGeom>
          <a:noFill/>
        </p:spPr>
        <p:txBody>
          <a:bodyPr wrap="square" rtlCol="0" anchor="ctr">
            <a:spAutoFit/>
          </a:bodyPr>
          <a:lstStyle/>
          <a:p>
            <a:pPr marL="0" marR="0" lvl="1" indent="0"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Stakeholder</a:t>
            </a:r>
          </a:p>
          <a:p>
            <a:pPr marL="0" marR="0" lvl="1" indent="0"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Engagement</a:t>
            </a: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56" name="TextBox 55"/>
          <p:cNvSpPr txBox="1"/>
          <p:nvPr/>
        </p:nvSpPr>
        <p:spPr>
          <a:xfrm>
            <a:off x="6278880" y="1295400"/>
            <a:ext cx="870130"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3</a:t>
            </a:r>
          </a:p>
        </p:txBody>
      </p:sp>
      <p:sp>
        <p:nvSpPr>
          <p:cNvPr id="60" name="Title 4"/>
          <p:cNvSpPr txBox="1">
            <a:spLocks/>
          </p:cNvSpPr>
          <p:nvPr/>
        </p:nvSpPr>
        <p:spPr>
          <a:xfrm>
            <a:off x="0" y="5832296"/>
            <a:ext cx="9144000" cy="640080"/>
          </a:xfrm>
          <a:prstGeom prst="rect">
            <a:avLst/>
          </a:prstGeom>
          <a:solidFill>
            <a:schemeClr val="tx2"/>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3800" b="1" kern="1200" cap="none" baseline="0">
                <a:solidFill>
                  <a:schemeClr val="tx2"/>
                </a:solidFill>
                <a:latin typeface="Calibri" panose="020F0502020204030204" pitchFamily="34" charset="0"/>
                <a:ea typeface="Dotum" panose="020B0600000101010101" pitchFamily="34" charset="-127"/>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Dotum" panose="020B0600000101010101" pitchFamily="34" charset="-127"/>
                <a:cs typeface="+mj-cs"/>
              </a:rPr>
              <a:t>Process is not entirely linear as some activities occur in parallel</a:t>
            </a:r>
          </a:p>
        </p:txBody>
      </p:sp>
      <p:cxnSp>
        <p:nvCxnSpPr>
          <p:cNvPr id="21" name="Straight Connector 20"/>
          <p:cNvCxnSpPr/>
          <p:nvPr/>
        </p:nvCxnSpPr>
        <p:spPr>
          <a:xfrm>
            <a:off x="697774" y="3390900"/>
            <a:ext cx="1981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97774" y="4381500"/>
            <a:ext cx="1981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581400" y="3390900"/>
            <a:ext cx="1981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581400" y="4381500"/>
            <a:ext cx="1981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553200" y="3390900"/>
            <a:ext cx="1981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437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p:txBody>
          <a:bodyPr/>
          <a:lstStyle/>
          <a:p>
            <a:r>
              <a:rPr lang="en-US" altLang="en-US" dirty="0"/>
              <a:t>Discussion and Questions </a:t>
            </a:r>
          </a:p>
        </p:txBody>
      </p:sp>
      <p:sp>
        <p:nvSpPr>
          <p:cNvPr id="12" name="Slide Number Placeholder 5"/>
          <p:cNvSpPr txBox="1">
            <a:spLocks/>
          </p:cNvSpPr>
          <p:nvPr/>
        </p:nvSpPr>
        <p:spPr>
          <a:xfrm>
            <a:off x="6624918" y="592543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E9674F"/>
                </a:solidFill>
                <a:latin typeface="Helvetica Neue Medium"/>
                <a:ea typeface="+mn-ea"/>
                <a:cs typeface="Helvetica Neue Medium"/>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FB97A1-9E25-5140-8E20-D0104F209260}" type="slidenum">
              <a:rPr lang="en-US" smtClean="0"/>
              <a:pPr/>
              <a:t>35</a:t>
            </a:fld>
            <a:endParaRPr lang="en-US" dirty="0"/>
          </a:p>
        </p:txBody>
      </p:sp>
      <p:pic>
        <p:nvPicPr>
          <p:cNvPr id="2" name="Picture 1"/>
          <p:cNvPicPr>
            <a:picLocks noChangeAspect="1"/>
          </p:cNvPicPr>
          <p:nvPr/>
        </p:nvPicPr>
        <p:blipFill>
          <a:blip r:embed="rId3"/>
          <a:stretch>
            <a:fillRect/>
          </a:stretch>
        </p:blipFill>
        <p:spPr>
          <a:xfrm>
            <a:off x="2587791" y="2453183"/>
            <a:ext cx="1633030" cy="2286000"/>
          </a:xfrm>
          <a:prstGeom prst="rect">
            <a:avLst/>
          </a:prstGeom>
        </p:spPr>
      </p:pic>
      <p:pic>
        <p:nvPicPr>
          <p:cNvPr id="3" name="Picture 2"/>
          <p:cNvPicPr>
            <a:picLocks noChangeAspect="1"/>
          </p:cNvPicPr>
          <p:nvPr/>
        </p:nvPicPr>
        <p:blipFill>
          <a:blip r:embed="rId4"/>
          <a:stretch>
            <a:fillRect/>
          </a:stretch>
        </p:blipFill>
        <p:spPr>
          <a:xfrm>
            <a:off x="780043" y="2453183"/>
            <a:ext cx="1505842" cy="2286000"/>
          </a:xfrm>
          <a:prstGeom prst="rect">
            <a:avLst/>
          </a:prstGeom>
        </p:spPr>
      </p:pic>
      <p:sp>
        <p:nvSpPr>
          <p:cNvPr id="4" name="TextBox 3"/>
          <p:cNvSpPr txBox="1"/>
          <p:nvPr/>
        </p:nvSpPr>
        <p:spPr>
          <a:xfrm>
            <a:off x="740732" y="4739183"/>
            <a:ext cx="1505842" cy="646331"/>
          </a:xfrm>
          <a:prstGeom prst="rect">
            <a:avLst/>
          </a:prstGeom>
          <a:noFill/>
        </p:spPr>
        <p:txBody>
          <a:bodyPr wrap="square" rtlCol="0">
            <a:spAutoFit/>
          </a:bodyPr>
          <a:lstStyle/>
          <a:p>
            <a:pPr algn="ctr"/>
            <a:r>
              <a:rPr lang="en-US" dirty="0">
                <a:latin typeface="Helvetica Neue"/>
              </a:rPr>
              <a:t>Gretchen Ulbee</a:t>
            </a:r>
          </a:p>
        </p:txBody>
      </p:sp>
      <p:sp>
        <p:nvSpPr>
          <p:cNvPr id="10" name="TextBox 9"/>
          <p:cNvSpPr txBox="1"/>
          <p:nvPr/>
        </p:nvSpPr>
        <p:spPr>
          <a:xfrm>
            <a:off x="2561133" y="4739183"/>
            <a:ext cx="1681226" cy="646331"/>
          </a:xfrm>
          <a:prstGeom prst="rect">
            <a:avLst/>
          </a:prstGeom>
          <a:noFill/>
        </p:spPr>
        <p:txBody>
          <a:bodyPr wrap="square" rtlCol="0">
            <a:spAutoFit/>
          </a:bodyPr>
          <a:lstStyle/>
          <a:p>
            <a:pPr algn="ctr"/>
            <a:r>
              <a:rPr lang="en-US" dirty="0" err="1">
                <a:latin typeface="Helvetica Neue"/>
              </a:rPr>
              <a:t>Seon</a:t>
            </a:r>
            <a:br>
              <a:rPr lang="en-US" dirty="0">
                <a:latin typeface="Helvetica Neue"/>
              </a:rPr>
            </a:br>
            <a:r>
              <a:rPr lang="en-US" dirty="0">
                <a:latin typeface="Helvetica Neue"/>
              </a:rPr>
              <a:t>Rockwell</a:t>
            </a:r>
          </a:p>
        </p:txBody>
      </p:sp>
      <p:pic>
        <p:nvPicPr>
          <p:cNvPr id="11" name="Picture 2" descr="Team Member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5506" y="2453183"/>
            <a:ext cx="17145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25506" y="4739183"/>
            <a:ext cx="1704813" cy="646331"/>
          </a:xfrm>
          <a:prstGeom prst="rect">
            <a:avLst/>
          </a:prstGeom>
          <a:noFill/>
        </p:spPr>
        <p:txBody>
          <a:bodyPr wrap="square" rtlCol="0">
            <a:spAutoFit/>
          </a:bodyPr>
          <a:lstStyle/>
          <a:p>
            <a:pPr algn="ctr"/>
            <a:r>
              <a:rPr lang="en-US" dirty="0">
                <a:latin typeface="Helvetica Neue"/>
              </a:rPr>
              <a:t>Dan</a:t>
            </a:r>
            <a:br>
              <a:rPr lang="en-US" dirty="0">
                <a:latin typeface="Helvetica Neue"/>
              </a:rPr>
            </a:br>
            <a:r>
              <a:rPr lang="en-US" dirty="0">
                <a:latin typeface="Helvetica Neue"/>
              </a:rPr>
              <a:t>Meuse</a:t>
            </a:r>
          </a:p>
        </p:txBody>
      </p:sp>
      <p:grpSp>
        <p:nvGrpSpPr>
          <p:cNvPr id="6" name="Group 5"/>
          <p:cNvGrpSpPr/>
          <p:nvPr/>
        </p:nvGrpSpPr>
        <p:grpSpPr>
          <a:xfrm>
            <a:off x="6328902" y="2404702"/>
            <a:ext cx="2404392" cy="2475810"/>
            <a:chOff x="6282408" y="2404702"/>
            <a:chExt cx="2404392" cy="2475810"/>
          </a:xfrm>
        </p:grpSpPr>
        <p:pic>
          <p:nvPicPr>
            <p:cNvPr id="14" name="Picture 13"/>
            <p:cNvPicPr>
              <a:picLocks/>
            </p:cNvPicPr>
            <p:nvPr/>
          </p:nvPicPr>
          <p:blipFill>
            <a:blip r:embed="rId6"/>
            <a:stretch>
              <a:fillRect/>
            </a:stretch>
          </p:blipFill>
          <p:spPr>
            <a:xfrm>
              <a:off x="6286542" y="2453183"/>
              <a:ext cx="2286000" cy="2286000"/>
            </a:xfrm>
            <a:prstGeom prst="rect">
              <a:avLst/>
            </a:prstGeom>
          </p:spPr>
        </p:pic>
        <p:sp>
          <p:nvSpPr>
            <p:cNvPr id="5" name="Rectangle 4"/>
            <p:cNvSpPr/>
            <p:nvPr/>
          </p:nvSpPr>
          <p:spPr>
            <a:xfrm>
              <a:off x="8245097" y="2404702"/>
              <a:ext cx="441703" cy="2431896"/>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282408" y="2448616"/>
              <a:ext cx="242634" cy="2431896"/>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6585412" y="4734683"/>
            <a:ext cx="1692302" cy="646331"/>
          </a:xfrm>
          <a:prstGeom prst="rect">
            <a:avLst/>
          </a:prstGeom>
          <a:noFill/>
        </p:spPr>
        <p:txBody>
          <a:bodyPr wrap="square" rtlCol="0">
            <a:spAutoFit/>
          </a:bodyPr>
          <a:lstStyle/>
          <a:p>
            <a:pPr algn="ctr"/>
            <a:r>
              <a:rPr lang="en-US" dirty="0">
                <a:latin typeface="Helvetica Neue"/>
              </a:rPr>
              <a:t>Erin</a:t>
            </a:r>
            <a:br>
              <a:rPr lang="en-US" dirty="0">
                <a:latin typeface="Helvetica Neue"/>
              </a:rPr>
            </a:br>
            <a:r>
              <a:rPr lang="en-US" dirty="0">
                <a:latin typeface="Helvetica Neue"/>
              </a:rPr>
              <a:t>Taylor</a:t>
            </a:r>
          </a:p>
        </p:txBody>
      </p:sp>
    </p:spTree>
    <p:extLst>
      <p:ext uri="{BB962C8B-B14F-4D97-AF65-F5344CB8AC3E}">
        <p14:creationId xmlns:p14="http://schemas.microsoft.com/office/powerpoint/2010/main" val="2500827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Resources</a:t>
            </a:r>
          </a:p>
        </p:txBody>
      </p:sp>
      <p:sp>
        <p:nvSpPr>
          <p:cNvPr id="31747" name="Content Placeholder 2"/>
          <p:cNvSpPr>
            <a:spLocks noGrp="1"/>
          </p:cNvSpPr>
          <p:nvPr>
            <p:ph idx="1"/>
          </p:nvPr>
        </p:nvSpPr>
        <p:spPr>
          <a:xfrm>
            <a:off x="457200" y="2139696"/>
            <a:ext cx="8229600" cy="3849624"/>
          </a:xfrm>
        </p:spPr>
        <p:txBody>
          <a:bodyPr>
            <a:normAutofit/>
          </a:bodyPr>
          <a:lstStyle/>
          <a:p>
            <a:r>
              <a:rPr lang="en-US" altLang="en-US" dirty="0"/>
              <a:t>Webinar materials will be emailed to participants and made available on the SHVS website</a:t>
            </a:r>
          </a:p>
          <a:p>
            <a:pPr lvl="1"/>
            <a:r>
              <a:rPr lang="en-US" altLang="en-US" dirty="0">
                <a:solidFill>
                  <a:srgbClr val="526F86"/>
                </a:solidFill>
                <a:hlinkClick r:id="rId2"/>
              </a:rPr>
              <a:t>http://statenetwork.org/resource/?tag=shran,shvs&amp;topic=&amp;type=</a:t>
            </a:r>
            <a:r>
              <a:rPr lang="en-US" altLang="en-US" dirty="0">
                <a:solidFill>
                  <a:srgbClr val="526F86"/>
                </a:solidFill>
              </a:rPr>
              <a:t> </a:t>
            </a:r>
          </a:p>
          <a:p>
            <a:endParaRPr lang="en-US" altLang="en-US" sz="1000" dirty="0"/>
          </a:p>
          <a:p>
            <a:pPr lvl="1"/>
            <a:endParaRPr lang="en-US" altLang="en-US" sz="1000" dirty="0"/>
          </a:p>
        </p:txBody>
      </p:sp>
      <p:sp>
        <p:nvSpPr>
          <p:cNvPr id="5" name="Slide Number Placeholder 5"/>
          <p:cNvSpPr txBox="1">
            <a:spLocks/>
          </p:cNvSpPr>
          <p:nvPr/>
        </p:nvSpPr>
        <p:spPr>
          <a:xfrm>
            <a:off x="6624918" y="592543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E9674F"/>
                </a:solidFill>
                <a:latin typeface="Helvetica Neue Medium"/>
                <a:ea typeface="+mn-ea"/>
                <a:cs typeface="Helvetica Neue Medium"/>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FB97A1-9E25-5140-8E20-D0104F209260}" type="slidenum">
              <a:rPr lang="en-US" smtClean="0"/>
              <a:pPr/>
              <a:t>36</a:t>
            </a:fld>
            <a:endParaRPr lang="en-US" dirty="0"/>
          </a:p>
        </p:txBody>
      </p:sp>
    </p:spTree>
    <p:extLst>
      <p:ext uri="{BB962C8B-B14F-4D97-AF65-F5344CB8AC3E}">
        <p14:creationId xmlns:p14="http://schemas.microsoft.com/office/powerpoint/2010/main" val="509877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p:txBody>
          <a:bodyPr/>
          <a:lstStyle/>
          <a:p>
            <a:r>
              <a:rPr lang="en-US" altLang="en-US" dirty="0"/>
              <a:t>Webinar Presenters:</a:t>
            </a:r>
          </a:p>
        </p:txBody>
      </p:sp>
      <p:sp>
        <p:nvSpPr>
          <p:cNvPr id="6151" name="Text Placeholder 8"/>
          <p:cNvSpPr>
            <a:spLocks noGrp="1"/>
          </p:cNvSpPr>
          <p:nvPr/>
        </p:nvSpPr>
        <p:spPr bwMode="auto">
          <a:xfrm>
            <a:off x="2363375" y="1764939"/>
            <a:ext cx="4041775" cy="63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Clr>
                <a:srgbClr val="57768E"/>
              </a:buClr>
              <a:buFont typeface="Wingdings" pitchFamily="2" charset="2"/>
              <a:buChar char="§"/>
              <a:defRPr sz="2400">
                <a:solidFill>
                  <a:srgbClr val="25325B"/>
                </a:solidFill>
                <a:latin typeface="Arial" charset="0"/>
                <a:ea typeface="ＭＳ Ｐゴシック" pitchFamily="34" charset="-128"/>
              </a:defRPr>
            </a:lvl1pPr>
            <a:lvl2pPr marL="742950" indent="-285750">
              <a:spcBef>
                <a:spcPct val="20000"/>
              </a:spcBef>
              <a:buChar char="–"/>
              <a:defRPr sz="2000">
                <a:solidFill>
                  <a:srgbClr val="486176"/>
                </a:solidFill>
                <a:latin typeface="Arial" charset="0"/>
                <a:ea typeface="ＭＳ Ｐゴシック" pitchFamily="34" charset="-128"/>
              </a:defRPr>
            </a:lvl2pPr>
            <a:lvl3pPr marL="1143000" indent="-228600">
              <a:spcBef>
                <a:spcPct val="20000"/>
              </a:spcBef>
              <a:buChar char="•"/>
              <a:defRPr>
                <a:solidFill>
                  <a:srgbClr val="25325B"/>
                </a:solidFill>
                <a:latin typeface="Arial" charset="0"/>
                <a:ea typeface="ＭＳ Ｐゴシック" pitchFamily="34" charset="-128"/>
              </a:defRPr>
            </a:lvl3pPr>
            <a:lvl4pPr marL="1600200" indent="-228600">
              <a:spcBef>
                <a:spcPct val="20000"/>
              </a:spcBef>
              <a:buChar char="–"/>
              <a:defRPr sz="1400">
                <a:solidFill>
                  <a:srgbClr val="57768E"/>
                </a:solidFill>
                <a:latin typeface="Arial" charset="0"/>
                <a:ea typeface="ＭＳ Ｐゴシック" pitchFamily="34" charset="-128"/>
              </a:defRPr>
            </a:lvl4pPr>
            <a:lvl5pPr marL="2057400" indent="-228600">
              <a:spcBef>
                <a:spcPct val="20000"/>
              </a:spcBef>
              <a:buChar char="»"/>
              <a:defRPr sz="1200">
                <a:solidFill>
                  <a:srgbClr val="25325B"/>
                </a:solidFill>
                <a:latin typeface="Arial" charset="0"/>
                <a:ea typeface="ＭＳ Ｐゴシック" pitchFamily="34" charset="-128"/>
              </a:defRPr>
            </a:lvl5pPr>
            <a:lvl6pPr marL="25146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6pPr>
            <a:lvl7pPr marL="29718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7pPr>
            <a:lvl8pPr marL="34290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8pPr>
            <a:lvl9pPr marL="38862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9pPr>
          </a:lstStyle>
          <a:p>
            <a:pPr algn="ctr" eaLnBrk="1" hangingPunct="1">
              <a:buFont typeface="Wingdings" pitchFamily="2" charset="2"/>
              <a:buNone/>
            </a:pPr>
            <a:endParaRPr lang="en-US" altLang="en-US" b="1" dirty="0"/>
          </a:p>
        </p:txBody>
      </p:sp>
      <p:sp>
        <p:nvSpPr>
          <p:cNvPr id="12" name="Slide Number Placeholder 5"/>
          <p:cNvSpPr txBox="1">
            <a:spLocks/>
          </p:cNvSpPr>
          <p:nvPr/>
        </p:nvSpPr>
        <p:spPr>
          <a:xfrm>
            <a:off x="6624918" y="592543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E9674F"/>
                </a:solidFill>
                <a:latin typeface="Helvetica Neue Medium"/>
                <a:ea typeface="+mn-ea"/>
                <a:cs typeface="Helvetica Neue Medium"/>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FB97A1-9E25-5140-8E20-D0104F209260}" type="slidenum">
              <a:rPr lang="en-US" smtClean="0"/>
              <a:pPr/>
              <a:t>4</a:t>
            </a:fld>
            <a:endParaRPr lang="en-US" dirty="0"/>
          </a:p>
        </p:txBody>
      </p:sp>
      <p:pic>
        <p:nvPicPr>
          <p:cNvPr id="2" name="Picture 1"/>
          <p:cNvPicPr>
            <a:picLocks noChangeAspect="1"/>
          </p:cNvPicPr>
          <p:nvPr/>
        </p:nvPicPr>
        <p:blipFill>
          <a:blip r:embed="rId3"/>
          <a:stretch>
            <a:fillRect/>
          </a:stretch>
        </p:blipFill>
        <p:spPr>
          <a:xfrm>
            <a:off x="5361983" y="1813420"/>
            <a:ext cx="2155598" cy="3017520"/>
          </a:xfrm>
          <a:prstGeom prst="rect">
            <a:avLst/>
          </a:prstGeom>
        </p:spPr>
      </p:pic>
      <p:sp>
        <p:nvSpPr>
          <p:cNvPr id="7" name="Text Placeholder 7"/>
          <p:cNvSpPr>
            <a:spLocks noGrp="1"/>
          </p:cNvSpPr>
          <p:nvPr/>
        </p:nvSpPr>
        <p:spPr bwMode="auto">
          <a:xfrm>
            <a:off x="4377781" y="5111265"/>
            <a:ext cx="4054736" cy="106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Clr>
                <a:srgbClr val="57768E"/>
              </a:buClr>
              <a:buFont typeface="Wingdings" pitchFamily="2" charset="2"/>
              <a:buChar char="§"/>
              <a:defRPr sz="2400">
                <a:solidFill>
                  <a:srgbClr val="25325B"/>
                </a:solidFill>
                <a:latin typeface="Arial" charset="0"/>
                <a:ea typeface="ＭＳ Ｐゴシック" pitchFamily="34" charset="-128"/>
              </a:defRPr>
            </a:lvl1pPr>
            <a:lvl2pPr marL="742950" indent="-285750">
              <a:spcBef>
                <a:spcPct val="20000"/>
              </a:spcBef>
              <a:buChar char="–"/>
              <a:defRPr sz="2000">
                <a:solidFill>
                  <a:srgbClr val="486176"/>
                </a:solidFill>
                <a:latin typeface="Arial" charset="0"/>
                <a:ea typeface="ＭＳ Ｐゴシック" pitchFamily="34" charset="-128"/>
              </a:defRPr>
            </a:lvl2pPr>
            <a:lvl3pPr marL="1143000" indent="-228600">
              <a:spcBef>
                <a:spcPct val="20000"/>
              </a:spcBef>
              <a:buChar char="•"/>
              <a:defRPr>
                <a:solidFill>
                  <a:srgbClr val="25325B"/>
                </a:solidFill>
                <a:latin typeface="Arial" charset="0"/>
                <a:ea typeface="ＭＳ Ｐゴシック" pitchFamily="34" charset="-128"/>
              </a:defRPr>
            </a:lvl3pPr>
            <a:lvl4pPr marL="1600200" indent="-228600">
              <a:spcBef>
                <a:spcPct val="20000"/>
              </a:spcBef>
              <a:buChar char="–"/>
              <a:defRPr sz="1400">
                <a:solidFill>
                  <a:srgbClr val="57768E"/>
                </a:solidFill>
                <a:latin typeface="Arial" charset="0"/>
                <a:ea typeface="ＭＳ Ｐゴシック" pitchFamily="34" charset="-128"/>
              </a:defRPr>
            </a:lvl4pPr>
            <a:lvl5pPr marL="2057400" indent="-228600">
              <a:spcBef>
                <a:spcPct val="20000"/>
              </a:spcBef>
              <a:buChar char="»"/>
              <a:defRPr sz="1200">
                <a:solidFill>
                  <a:srgbClr val="25325B"/>
                </a:solidFill>
                <a:latin typeface="Arial" charset="0"/>
                <a:ea typeface="ＭＳ Ｐゴシック" pitchFamily="34" charset="-128"/>
              </a:defRPr>
            </a:lvl5pPr>
            <a:lvl6pPr marL="25146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6pPr>
            <a:lvl7pPr marL="29718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7pPr>
            <a:lvl8pPr marL="34290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8pPr>
            <a:lvl9pPr marL="38862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9pPr>
          </a:lstStyle>
          <a:p>
            <a:pPr algn="ctr" eaLnBrk="1" hangingPunct="1">
              <a:buFont typeface="Wingdings" pitchFamily="2" charset="2"/>
              <a:buNone/>
            </a:pPr>
            <a:r>
              <a:rPr lang="en-US" altLang="en-US" sz="2000" b="1" dirty="0" err="1"/>
              <a:t>Seon</a:t>
            </a:r>
            <a:r>
              <a:rPr lang="en-US" altLang="en-US" sz="2000" b="1" dirty="0"/>
              <a:t> Rockwell</a:t>
            </a:r>
            <a:br>
              <a:rPr lang="en-US" altLang="en-US" sz="2000" b="1" dirty="0"/>
            </a:br>
            <a:r>
              <a:rPr lang="en-US" altLang="en-US" sz="2000" b="1" dirty="0"/>
              <a:t>Director of Innovation</a:t>
            </a:r>
            <a:br>
              <a:rPr lang="en-US" altLang="en-US" sz="2000" b="1" dirty="0"/>
            </a:br>
            <a:r>
              <a:rPr lang="en-US" altLang="en-US" sz="2000" b="1" dirty="0"/>
              <a:t>and Strategy</a:t>
            </a:r>
            <a:br>
              <a:rPr lang="en-US" altLang="en-US" sz="2000" b="1" dirty="0"/>
            </a:br>
            <a:r>
              <a:rPr lang="en-US" altLang="en-US" sz="2000" b="1" dirty="0"/>
              <a:t>VA DMAS</a:t>
            </a:r>
          </a:p>
        </p:txBody>
      </p:sp>
      <p:sp>
        <p:nvSpPr>
          <p:cNvPr id="8" name="Text Placeholder 7"/>
          <p:cNvSpPr>
            <a:spLocks noGrp="1"/>
          </p:cNvSpPr>
          <p:nvPr/>
        </p:nvSpPr>
        <p:spPr bwMode="auto">
          <a:xfrm>
            <a:off x="1413036" y="5047918"/>
            <a:ext cx="2836517" cy="106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Clr>
                <a:srgbClr val="57768E"/>
              </a:buClr>
              <a:buFont typeface="Wingdings" pitchFamily="2" charset="2"/>
              <a:buChar char="§"/>
              <a:defRPr sz="2400">
                <a:solidFill>
                  <a:srgbClr val="25325B"/>
                </a:solidFill>
                <a:latin typeface="Arial" charset="0"/>
                <a:ea typeface="ＭＳ Ｐゴシック" pitchFamily="34" charset="-128"/>
              </a:defRPr>
            </a:lvl1pPr>
            <a:lvl2pPr marL="742950" indent="-285750">
              <a:spcBef>
                <a:spcPct val="20000"/>
              </a:spcBef>
              <a:buChar char="–"/>
              <a:defRPr sz="2000">
                <a:solidFill>
                  <a:srgbClr val="486176"/>
                </a:solidFill>
                <a:latin typeface="Arial" charset="0"/>
                <a:ea typeface="ＭＳ Ｐゴシック" pitchFamily="34" charset="-128"/>
              </a:defRPr>
            </a:lvl2pPr>
            <a:lvl3pPr marL="1143000" indent="-228600">
              <a:spcBef>
                <a:spcPct val="20000"/>
              </a:spcBef>
              <a:buChar char="•"/>
              <a:defRPr>
                <a:solidFill>
                  <a:srgbClr val="25325B"/>
                </a:solidFill>
                <a:latin typeface="Arial" charset="0"/>
                <a:ea typeface="ＭＳ Ｐゴシック" pitchFamily="34" charset="-128"/>
              </a:defRPr>
            </a:lvl3pPr>
            <a:lvl4pPr marL="1600200" indent="-228600">
              <a:spcBef>
                <a:spcPct val="20000"/>
              </a:spcBef>
              <a:buChar char="–"/>
              <a:defRPr sz="1400">
                <a:solidFill>
                  <a:srgbClr val="57768E"/>
                </a:solidFill>
                <a:latin typeface="Arial" charset="0"/>
                <a:ea typeface="ＭＳ Ｐゴシック" pitchFamily="34" charset="-128"/>
              </a:defRPr>
            </a:lvl4pPr>
            <a:lvl5pPr marL="2057400" indent="-228600">
              <a:spcBef>
                <a:spcPct val="20000"/>
              </a:spcBef>
              <a:buChar char="»"/>
              <a:defRPr sz="1200">
                <a:solidFill>
                  <a:srgbClr val="25325B"/>
                </a:solidFill>
                <a:latin typeface="Arial" charset="0"/>
                <a:ea typeface="ＭＳ Ｐゴシック" pitchFamily="34" charset="-128"/>
              </a:defRPr>
            </a:lvl5pPr>
            <a:lvl6pPr marL="25146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6pPr>
            <a:lvl7pPr marL="29718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7pPr>
            <a:lvl8pPr marL="34290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8pPr>
            <a:lvl9pPr marL="38862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9pPr>
          </a:lstStyle>
          <a:p>
            <a:pPr algn="ctr" eaLnBrk="1" hangingPunct="1">
              <a:buFont typeface="Wingdings" pitchFamily="2" charset="2"/>
              <a:buNone/>
            </a:pPr>
            <a:r>
              <a:rPr lang="en-US" altLang="en-US" sz="2000" b="1" dirty="0"/>
              <a:t>Gretchen Ulbee</a:t>
            </a:r>
            <a:br>
              <a:rPr lang="en-US" altLang="en-US" sz="2000" b="1" dirty="0"/>
            </a:br>
            <a:r>
              <a:rPr lang="en-US" altLang="en-US" sz="2000" b="1" dirty="0"/>
              <a:t>Manager of Special</a:t>
            </a:r>
            <a:br>
              <a:rPr lang="en-US" altLang="en-US" sz="2000" b="1" dirty="0"/>
            </a:br>
            <a:r>
              <a:rPr lang="en-US" altLang="en-US" sz="2000" b="1" dirty="0"/>
              <a:t>Needs Purchasing</a:t>
            </a:r>
            <a:br>
              <a:rPr lang="en-US" altLang="en-US" sz="2000" b="1" dirty="0"/>
            </a:br>
            <a:r>
              <a:rPr lang="en-US" altLang="en-US" sz="2000" b="1" dirty="0"/>
              <a:t>MN DHS</a:t>
            </a:r>
          </a:p>
        </p:txBody>
      </p:sp>
      <p:pic>
        <p:nvPicPr>
          <p:cNvPr id="3" name="Picture 2"/>
          <p:cNvPicPr>
            <a:picLocks noChangeAspect="1"/>
          </p:cNvPicPr>
          <p:nvPr/>
        </p:nvPicPr>
        <p:blipFill>
          <a:blip r:embed="rId4"/>
          <a:stretch>
            <a:fillRect/>
          </a:stretch>
        </p:blipFill>
        <p:spPr>
          <a:xfrm>
            <a:off x="1836166" y="1716458"/>
            <a:ext cx="1987714" cy="3017520"/>
          </a:xfrm>
          <a:prstGeom prst="rect">
            <a:avLst/>
          </a:prstGeom>
        </p:spPr>
      </p:pic>
    </p:spTree>
    <p:extLst>
      <p:ext uri="{BB962C8B-B14F-4D97-AF65-F5344CB8AC3E}">
        <p14:creationId xmlns:p14="http://schemas.microsoft.com/office/powerpoint/2010/main" val="2877573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p:txBody>
          <a:bodyPr/>
          <a:lstStyle/>
          <a:p>
            <a:r>
              <a:rPr lang="en-US" altLang="en-US" dirty="0"/>
              <a:t>Webinar Facilitator:</a:t>
            </a:r>
          </a:p>
        </p:txBody>
      </p:sp>
      <p:sp>
        <p:nvSpPr>
          <p:cNvPr id="13" name="Slide Number Placeholder 5"/>
          <p:cNvSpPr txBox="1">
            <a:spLocks/>
          </p:cNvSpPr>
          <p:nvPr/>
        </p:nvSpPr>
        <p:spPr>
          <a:xfrm>
            <a:off x="6624918" y="592543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E9674F"/>
                </a:solidFill>
                <a:latin typeface="Helvetica Neue Medium"/>
                <a:ea typeface="+mn-ea"/>
                <a:cs typeface="Helvetica Neue Medium"/>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FB97A1-9E25-5140-8E20-D0104F209260}" type="slidenum">
              <a:rPr lang="en-US" smtClean="0"/>
              <a:pPr/>
              <a:t>5</a:t>
            </a:fld>
            <a:endParaRPr lang="en-US" dirty="0"/>
          </a:p>
        </p:txBody>
      </p:sp>
      <p:sp>
        <p:nvSpPr>
          <p:cNvPr id="5" name="Text Placeholder 7"/>
          <p:cNvSpPr>
            <a:spLocks noGrp="1"/>
          </p:cNvSpPr>
          <p:nvPr/>
        </p:nvSpPr>
        <p:spPr bwMode="auto">
          <a:xfrm>
            <a:off x="2551906" y="1733339"/>
            <a:ext cx="4040188" cy="577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Clr>
                <a:srgbClr val="57768E"/>
              </a:buClr>
              <a:buFont typeface="Wingdings" pitchFamily="2" charset="2"/>
              <a:buChar char="§"/>
              <a:defRPr sz="2400">
                <a:solidFill>
                  <a:srgbClr val="25325B"/>
                </a:solidFill>
                <a:latin typeface="Arial" charset="0"/>
                <a:ea typeface="ＭＳ Ｐゴシック" pitchFamily="34" charset="-128"/>
              </a:defRPr>
            </a:lvl1pPr>
            <a:lvl2pPr marL="742950" indent="-285750">
              <a:spcBef>
                <a:spcPct val="20000"/>
              </a:spcBef>
              <a:buChar char="–"/>
              <a:defRPr sz="2000">
                <a:solidFill>
                  <a:srgbClr val="486176"/>
                </a:solidFill>
                <a:latin typeface="Arial" charset="0"/>
                <a:ea typeface="ＭＳ Ｐゴシック" pitchFamily="34" charset="-128"/>
              </a:defRPr>
            </a:lvl2pPr>
            <a:lvl3pPr marL="1143000" indent="-228600">
              <a:spcBef>
                <a:spcPct val="20000"/>
              </a:spcBef>
              <a:buChar char="•"/>
              <a:defRPr>
                <a:solidFill>
                  <a:srgbClr val="25325B"/>
                </a:solidFill>
                <a:latin typeface="Arial" charset="0"/>
                <a:ea typeface="ＭＳ Ｐゴシック" pitchFamily="34" charset="-128"/>
              </a:defRPr>
            </a:lvl3pPr>
            <a:lvl4pPr marL="1600200" indent="-228600">
              <a:spcBef>
                <a:spcPct val="20000"/>
              </a:spcBef>
              <a:buChar char="–"/>
              <a:defRPr sz="1400">
                <a:solidFill>
                  <a:srgbClr val="57768E"/>
                </a:solidFill>
                <a:latin typeface="Arial" charset="0"/>
                <a:ea typeface="ＭＳ Ｐゴシック" pitchFamily="34" charset="-128"/>
              </a:defRPr>
            </a:lvl4pPr>
            <a:lvl5pPr marL="2057400" indent="-228600">
              <a:spcBef>
                <a:spcPct val="20000"/>
              </a:spcBef>
              <a:buChar char="»"/>
              <a:defRPr sz="1200">
                <a:solidFill>
                  <a:srgbClr val="25325B"/>
                </a:solidFill>
                <a:latin typeface="Arial" charset="0"/>
                <a:ea typeface="ＭＳ Ｐゴシック" pitchFamily="34" charset="-128"/>
              </a:defRPr>
            </a:lvl5pPr>
            <a:lvl6pPr marL="25146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6pPr>
            <a:lvl7pPr marL="29718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7pPr>
            <a:lvl8pPr marL="34290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8pPr>
            <a:lvl9pPr marL="38862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9pPr>
          </a:lstStyle>
          <a:p>
            <a:pPr algn="ctr" eaLnBrk="1" hangingPunct="1">
              <a:buFont typeface="Wingdings" pitchFamily="2" charset="2"/>
              <a:buNone/>
            </a:pPr>
            <a:r>
              <a:rPr lang="en-US" altLang="en-US" b="1" dirty="0"/>
              <a:t>Erin Taylor</a:t>
            </a:r>
          </a:p>
        </p:txBody>
      </p:sp>
      <p:pic>
        <p:nvPicPr>
          <p:cNvPr id="3" name="Picture 2"/>
          <p:cNvPicPr>
            <a:picLocks noChangeAspect="1"/>
          </p:cNvPicPr>
          <p:nvPr/>
        </p:nvPicPr>
        <p:blipFill>
          <a:blip r:embed="rId3"/>
          <a:stretch>
            <a:fillRect/>
          </a:stretch>
        </p:blipFill>
        <p:spPr>
          <a:xfrm>
            <a:off x="3206496" y="2453640"/>
            <a:ext cx="2755392" cy="2755392"/>
          </a:xfrm>
          <a:prstGeom prst="rect">
            <a:avLst/>
          </a:prstGeom>
        </p:spPr>
      </p:pic>
      <p:sp>
        <p:nvSpPr>
          <p:cNvPr id="7" name="Text Placeholder 7"/>
          <p:cNvSpPr>
            <a:spLocks noGrp="1"/>
          </p:cNvSpPr>
          <p:nvPr/>
        </p:nvSpPr>
        <p:spPr bwMode="auto">
          <a:xfrm>
            <a:off x="2551906" y="5400321"/>
            <a:ext cx="4040188" cy="41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Clr>
                <a:srgbClr val="57768E"/>
              </a:buClr>
              <a:buFont typeface="Wingdings" pitchFamily="2" charset="2"/>
              <a:buChar char="§"/>
              <a:defRPr sz="2400">
                <a:solidFill>
                  <a:srgbClr val="25325B"/>
                </a:solidFill>
                <a:latin typeface="Arial" charset="0"/>
                <a:ea typeface="ＭＳ Ｐゴシック" pitchFamily="34" charset="-128"/>
              </a:defRPr>
            </a:lvl1pPr>
            <a:lvl2pPr marL="742950" indent="-285750">
              <a:spcBef>
                <a:spcPct val="20000"/>
              </a:spcBef>
              <a:buChar char="–"/>
              <a:defRPr sz="2000">
                <a:solidFill>
                  <a:srgbClr val="486176"/>
                </a:solidFill>
                <a:latin typeface="Arial" charset="0"/>
                <a:ea typeface="ＭＳ Ｐゴシック" pitchFamily="34" charset="-128"/>
              </a:defRPr>
            </a:lvl2pPr>
            <a:lvl3pPr marL="1143000" indent="-228600">
              <a:spcBef>
                <a:spcPct val="20000"/>
              </a:spcBef>
              <a:buChar char="•"/>
              <a:defRPr>
                <a:solidFill>
                  <a:srgbClr val="25325B"/>
                </a:solidFill>
                <a:latin typeface="Arial" charset="0"/>
                <a:ea typeface="ＭＳ Ｐゴシック" pitchFamily="34" charset="-128"/>
              </a:defRPr>
            </a:lvl3pPr>
            <a:lvl4pPr marL="1600200" indent="-228600">
              <a:spcBef>
                <a:spcPct val="20000"/>
              </a:spcBef>
              <a:buChar char="–"/>
              <a:defRPr sz="1400">
                <a:solidFill>
                  <a:srgbClr val="57768E"/>
                </a:solidFill>
                <a:latin typeface="Arial" charset="0"/>
                <a:ea typeface="ＭＳ Ｐゴシック" pitchFamily="34" charset="-128"/>
              </a:defRPr>
            </a:lvl4pPr>
            <a:lvl5pPr marL="2057400" indent="-228600">
              <a:spcBef>
                <a:spcPct val="20000"/>
              </a:spcBef>
              <a:buChar char="»"/>
              <a:defRPr sz="1200">
                <a:solidFill>
                  <a:srgbClr val="25325B"/>
                </a:solidFill>
                <a:latin typeface="Arial" charset="0"/>
                <a:ea typeface="ＭＳ Ｐゴシック" pitchFamily="34" charset="-128"/>
              </a:defRPr>
            </a:lvl5pPr>
            <a:lvl6pPr marL="25146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6pPr>
            <a:lvl7pPr marL="29718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7pPr>
            <a:lvl8pPr marL="34290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8pPr>
            <a:lvl9pPr marL="3886200" indent="-228600" eaLnBrk="0" fontAlgn="base" hangingPunct="0">
              <a:spcBef>
                <a:spcPct val="20000"/>
              </a:spcBef>
              <a:spcAft>
                <a:spcPct val="0"/>
              </a:spcAft>
              <a:buChar char="»"/>
              <a:defRPr sz="1200">
                <a:solidFill>
                  <a:srgbClr val="25325B"/>
                </a:solidFill>
                <a:latin typeface="Arial" charset="0"/>
                <a:ea typeface="ＭＳ Ｐゴシック" pitchFamily="34" charset="-128"/>
              </a:defRPr>
            </a:lvl9pPr>
          </a:lstStyle>
          <a:p>
            <a:pPr algn="ctr" eaLnBrk="1" hangingPunct="1">
              <a:buFont typeface="Wingdings" pitchFamily="2" charset="2"/>
              <a:buNone/>
            </a:pPr>
            <a:r>
              <a:rPr lang="en-US" altLang="en-US" sz="1600" b="1" dirty="0"/>
              <a:t>Bailit Health</a:t>
            </a:r>
          </a:p>
          <a:p>
            <a:pPr algn="ctr" eaLnBrk="1" hangingPunct="1">
              <a:buFont typeface="Wingdings" pitchFamily="2" charset="2"/>
              <a:buNone/>
            </a:pPr>
            <a:r>
              <a:rPr lang="en-US" altLang="en-US" sz="1600" b="1" dirty="0"/>
              <a:t>etaylor@bailit-health.com</a:t>
            </a:r>
          </a:p>
        </p:txBody>
      </p:sp>
    </p:spTree>
    <p:extLst>
      <p:ext uri="{BB962C8B-B14F-4D97-AF65-F5344CB8AC3E}">
        <p14:creationId xmlns:p14="http://schemas.microsoft.com/office/powerpoint/2010/main" val="1677515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Logistics 	</a:t>
            </a:r>
          </a:p>
        </p:txBody>
      </p:sp>
      <p:sp>
        <p:nvSpPr>
          <p:cNvPr id="3" name="Content Placeholder 2"/>
          <p:cNvSpPr>
            <a:spLocks noGrp="1"/>
          </p:cNvSpPr>
          <p:nvPr>
            <p:ph idx="1"/>
          </p:nvPr>
        </p:nvSpPr>
        <p:spPr/>
        <p:txBody>
          <a:bodyPr>
            <a:normAutofit/>
          </a:bodyPr>
          <a:lstStyle/>
          <a:p>
            <a:pPr marL="285750" indent="-285750">
              <a:spcBef>
                <a:spcPts val="528"/>
              </a:spcBef>
              <a:defRPr/>
            </a:pPr>
            <a:r>
              <a:rPr lang="en-US" sz="2800" dirty="0"/>
              <a:t>This webinar is being recorded.</a:t>
            </a:r>
          </a:p>
          <a:p>
            <a:pPr marL="685800" lvl="1">
              <a:spcBef>
                <a:spcPts val="528"/>
              </a:spcBef>
              <a:defRPr/>
            </a:pPr>
            <a:r>
              <a:rPr lang="en-US" sz="2400" dirty="0"/>
              <a:t>The recording and slides will be available following the webinar. </a:t>
            </a:r>
          </a:p>
          <a:p>
            <a:pPr marL="400050" lvl="1" indent="0">
              <a:spcBef>
                <a:spcPts val="528"/>
              </a:spcBef>
              <a:buFontTx/>
              <a:buNone/>
              <a:defRPr/>
            </a:pPr>
            <a:endParaRPr lang="en-US" sz="1000" dirty="0">
              <a:solidFill>
                <a:srgbClr val="FF0000"/>
              </a:solidFill>
            </a:endParaRPr>
          </a:p>
          <a:p>
            <a:pPr marL="285750" indent="-285750">
              <a:spcBef>
                <a:spcPts val="528"/>
              </a:spcBef>
              <a:defRPr/>
            </a:pPr>
            <a:r>
              <a:rPr lang="en-US" sz="2800" dirty="0"/>
              <a:t>Telephone lines will remain muted. </a:t>
            </a:r>
          </a:p>
          <a:p>
            <a:pPr marL="685800" lvl="1">
              <a:spcBef>
                <a:spcPts val="528"/>
              </a:spcBef>
              <a:defRPr/>
            </a:pPr>
            <a:r>
              <a:rPr lang="en-US" sz="2400" dirty="0"/>
              <a:t>We want everyone to be able to hear our presenters!</a:t>
            </a:r>
            <a:endParaRPr lang="en-US" dirty="0"/>
          </a:p>
          <a:p>
            <a:pPr marL="400050" lvl="1" indent="0">
              <a:spcBef>
                <a:spcPts val="528"/>
              </a:spcBef>
              <a:buFontTx/>
              <a:buNone/>
              <a:defRPr/>
            </a:pPr>
            <a:endParaRPr lang="en-US" sz="1000" dirty="0"/>
          </a:p>
          <a:p>
            <a:pPr>
              <a:spcBef>
                <a:spcPts val="528"/>
              </a:spcBef>
              <a:defRPr/>
            </a:pPr>
            <a:r>
              <a:rPr lang="en-US" sz="2800" dirty="0"/>
              <a:t>Questions can be submitted electronically at any  time.</a:t>
            </a:r>
          </a:p>
        </p:txBody>
      </p:sp>
      <p:grpSp>
        <p:nvGrpSpPr>
          <p:cNvPr id="6" name="Group 614"/>
          <p:cNvGrpSpPr>
            <a:grpSpLocks noChangeAspect="1"/>
          </p:cNvGrpSpPr>
          <p:nvPr/>
        </p:nvGrpSpPr>
        <p:grpSpPr>
          <a:xfrm>
            <a:off x="7479778" y="5208875"/>
            <a:ext cx="769861" cy="1052230"/>
            <a:chOff x="8355013" y="2216150"/>
            <a:chExt cx="650875" cy="763588"/>
          </a:xfrm>
          <a:solidFill>
            <a:schemeClr val="tx1">
              <a:lumMod val="75000"/>
              <a:lumOff val="25000"/>
            </a:schemeClr>
          </a:solidFill>
        </p:grpSpPr>
        <p:sp>
          <p:nvSpPr>
            <p:cNvPr id="7" name="Freeform 561"/>
            <p:cNvSpPr>
              <a:spLocks/>
            </p:cNvSpPr>
            <p:nvPr/>
          </p:nvSpPr>
          <p:spPr bwMode="auto">
            <a:xfrm>
              <a:off x="8470900" y="2376487"/>
              <a:ext cx="179387" cy="149225"/>
            </a:xfrm>
            <a:custGeom>
              <a:avLst/>
              <a:gdLst/>
              <a:ahLst/>
              <a:cxnLst>
                <a:cxn ang="0">
                  <a:pos x="91" y="0"/>
                </a:cxn>
                <a:cxn ang="0">
                  <a:pos x="113" y="13"/>
                </a:cxn>
                <a:cxn ang="0">
                  <a:pos x="42" y="94"/>
                </a:cxn>
                <a:cxn ang="0">
                  <a:pos x="0" y="49"/>
                </a:cxn>
                <a:cxn ang="0">
                  <a:pos x="18" y="35"/>
                </a:cxn>
                <a:cxn ang="0">
                  <a:pos x="42" y="58"/>
                </a:cxn>
                <a:cxn ang="0">
                  <a:pos x="91" y="0"/>
                </a:cxn>
              </a:cxnLst>
              <a:rect l="0" t="0" r="r" b="b"/>
              <a:pathLst>
                <a:path w="113" h="94">
                  <a:moveTo>
                    <a:pt x="91" y="0"/>
                  </a:moveTo>
                  <a:lnTo>
                    <a:pt x="113" y="13"/>
                  </a:lnTo>
                  <a:lnTo>
                    <a:pt x="42" y="94"/>
                  </a:lnTo>
                  <a:lnTo>
                    <a:pt x="0" y="49"/>
                  </a:lnTo>
                  <a:lnTo>
                    <a:pt x="18" y="35"/>
                  </a:lnTo>
                  <a:lnTo>
                    <a:pt x="42" y="58"/>
                  </a:lnTo>
                  <a:lnTo>
                    <a:pt x="91" y="0"/>
                  </a:lnTo>
                  <a:close/>
                </a:path>
              </a:pathLst>
            </a:custGeom>
            <a:grpFill/>
            <a:ln w="0">
              <a:noFill/>
              <a:prstDash val="solid"/>
              <a:round/>
              <a:headEnd/>
              <a:tailEnd/>
            </a:ln>
          </p:spPr>
          <p:txBody>
            <a:bodyPr/>
            <a:lstStyle/>
            <a:p>
              <a:pPr>
                <a:defRPr/>
              </a:pPr>
              <a:endParaRPr lang="en-US" dirty="0">
                <a:solidFill>
                  <a:srgbClr val="25325B"/>
                </a:solidFill>
                <a:latin typeface="Arial" panose="020B0604020202020204" pitchFamily="34" charset="0"/>
              </a:endParaRPr>
            </a:p>
          </p:txBody>
        </p:sp>
        <p:sp>
          <p:nvSpPr>
            <p:cNvPr id="8" name="Rectangle 562"/>
            <p:cNvSpPr>
              <a:spLocks noChangeArrowheads="1"/>
            </p:cNvSpPr>
            <p:nvPr/>
          </p:nvSpPr>
          <p:spPr bwMode="auto">
            <a:xfrm>
              <a:off x="8686800" y="2381250"/>
              <a:ext cx="201612" cy="34925"/>
            </a:xfrm>
            <a:prstGeom prst="rect">
              <a:avLst/>
            </a:prstGeom>
            <a:grpFill/>
            <a:ln w="0">
              <a:noFill/>
              <a:prstDash val="solid"/>
              <a:miter lim="800000"/>
              <a:headEnd/>
              <a:tailEnd/>
            </a:ln>
          </p:spPr>
          <p:txBody>
            <a:bodyPr/>
            <a:lstStyle/>
            <a:p>
              <a:pPr>
                <a:defRPr/>
              </a:pPr>
              <a:endParaRPr lang="en-US" dirty="0">
                <a:solidFill>
                  <a:srgbClr val="25325B"/>
                </a:solidFill>
                <a:latin typeface="Arial" panose="020B0604020202020204" pitchFamily="34" charset="0"/>
              </a:endParaRPr>
            </a:p>
          </p:txBody>
        </p:sp>
        <p:sp>
          <p:nvSpPr>
            <p:cNvPr id="9" name="Rectangle 563"/>
            <p:cNvSpPr>
              <a:spLocks noChangeArrowheads="1"/>
            </p:cNvSpPr>
            <p:nvPr/>
          </p:nvSpPr>
          <p:spPr bwMode="auto">
            <a:xfrm>
              <a:off x="8686800" y="2438400"/>
              <a:ext cx="201612" cy="33338"/>
            </a:xfrm>
            <a:prstGeom prst="rect">
              <a:avLst/>
            </a:prstGeom>
            <a:grpFill/>
            <a:ln w="0">
              <a:noFill/>
              <a:prstDash val="solid"/>
              <a:miter lim="800000"/>
              <a:headEnd/>
              <a:tailEnd/>
            </a:ln>
          </p:spPr>
          <p:txBody>
            <a:bodyPr/>
            <a:lstStyle/>
            <a:p>
              <a:pPr>
                <a:defRPr/>
              </a:pPr>
              <a:endParaRPr lang="en-US" dirty="0">
                <a:solidFill>
                  <a:srgbClr val="25325B"/>
                </a:solidFill>
                <a:latin typeface="Arial" panose="020B0604020202020204" pitchFamily="34" charset="0"/>
              </a:endParaRPr>
            </a:p>
          </p:txBody>
        </p:sp>
        <p:sp>
          <p:nvSpPr>
            <p:cNvPr id="10" name="Rectangle 564"/>
            <p:cNvSpPr>
              <a:spLocks noChangeArrowheads="1"/>
            </p:cNvSpPr>
            <p:nvPr/>
          </p:nvSpPr>
          <p:spPr bwMode="auto">
            <a:xfrm>
              <a:off x="8686800" y="2495550"/>
              <a:ext cx="201612" cy="33338"/>
            </a:xfrm>
            <a:prstGeom prst="rect">
              <a:avLst/>
            </a:prstGeom>
            <a:grpFill/>
            <a:ln w="0">
              <a:noFill/>
              <a:prstDash val="solid"/>
              <a:miter lim="800000"/>
              <a:headEnd/>
              <a:tailEnd/>
            </a:ln>
          </p:spPr>
          <p:txBody>
            <a:bodyPr/>
            <a:lstStyle/>
            <a:p>
              <a:pPr>
                <a:defRPr/>
              </a:pPr>
              <a:endParaRPr lang="en-US" dirty="0">
                <a:solidFill>
                  <a:srgbClr val="25325B"/>
                </a:solidFill>
                <a:latin typeface="Arial" panose="020B0604020202020204" pitchFamily="34" charset="0"/>
              </a:endParaRPr>
            </a:p>
          </p:txBody>
        </p:sp>
        <p:sp>
          <p:nvSpPr>
            <p:cNvPr id="11" name="Rectangle 565"/>
            <p:cNvSpPr>
              <a:spLocks noChangeArrowheads="1"/>
            </p:cNvSpPr>
            <p:nvPr/>
          </p:nvSpPr>
          <p:spPr bwMode="auto">
            <a:xfrm>
              <a:off x="8686800" y="2665412"/>
              <a:ext cx="153987" cy="34925"/>
            </a:xfrm>
            <a:prstGeom prst="rect">
              <a:avLst/>
            </a:prstGeom>
            <a:grpFill/>
            <a:ln w="0">
              <a:noFill/>
              <a:prstDash val="solid"/>
              <a:miter lim="800000"/>
              <a:headEnd/>
              <a:tailEnd/>
            </a:ln>
          </p:spPr>
          <p:txBody>
            <a:bodyPr/>
            <a:lstStyle/>
            <a:p>
              <a:pPr>
                <a:defRPr/>
              </a:pPr>
              <a:endParaRPr lang="en-US" dirty="0">
                <a:solidFill>
                  <a:srgbClr val="25325B"/>
                </a:solidFill>
                <a:latin typeface="Arial" panose="020B0604020202020204" pitchFamily="34" charset="0"/>
              </a:endParaRPr>
            </a:p>
          </p:txBody>
        </p:sp>
        <p:sp>
          <p:nvSpPr>
            <p:cNvPr id="12" name="Rectangle 566"/>
            <p:cNvSpPr>
              <a:spLocks noChangeArrowheads="1"/>
            </p:cNvSpPr>
            <p:nvPr/>
          </p:nvSpPr>
          <p:spPr bwMode="auto">
            <a:xfrm>
              <a:off x="8686800" y="2609850"/>
              <a:ext cx="201612" cy="33338"/>
            </a:xfrm>
            <a:prstGeom prst="rect">
              <a:avLst/>
            </a:prstGeom>
            <a:grpFill/>
            <a:ln w="0">
              <a:noFill/>
              <a:prstDash val="solid"/>
              <a:miter lim="800000"/>
              <a:headEnd/>
              <a:tailEnd/>
            </a:ln>
          </p:spPr>
          <p:txBody>
            <a:bodyPr/>
            <a:lstStyle/>
            <a:p>
              <a:pPr>
                <a:defRPr/>
              </a:pPr>
              <a:endParaRPr lang="en-US" dirty="0">
                <a:solidFill>
                  <a:srgbClr val="25325B"/>
                </a:solidFill>
                <a:latin typeface="Arial" panose="020B0604020202020204" pitchFamily="34" charset="0"/>
              </a:endParaRPr>
            </a:p>
          </p:txBody>
        </p:sp>
        <p:sp>
          <p:nvSpPr>
            <p:cNvPr id="13" name="Rectangle 567"/>
            <p:cNvSpPr>
              <a:spLocks noChangeArrowheads="1"/>
            </p:cNvSpPr>
            <p:nvPr/>
          </p:nvSpPr>
          <p:spPr bwMode="auto">
            <a:xfrm>
              <a:off x="8686800" y="2552700"/>
              <a:ext cx="201612" cy="33338"/>
            </a:xfrm>
            <a:prstGeom prst="rect">
              <a:avLst/>
            </a:prstGeom>
            <a:grpFill/>
            <a:ln w="0">
              <a:noFill/>
              <a:prstDash val="solid"/>
              <a:miter lim="800000"/>
              <a:headEnd/>
              <a:tailEnd/>
            </a:ln>
          </p:spPr>
          <p:txBody>
            <a:bodyPr/>
            <a:lstStyle/>
            <a:p>
              <a:pPr>
                <a:defRPr/>
              </a:pPr>
              <a:endParaRPr lang="en-US" dirty="0">
                <a:solidFill>
                  <a:srgbClr val="25325B"/>
                </a:solidFill>
                <a:latin typeface="Arial" panose="020B0604020202020204" pitchFamily="34" charset="0"/>
              </a:endParaRPr>
            </a:p>
          </p:txBody>
        </p:sp>
        <p:sp>
          <p:nvSpPr>
            <p:cNvPr id="14" name="Freeform 568"/>
            <p:cNvSpPr>
              <a:spLocks noEditPoints="1"/>
            </p:cNvSpPr>
            <p:nvPr/>
          </p:nvSpPr>
          <p:spPr bwMode="auto">
            <a:xfrm>
              <a:off x="8355013" y="2216150"/>
              <a:ext cx="650875" cy="763588"/>
            </a:xfrm>
            <a:custGeom>
              <a:avLst/>
              <a:gdLst/>
              <a:ahLst/>
              <a:cxnLst>
                <a:cxn ang="0">
                  <a:pos x="88" y="35"/>
                </a:cxn>
                <a:cxn ang="0">
                  <a:pos x="71" y="37"/>
                </a:cxn>
                <a:cxn ang="0">
                  <a:pos x="56" y="46"/>
                </a:cxn>
                <a:cxn ang="0">
                  <a:pos x="46" y="56"/>
                </a:cxn>
                <a:cxn ang="0">
                  <a:pos x="37" y="71"/>
                </a:cxn>
                <a:cxn ang="0">
                  <a:pos x="35" y="88"/>
                </a:cxn>
                <a:cxn ang="0">
                  <a:pos x="35" y="393"/>
                </a:cxn>
                <a:cxn ang="0">
                  <a:pos x="37" y="409"/>
                </a:cxn>
                <a:cxn ang="0">
                  <a:pos x="46" y="425"/>
                </a:cxn>
                <a:cxn ang="0">
                  <a:pos x="56" y="435"/>
                </a:cxn>
                <a:cxn ang="0">
                  <a:pos x="71" y="443"/>
                </a:cxn>
                <a:cxn ang="0">
                  <a:pos x="88" y="446"/>
                </a:cxn>
                <a:cxn ang="0">
                  <a:pos x="322" y="446"/>
                </a:cxn>
                <a:cxn ang="0">
                  <a:pos x="339" y="443"/>
                </a:cxn>
                <a:cxn ang="0">
                  <a:pos x="354" y="435"/>
                </a:cxn>
                <a:cxn ang="0">
                  <a:pos x="364" y="425"/>
                </a:cxn>
                <a:cxn ang="0">
                  <a:pos x="373" y="409"/>
                </a:cxn>
                <a:cxn ang="0">
                  <a:pos x="375" y="393"/>
                </a:cxn>
                <a:cxn ang="0">
                  <a:pos x="375" y="88"/>
                </a:cxn>
                <a:cxn ang="0">
                  <a:pos x="373" y="71"/>
                </a:cxn>
                <a:cxn ang="0">
                  <a:pos x="364" y="56"/>
                </a:cxn>
                <a:cxn ang="0">
                  <a:pos x="354" y="46"/>
                </a:cxn>
                <a:cxn ang="0">
                  <a:pos x="339" y="37"/>
                </a:cxn>
                <a:cxn ang="0">
                  <a:pos x="322" y="35"/>
                </a:cxn>
                <a:cxn ang="0">
                  <a:pos x="88" y="35"/>
                </a:cxn>
                <a:cxn ang="0">
                  <a:pos x="88" y="0"/>
                </a:cxn>
                <a:cxn ang="0">
                  <a:pos x="322" y="0"/>
                </a:cxn>
                <a:cxn ang="0">
                  <a:pos x="346" y="3"/>
                </a:cxn>
                <a:cxn ang="0">
                  <a:pos x="367" y="11"/>
                </a:cxn>
                <a:cxn ang="0">
                  <a:pos x="384" y="26"/>
                </a:cxn>
                <a:cxn ang="0">
                  <a:pos x="399" y="43"/>
                </a:cxn>
                <a:cxn ang="0">
                  <a:pos x="407" y="64"/>
                </a:cxn>
                <a:cxn ang="0">
                  <a:pos x="410" y="88"/>
                </a:cxn>
                <a:cxn ang="0">
                  <a:pos x="410" y="393"/>
                </a:cxn>
                <a:cxn ang="0">
                  <a:pos x="407" y="416"/>
                </a:cxn>
                <a:cxn ang="0">
                  <a:pos x="399" y="438"/>
                </a:cxn>
                <a:cxn ang="0">
                  <a:pos x="384" y="455"/>
                </a:cxn>
                <a:cxn ang="0">
                  <a:pos x="367" y="469"/>
                </a:cxn>
                <a:cxn ang="0">
                  <a:pos x="346" y="478"/>
                </a:cxn>
                <a:cxn ang="0">
                  <a:pos x="322" y="481"/>
                </a:cxn>
                <a:cxn ang="0">
                  <a:pos x="88" y="481"/>
                </a:cxn>
                <a:cxn ang="0">
                  <a:pos x="64" y="478"/>
                </a:cxn>
                <a:cxn ang="0">
                  <a:pos x="43" y="469"/>
                </a:cxn>
                <a:cxn ang="0">
                  <a:pos x="26" y="455"/>
                </a:cxn>
                <a:cxn ang="0">
                  <a:pos x="11" y="438"/>
                </a:cxn>
                <a:cxn ang="0">
                  <a:pos x="3" y="416"/>
                </a:cxn>
                <a:cxn ang="0">
                  <a:pos x="0" y="393"/>
                </a:cxn>
                <a:cxn ang="0">
                  <a:pos x="0" y="88"/>
                </a:cxn>
                <a:cxn ang="0">
                  <a:pos x="3" y="64"/>
                </a:cxn>
                <a:cxn ang="0">
                  <a:pos x="11" y="43"/>
                </a:cxn>
                <a:cxn ang="0">
                  <a:pos x="26" y="26"/>
                </a:cxn>
                <a:cxn ang="0">
                  <a:pos x="43" y="11"/>
                </a:cxn>
                <a:cxn ang="0">
                  <a:pos x="64" y="3"/>
                </a:cxn>
                <a:cxn ang="0">
                  <a:pos x="88" y="0"/>
                </a:cxn>
              </a:cxnLst>
              <a:rect l="0" t="0" r="r" b="b"/>
              <a:pathLst>
                <a:path w="410" h="481">
                  <a:moveTo>
                    <a:pt x="88" y="35"/>
                  </a:moveTo>
                  <a:lnTo>
                    <a:pt x="71" y="37"/>
                  </a:lnTo>
                  <a:lnTo>
                    <a:pt x="56" y="46"/>
                  </a:lnTo>
                  <a:lnTo>
                    <a:pt x="46" y="56"/>
                  </a:lnTo>
                  <a:lnTo>
                    <a:pt x="37" y="71"/>
                  </a:lnTo>
                  <a:lnTo>
                    <a:pt x="35" y="88"/>
                  </a:lnTo>
                  <a:lnTo>
                    <a:pt x="35" y="393"/>
                  </a:lnTo>
                  <a:lnTo>
                    <a:pt x="37" y="409"/>
                  </a:lnTo>
                  <a:lnTo>
                    <a:pt x="46" y="425"/>
                  </a:lnTo>
                  <a:lnTo>
                    <a:pt x="56" y="435"/>
                  </a:lnTo>
                  <a:lnTo>
                    <a:pt x="71" y="443"/>
                  </a:lnTo>
                  <a:lnTo>
                    <a:pt x="88" y="446"/>
                  </a:lnTo>
                  <a:lnTo>
                    <a:pt x="322" y="446"/>
                  </a:lnTo>
                  <a:lnTo>
                    <a:pt x="339" y="443"/>
                  </a:lnTo>
                  <a:lnTo>
                    <a:pt x="354" y="435"/>
                  </a:lnTo>
                  <a:lnTo>
                    <a:pt x="364" y="425"/>
                  </a:lnTo>
                  <a:lnTo>
                    <a:pt x="373" y="409"/>
                  </a:lnTo>
                  <a:lnTo>
                    <a:pt x="375" y="393"/>
                  </a:lnTo>
                  <a:lnTo>
                    <a:pt x="375" y="88"/>
                  </a:lnTo>
                  <a:lnTo>
                    <a:pt x="373" y="71"/>
                  </a:lnTo>
                  <a:lnTo>
                    <a:pt x="364" y="56"/>
                  </a:lnTo>
                  <a:lnTo>
                    <a:pt x="354" y="46"/>
                  </a:lnTo>
                  <a:lnTo>
                    <a:pt x="339" y="37"/>
                  </a:lnTo>
                  <a:lnTo>
                    <a:pt x="322" y="35"/>
                  </a:lnTo>
                  <a:lnTo>
                    <a:pt x="88" y="35"/>
                  </a:lnTo>
                  <a:close/>
                  <a:moveTo>
                    <a:pt x="88" y="0"/>
                  </a:moveTo>
                  <a:lnTo>
                    <a:pt x="322" y="0"/>
                  </a:lnTo>
                  <a:lnTo>
                    <a:pt x="346" y="3"/>
                  </a:lnTo>
                  <a:lnTo>
                    <a:pt x="367" y="11"/>
                  </a:lnTo>
                  <a:lnTo>
                    <a:pt x="384" y="26"/>
                  </a:lnTo>
                  <a:lnTo>
                    <a:pt x="399" y="43"/>
                  </a:lnTo>
                  <a:lnTo>
                    <a:pt x="407" y="64"/>
                  </a:lnTo>
                  <a:lnTo>
                    <a:pt x="410" y="88"/>
                  </a:lnTo>
                  <a:lnTo>
                    <a:pt x="410" y="393"/>
                  </a:lnTo>
                  <a:lnTo>
                    <a:pt x="407" y="416"/>
                  </a:lnTo>
                  <a:lnTo>
                    <a:pt x="399" y="438"/>
                  </a:lnTo>
                  <a:lnTo>
                    <a:pt x="384" y="455"/>
                  </a:lnTo>
                  <a:lnTo>
                    <a:pt x="367" y="469"/>
                  </a:lnTo>
                  <a:lnTo>
                    <a:pt x="346" y="478"/>
                  </a:lnTo>
                  <a:lnTo>
                    <a:pt x="322" y="481"/>
                  </a:lnTo>
                  <a:lnTo>
                    <a:pt x="88" y="481"/>
                  </a:lnTo>
                  <a:lnTo>
                    <a:pt x="64" y="478"/>
                  </a:lnTo>
                  <a:lnTo>
                    <a:pt x="43" y="469"/>
                  </a:lnTo>
                  <a:lnTo>
                    <a:pt x="26" y="455"/>
                  </a:lnTo>
                  <a:lnTo>
                    <a:pt x="11" y="438"/>
                  </a:lnTo>
                  <a:lnTo>
                    <a:pt x="3" y="416"/>
                  </a:lnTo>
                  <a:lnTo>
                    <a:pt x="0" y="393"/>
                  </a:lnTo>
                  <a:lnTo>
                    <a:pt x="0" y="88"/>
                  </a:lnTo>
                  <a:lnTo>
                    <a:pt x="3" y="64"/>
                  </a:lnTo>
                  <a:lnTo>
                    <a:pt x="11" y="43"/>
                  </a:lnTo>
                  <a:lnTo>
                    <a:pt x="26" y="26"/>
                  </a:lnTo>
                  <a:lnTo>
                    <a:pt x="43" y="11"/>
                  </a:lnTo>
                  <a:lnTo>
                    <a:pt x="64" y="3"/>
                  </a:lnTo>
                  <a:lnTo>
                    <a:pt x="88" y="0"/>
                  </a:lnTo>
                  <a:close/>
                </a:path>
              </a:pathLst>
            </a:custGeom>
            <a:grpFill/>
            <a:ln w="0">
              <a:noFill/>
              <a:prstDash val="solid"/>
              <a:round/>
              <a:headEnd/>
              <a:tailEnd/>
            </a:ln>
          </p:spPr>
          <p:txBody>
            <a:bodyPr/>
            <a:lstStyle/>
            <a:p>
              <a:pPr>
                <a:defRPr/>
              </a:pPr>
              <a:endParaRPr lang="en-US" dirty="0">
                <a:solidFill>
                  <a:srgbClr val="25325B"/>
                </a:solidFill>
                <a:latin typeface="Arial" panose="020B0604020202020204" pitchFamily="34" charset="0"/>
              </a:endParaRPr>
            </a:p>
          </p:txBody>
        </p:sp>
      </p:grpSp>
      <p:sp>
        <p:nvSpPr>
          <p:cNvPr id="15" name="Slide Number Placeholder 5"/>
          <p:cNvSpPr txBox="1">
            <a:spLocks/>
          </p:cNvSpPr>
          <p:nvPr/>
        </p:nvSpPr>
        <p:spPr>
          <a:xfrm>
            <a:off x="6624918" y="592543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E9674F"/>
                </a:solidFill>
                <a:latin typeface="Helvetica Neue Medium"/>
                <a:ea typeface="+mn-ea"/>
                <a:cs typeface="Helvetica Neue Medium"/>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FB97A1-9E25-5140-8E20-D0104F209260}" type="slidenum">
              <a:rPr lang="en-US" smtClean="0"/>
              <a:pPr/>
              <a:t>6</a:t>
            </a:fld>
            <a:endParaRPr lang="en-US" dirty="0"/>
          </a:p>
        </p:txBody>
      </p:sp>
    </p:spTree>
    <p:extLst>
      <p:ext uri="{BB962C8B-B14F-4D97-AF65-F5344CB8AC3E}">
        <p14:creationId xmlns:p14="http://schemas.microsoft.com/office/powerpoint/2010/main" val="355415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Asking Questions Electronically</a:t>
            </a:r>
          </a:p>
        </p:txBody>
      </p:sp>
      <p:sp>
        <p:nvSpPr>
          <p:cNvPr id="3" name="Content Placeholder 2"/>
          <p:cNvSpPr>
            <a:spLocks noGrp="1"/>
          </p:cNvSpPr>
          <p:nvPr>
            <p:ph idx="1"/>
          </p:nvPr>
        </p:nvSpPr>
        <p:spPr/>
        <p:txBody>
          <a:bodyPr>
            <a:normAutofit/>
          </a:bodyPr>
          <a:lstStyle/>
          <a:p>
            <a:r>
              <a:rPr lang="en-US" sz="2200" dirty="0"/>
              <a:t>Right click on the Chat button in the top right of the WebEx program.</a:t>
            </a:r>
          </a:p>
          <a:p>
            <a:endParaRPr lang="en-US" dirty="0"/>
          </a:p>
          <a:p>
            <a:pPr marL="0" indent="0">
              <a:buNone/>
            </a:pPr>
            <a:endParaRPr lang="en-US" sz="1100" dirty="0"/>
          </a:p>
          <a:p>
            <a:pPr marL="0" indent="0">
              <a:buNone/>
            </a:pPr>
            <a:endParaRPr lang="en-US" sz="1100" dirty="0"/>
          </a:p>
          <a:p>
            <a:endParaRPr lang="en-US" dirty="0"/>
          </a:p>
          <a:p>
            <a:pPr marL="0" indent="0">
              <a:buNone/>
            </a:pPr>
            <a:endParaRPr lang="en-US" dirty="0"/>
          </a:p>
          <a:p>
            <a:endParaRPr lang="en-US" dirty="0"/>
          </a:p>
          <a:p>
            <a:endParaRPr lang="en-US" dirty="0"/>
          </a:p>
        </p:txBody>
      </p:sp>
      <p:grpSp>
        <p:nvGrpSpPr>
          <p:cNvPr id="9" name="Group 8"/>
          <p:cNvGrpSpPr>
            <a:grpSpLocks noChangeAspect="1"/>
          </p:cNvGrpSpPr>
          <p:nvPr/>
        </p:nvGrpSpPr>
        <p:grpSpPr>
          <a:xfrm>
            <a:off x="2170851" y="2652416"/>
            <a:ext cx="4919528" cy="653576"/>
            <a:chOff x="838200" y="3058642"/>
            <a:chExt cx="5546456" cy="736866"/>
          </a:xfrm>
        </p:grpSpPr>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2473"/>
            <a:stretch/>
          </p:blipFill>
          <p:spPr bwMode="auto">
            <a:xfrm>
              <a:off x="838200" y="3058642"/>
              <a:ext cx="5546456" cy="73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spect="1"/>
            </p:cNvSpPr>
            <p:nvPr/>
          </p:nvSpPr>
          <p:spPr bwMode="auto">
            <a:xfrm>
              <a:off x="2352989" y="3078549"/>
              <a:ext cx="685801" cy="685800"/>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grpSp>
      <p:grpSp>
        <p:nvGrpSpPr>
          <p:cNvPr id="22" name="Group 21"/>
          <p:cNvGrpSpPr/>
          <p:nvPr/>
        </p:nvGrpSpPr>
        <p:grpSpPr>
          <a:xfrm>
            <a:off x="4992860" y="3692675"/>
            <a:ext cx="3566160" cy="1853432"/>
            <a:chOff x="5165706" y="1982969"/>
            <a:chExt cx="3720691" cy="1851690"/>
          </a:xfrm>
        </p:grpSpPr>
        <p:pic>
          <p:nvPicPr>
            <p:cNvPr id="1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125" b="5389"/>
            <a:stretch/>
          </p:blipFill>
          <p:spPr bwMode="auto">
            <a:xfrm>
              <a:off x="5165706" y="1982969"/>
              <a:ext cx="3720691" cy="1851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ight Arrow 15"/>
            <p:cNvSpPr/>
            <p:nvPr/>
          </p:nvSpPr>
          <p:spPr bwMode="auto">
            <a:xfrm rot="6569316">
              <a:off x="5959907" y="2392254"/>
              <a:ext cx="914400" cy="309140"/>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0" name="Right Arrow 19"/>
            <p:cNvSpPr/>
            <p:nvPr/>
          </p:nvSpPr>
          <p:spPr bwMode="auto">
            <a:xfrm rot="4613962">
              <a:off x="8021756" y="2632433"/>
              <a:ext cx="914400" cy="309140"/>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4" name="Rectangle 23"/>
            <p:cNvSpPr>
              <a:spLocks noChangeAspect="1"/>
            </p:cNvSpPr>
            <p:nvPr/>
          </p:nvSpPr>
          <p:spPr bwMode="auto">
            <a:xfrm>
              <a:off x="8224779" y="3295650"/>
              <a:ext cx="608283" cy="228600"/>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6" name="Rectangle 25"/>
            <p:cNvSpPr>
              <a:spLocks noChangeAspect="1"/>
            </p:cNvSpPr>
            <p:nvPr/>
          </p:nvSpPr>
          <p:spPr bwMode="auto">
            <a:xfrm>
              <a:off x="5768819" y="3020056"/>
              <a:ext cx="2383095" cy="237942"/>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grpSp>
      <p:sp>
        <p:nvSpPr>
          <p:cNvPr id="14" name="Content Placeholder 2"/>
          <p:cNvSpPr txBox="1">
            <a:spLocks/>
          </p:cNvSpPr>
          <p:nvPr/>
        </p:nvSpPr>
        <p:spPr>
          <a:xfrm>
            <a:off x="480646" y="3504229"/>
            <a:ext cx="4523937" cy="26386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E9674F"/>
              </a:buClr>
              <a:buFont typeface="Arial"/>
              <a:buChar char="•"/>
              <a:defRPr sz="3200" b="0" i="0" kern="1200">
                <a:solidFill>
                  <a:schemeClr val="tx1">
                    <a:lumMod val="75000"/>
                    <a:lumOff val="25000"/>
                  </a:schemeClr>
                </a:solidFill>
                <a:latin typeface="Helvetica Neue"/>
                <a:ea typeface="+mn-ea"/>
                <a:cs typeface="Helvetica Neue"/>
              </a:defRPr>
            </a:lvl1pPr>
            <a:lvl2pPr marL="742950" indent="-285750" algn="l" defTabSz="457200" rtl="0" eaLnBrk="1" latinLnBrk="0" hangingPunct="1">
              <a:spcBef>
                <a:spcPct val="20000"/>
              </a:spcBef>
              <a:buClr>
                <a:srgbClr val="E9674F"/>
              </a:buClr>
              <a:buFont typeface="Arial"/>
              <a:buChar char="–"/>
              <a:defRPr sz="2800" b="0" i="0" kern="1200">
                <a:solidFill>
                  <a:schemeClr val="tx1">
                    <a:lumMod val="75000"/>
                    <a:lumOff val="25000"/>
                  </a:schemeClr>
                </a:solidFill>
                <a:latin typeface="Helvetica Neue"/>
                <a:ea typeface="+mn-ea"/>
                <a:cs typeface="Helvetica Neue"/>
              </a:defRPr>
            </a:lvl2pPr>
            <a:lvl3pPr marL="1143000" indent="-228600" algn="l" defTabSz="457200" rtl="0" eaLnBrk="1" latinLnBrk="0" hangingPunct="1">
              <a:spcBef>
                <a:spcPct val="20000"/>
              </a:spcBef>
              <a:buClr>
                <a:srgbClr val="E9674F"/>
              </a:buClr>
              <a:buFont typeface="Arial"/>
              <a:buChar char="•"/>
              <a:defRPr sz="2400" b="0" i="0" kern="1200">
                <a:solidFill>
                  <a:schemeClr val="tx1">
                    <a:lumMod val="75000"/>
                    <a:lumOff val="25000"/>
                  </a:schemeClr>
                </a:solidFill>
                <a:latin typeface="Helvetica Neue"/>
                <a:ea typeface="+mn-ea"/>
                <a:cs typeface="Helvetica Neue"/>
              </a:defRPr>
            </a:lvl3pPr>
            <a:lvl4pPr marL="1600200" indent="-228600" algn="l" defTabSz="457200" rtl="0" eaLnBrk="1" latinLnBrk="0" hangingPunct="1">
              <a:spcBef>
                <a:spcPct val="20000"/>
              </a:spcBef>
              <a:buClr>
                <a:srgbClr val="E9674F"/>
              </a:buClr>
              <a:buFont typeface="Arial"/>
              <a:buChar char="–"/>
              <a:defRPr sz="2000" b="0" i="0" kern="1200">
                <a:solidFill>
                  <a:schemeClr val="tx1">
                    <a:lumMod val="75000"/>
                    <a:lumOff val="25000"/>
                  </a:schemeClr>
                </a:solidFill>
                <a:latin typeface="Helvetica Neue"/>
                <a:ea typeface="+mn-ea"/>
                <a:cs typeface="Helvetica Neue"/>
              </a:defRPr>
            </a:lvl4pPr>
            <a:lvl5pPr marL="2057400" indent="-228600" algn="l" defTabSz="457200" rtl="0" eaLnBrk="1" latinLnBrk="0" hangingPunct="1">
              <a:spcBef>
                <a:spcPct val="20000"/>
              </a:spcBef>
              <a:buClr>
                <a:srgbClr val="E9674F"/>
              </a:buClr>
              <a:buFont typeface="Arial"/>
              <a:buChar char="»"/>
              <a:defRPr sz="2000" b="0" i="0" kern="1200">
                <a:solidFill>
                  <a:schemeClr val="tx1">
                    <a:lumMod val="75000"/>
                    <a:lumOff val="25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Type your question in the chat box. Select “All Panelists” and click “Send.”</a:t>
            </a:r>
          </a:p>
          <a:p>
            <a:endParaRPr lang="en-US" sz="1100" dirty="0"/>
          </a:p>
          <a:p>
            <a:r>
              <a:rPr lang="en-US" sz="2200" dirty="0"/>
              <a:t>The Q&amp;A function can also be used in a similar way.</a:t>
            </a:r>
          </a:p>
        </p:txBody>
      </p:sp>
      <p:sp>
        <p:nvSpPr>
          <p:cNvPr id="15" name="Slide Number Placeholder 5"/>
          <p:cNvSpPr txBox="1">
            <a:spLocks/>
          </p:cNvSpPr>
          <p:nvPr/>
        </p:nvSpPr>
        <p:spPr>
          <a:xfrm>
            <a:off x="6624918" y="592543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E9674F"/>
                </a:solidFill>
                <a:latin typeface="Helvetica Neue Medium"/>
                <a:ea typeface="+mn-ea"/>
                <a:cs typeface="Helvetica Neue Medium"/>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FB97A1-9E25-5140-8E20-D0104F209260}" type="slidenum">
              <a:rPr lang="en-US" smtClean="0"/>
              <a:pPr/>
              <a:t>7</a:t>
            </a:fld>
            <a:endParaRPr lang="en-US" dirty="0"/>
          </a:p>
        </p:txBody>
      </p:sp>
    </p:spTree>
    <p:extLst>
      <p:ext uri="{BB962C8B-B14F-4D97-AF65-F5344CB8AC3E}">
        <p14:creationId xmlns:p14="http://schemas.microsoft.com/office/powerpoint/2010/main" val="1809014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7200" y="1905000"/>
            <a:ext cx="8229600" cy="4086405"/>
          </a:xfrm>
        </p:spPr>
        <p:txBody>
          <a:bodyPr>
            <a:normAutofit/>
          </a:bodyPr>
          <a:lstStyle/>
          <a:p>
            <a:r>
              <a:rPr lang="en-US" sz="2800" dirty="0"/>
              <a:t>State attention to value-based payment for LTSS</a:t>
            </a:r>
          </a:p>
          <a:p>
            <a:endParaRPr lang="en-US" sz="1400" dirty="0"/>
          </a:p>
          <a:p>
            <a:r>
              <a:rPr lang="en-US" sz="2800" dirty="0"/>
              <a:t>State levers</a:t>
            </a:r>
          </a:p>
          <a:p>
            <a:endParaRPr lang="en-US" sz="1400" dirty="0"/>
          </a:p>
          <a:p>
            <a:r>
              <a:rPr lang="en-US" sz="2800" dirty="0"/>
              <a:t>State spotlight: Minnesota</a:t>
            </a:r>
          </a:p>
          <a:p>
            <a:endParaRPr lang="en-US" sz="1400" dirty="0"/>
          </a:p>
          <a:p>
            <a:r>
              <a:rPr lang="en-US" sz="2800" dirty="0"/>
              <a:t>State spotlight: Virginia</a:t>
            </a:r>
          </a:p>
          <a:p>
            <a:endParaRPr lang="en-US" sz="2800" dirty="0"/>
          </a:p>
        </p:txBody>
      </p:sp>
      <p:sp>
        <p:nvSpPr>
          <p:cNvPr id="4" name="Slide Number Placeholder 5"/>
          <p:cNvSpPr txBox="1">
            <a:spLocks/>
          </p:cNvSpPr>
          <p:nvPr/>
        </p:nvSpPr>
        <p:spPr>
          <a:xfrm>
            <a:off x="6624918" y="592543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E9674F"/>
                </a:solidFill>
                <a:latin typeface="Helvetica Neue Medium"/>
                <a:ea typeface="+mn-ea"/>
                <a:cs typeface="Helvetica Neue Medium"/>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FB97A1-9E25-5140-8E20-D0104F209260}" type="slidenum">
              <a:rPr lang="en-US" smtClean="0"/>
              <a:pPr/>
              <a:t>8</a:t>
            </a:fld>
            <a:endParaRPr lang="en-US" dirty="0"/>
          </a:p>
        </p:txBody>
      </p:sp>
    </p:spTree>
    <p:extLst>
      <p:ext uri="{BB962C8B-B14F-4D97-AF65-F5344CB8AC3E}">
        <p14:creationId xmlns:p14="http://schemas.microsoft.com/office/powerpoint/2010/main" val="2231969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782951" y="2215428"/>
            <a:ext cx="3523361" cy="3529620"/>
          </a:xfrm>
          <a:prstGeom prst="rect">
            <a:avLst/>
          </a:prstGeom>
        </p:spPr>
      </p:pic>
      <p:sp>
        <p:nvSpPr>
          <p:cNvPr id="2" name="Title 1"/>
          <p:cNvSpPr>
            <a:spLocks noGrp="1"/>
          </p:cNvSpPr>
          <p:nvPr>
            <p:ph type="title"/>
          </p:nvPr>
        </p:nvSpPr>
        <p:spPr/>
        <p:txBody>
          <a:bodyPr/>
          <a:lstStyle/>
          <a:p>
            <a:r>
              <a:rPr lang="en-US" dirty="0"/>
              <a:t>Overview </a:t>
            </a:r>
          </a:p>
        </p:txBody>
      </p:sp>
      <p:cxnSp>
        <p:nvCxnSpPr>
          <p:cNvPr id="13" name="Straight Connector 12"/>
          <p:cNvCxnSpPr/>
          <p:nvPr/>
        </p:nvCxnSpPr>
        <p:spPr>
          <a:xfrm>
            <a:off x="4572000" y="1796851"/>
            <a:ext cx="0" cy="4203899"/>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1">
            <a:extLst>
              <a:ext uri="{FF2B5EF4-FFF2-40B4-BE49-F238E27FC236}">
                <a16:creationId xmlns:a16="http://schemas.microsoft.com/office/drawing/2014/main" id="{604E8795-6BD8-4272-A869-87A2FA7ED872}"/>
              </a:ext>
            </a:extLst>
          </p:cNvPr>
          <p:cNvSpPr txBox="1"/>
          <p:nvPr/>
        </p:nvSpPr>
        <p:spPr>
          <a:xfrm>
            <a:off x="471488" y="1846923"/>
            <a:ext cx="3929009" cy="6645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chemeClr val="tx1">
                    <a:lumMod val="75000"/>
                    <a:lumOff val="25000"/>
                  </a:schemeClr>
                </a:solidFill>
                <a:latin typeface="Helvetica Neue"/>
                <a:cs typeface="Arial" panose="020B0604020202020204" pitchFamily="34" charset="0"/>
              </a:rPr>
              <a:t>Americans</a:t>
            </a:r>
            <a:r>
              <a:rPr lang="en-US" sz="1800" baseline="0" dirty="0">
                <a:solidFill>
                  <a:schemeClr val="tx1">
                    <a:lumMod val="75000"/>
                    <a:lumOff val="25000"/>
                  </a:schemeClr>
                </a:solidFill>
                <a:latin typeface="Helvetica Neue"/>
                <a:cs typeface="Arial" panose="020B0604020202020204" pitchFamily="34" charset="0"/>
              </a:rPr>
              <a:t> needing long-term care will </a:t>
            </a:r>
            <a:r>
              <a:rPr lang="en-US" sz="1800" b="1" baseline="0" dirty="0">
                <a:solidFill>
                  <a:schemeClr val="accent6">
                    <a:lumMod val="75000"/>
                  </a:schemeClr>
                </a:solidFill>
                <a:latin typeface="Helvetica Neue"/>
                <a:cs typeface="Arial" panose="020B0604020202020204" pitchFamily="34" charset="0"/>
              </a:rPr>
              <a:t>more than double </a:t>
            </a:r>
            <a:r>
              <a:rPr lang="en-US" sz="1800" b="0" baseline="0" dirty="0">
                <a:solidFill>
                  <a:schemeClr val="tx1">
                    <a:lumMod val="75000"/>
                    <a:lumOff val="25000"/>
                  </a:schemeClr>
                </a:solidFill>
                <a:latin typeface="Helvetica Neue"/>
                <a:cs typeface="Arial" panose="020B0604020202020204" pitchFamily="34" charset="0"/>
              </a:rPr>
              <a:t>by 2050</a:t>
            </a:r>
            <a:endParaRPr lang="en-US" sz="1800" b="0" dirty="0">
              <a:solidFill>
                <a:schemeClr val="tx1">
                  <a:lumMod val="75000"/>
                  <a:lumOff val="25000"/>
                </a:schemeClr>
              </a:solidFill>
              <a:latin typeface="Helvetica Neue"/>
              <a:cs typeface="Arial" panose="020B0604020202020204" pitchFamily="34" charset="0"/>
            </a:endParaRPr>
          </a:p>
        </p:txBody>
      </p:sp>
      <p:pic>
        <p:nvPicPr>
          <p:cNvPr id="45" name="Picture 44"/>
          <p:cNvPicPr>
            <a:picLocks noChangeAspect="1"/>
          </p:cNvPicPr>
          <p:nvPr/>
        </p:nvPicPr>
        <p:blipFill>
          <a:blip r:embed="rId4"/>
          <a:stretch>
            <a:fillRect/>
          </a:stretch>
        </p:blipFill>
        <p:spPr>
          <a:xfrm>
            <a:off x="457200" y="2615144"/>
            <a:ext cx="3943350" cy="3052916"/>
          </a:xfrm>
          <a:prstGeom prst="rect">
            <a:avLst/>
          </a:prstGeom>
        </p:spPr>
      </p:pic>
      <p:sp>
        <p:nvSpPr>
          <p:cNvPr id="46" name="TextBox 1">
            <a:extLst>
              <a:ext uri="{FF2B5EF4-FFF2-40B4-BE49-F238E27FC236}">
                <a16:creationId xmlns:a16="http://schemas.microsoft.com/office/drawing/2014/main" id="{C2B641F2-7446-4911-A748-7A8C6AAFAF6F}"/>
              </a:ext>
            </a:extLst>
          </p:cNvPr>
          <p:cNvSpPr txBox="1"/>
          <p:nvPr/>
        </p:nvSpPr>
        <p:spPr>
          <a:xfrm>
            <a:off x="4614864" y="1888441"/>
            <a:ext cx="4110036" cy="7538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chemeClr val="accent6">
                    <a:lumMod val="75000"/>
                  </a:schemeClr>
                </a:solidFill>
                <a:latin typeface="Helvetica Neue"/>
                <a:cs typeface="Arial" panose="020B0604020202020204" pitchFamily="34" charset="0"/>
              </a:rPr>
              <a:t>Medicaid</a:t>
            </a:r>
            <a:r>
              <a:rPr lang="en-US" sz="1800" dirty="0">
                <a:solidFill>
                  <a:sysClr val="windowText" lastClr="000000"/>
                </a:solidFill>
                <a:latin typeface="Helvetica Neue"/>
                <a:cs typeface="Arial" panose="020B0604020202020204" pitchFamily="34" charset="0"/>
              </a:rPr>
              <a:t> </a:t>
            </a:r>
            <a:r>
              <a:rPr lang="en-US" sz="1800" dirty="0">
                <a:solidFill>
                  <a:schemeClr val="tx1">
                    <a:lumMod val="75000"/>
                    <a:lumOff val="25000"/>
                  </a:schemeClr>
                </a:solidFill>
                <a:latin typeface="Helvetica Neue"/>
                <a:cs typeface="Arial" panose="020B0604020202020204" pitchFamily="34" charset="0"/>
              </a:rPr>
              <a:t>is the p</a:t>
            </a:r>
            <a:r>
              <a:rPr lang="en-US" sz="1800" b="0" dirty="0">
                <a:solidFill>
                  <a:schemeClr val="tx1">
                    <a:lumMod val="75000"/>
                    <a:lumOff val="25000"/>
                  </a:schemeClr>
                </a:solidFill>
                <a:latin typeface="Helvetica Neue"/>
                <a:cs typeface="Arial" panose="020B0604020202020204" pitchFamily="34" charset="0"/>
              </a:rPr>
              <a:t>rimary </a:t>
            </a:r>
            <a:r>
              <a:rPr lang="en-US" sz="1800" dirty="0">
                <a:solidFill>
                  <a:schemeClr val="tx1">
                    <a:lumMod val="75000"/>
                    <a:lumOff val="25000"/>
                  </a:schemeClr>
                </a:solidFill>
                <a:latin typeface="Helvetica Neue"/>
                <a:cs typeface="Arial" panose="020B0604020202020204" pitchFamily="34" charset="0"/>
              </a:rPr>
              <a:t>payer of LTSS</a:t>
            </a:r>
            <a:endParaRPr lang="en-US" sz="1800" b="1" dirty="0">
              <a:solidFill>
                <a:schemeClr val="tx1">
                  <a:lumMod val="75000"/>
                  <a:lumOff val="25000"/>
                </a:schemeClr>
              </a:solidFill>
              <a:latin typeface="Helvetica Neue"/>
              <a:cs typeface="Arial" panose="020B0604020202020204" pitchFamily="34" charset="0"/>
            </a:endParaRPr>
          </a:p>
        </p:txBody>
      </p:sp>
    </p:spTree>
    <p:extLst>
      <p:ext uri="{BB962C8B-B14F-4D97-AF65-F5344CB8AC3E}">
        <p14:creationId xmlns:p14="http://schemas.microsoft.com/office/powerpoint/2010/main" val="2139008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VS PPT Template (002) [Read-Only]" id="{0B0805FA-53A7-4BB3-8158-03AA22FB2EE2}" vid="{D3513D1E-FB13-4E9C-9F08-9CE3D37A595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VS PPT Template (002) [Read-Only]" id="{0B0805FA-53A7-4BB3-8158-03AA22FB2EE2}" vid="{196725B0-3075-4E72-8DDC-49B2FFED0467}"/>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VS PPT Template (002) [Read-Only]" id="{0B0805FA-53A7-4BB3-8158-03AA22FB2EE2}" vid="{7E38107F-78F9-44EE-80C3-E7B73EE88680}"/>
    </a:ext>
  </a:extLst>
</a:theme>
</file>

<file path=ppt/theme/theme4.xml><?xml version="1.0" encoding="utf-8"?>
<a:theme xmlns:a="http://schemas.openxmlformats.org/drawingml/2006/main" name="Powerpoint Template FINAL 2_2017">
  <a:themeElements>
    <a:clrScheme name="dsrip FINAL">
      <a:dk1>
        <a:srgbClr val="000000"/>
      </a:dk1>
      <a:lt1>
        <a:srgbClr val="FFFFFF"/>
      </a:lt1>
      <a:dk2>
        <a:srgbClr val="811B53"/>
      </a:dk2>
      <a:lt2>
        <a:srgbClr val="ACB6C6"/>
      </a:lt2>
      <a:accent1>
        <a:srgbClr val="00B0F0"/>
      </a:accent1>
      <a:accent2>
        <a:srgbClr val="81C341"/>
      </a:accent2>
      <a:accent3>
        <a:srgbClr val="F99F1B"/>
      </a:accent3>
      <a:accent4>
        <a:srgbClr val="811B53"/>
      </a:accent4>
      <a:accent5>
        <a:srgbClr val="FFCD33"/>
      </a:accent5>
      <a:accent6>
        <a:srgbClr val="152E54"/>
      </a:accent6>
      <a:hlink>
        <a:srgbClr val="996633"/>
      </a:hlink>
      <a:folHlink>
        <a:srgbClr val="993300"/>
      </a:folHlink>
    </a:clrScheme>
    <a:fontScheme name="Firelight">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accent4"/>
        </a:solidFill>
      </a:spPr>
      <a:bodyPr vert="horz" lIns="91440" tIns="45720" rIns="91440" bIns="45720" rtlCol="0" anchor="t">
        <a:noAutofit/>
      </a:bodyPr>
      <a:lstStyle>
        <a:defPPr algn="l">
          <a:defRPr sz="2000" dirty="0" smtClean="0">
            <a:solidFill>
              <a:srgbClr val="FFFFFF"/>
            </a:solidFill>
          </a:defRPr>
        </a:defPPr>
      </a:lstStyle>
    </a:txDef>
  </a:objectDefaults>
  <a:extraClrSchemeLst/>
</a:theme>
</file>

<file path=ppt/theme/theme5.xml><?xml version="1.0" encoding="utf-8"?>
<a:theme xmlns:a="http://schemas.openxmlformats.org/drawingml/2006/main" name="1_Powerpoint Template FINAL 2_2017">
  <a:themeElements>
    <a:clrScheme name="dsrip FINAL">
      <a:dk1>
        <a:srgbClr val="000000"/>
      </a:dk1>
      <a:lt1>
        <a:srgbClr val="FFFFFF"/>
      </a:lt1>
      <a:dk2>
        <a:srgbClr val="811B53"/>
      </a:dk2>
      <a:lt2>
        <a:srgbClr val="ACB6C6"/>
      </a:lt2>
      <a:accent1>
        <a:srgbClr val="00B0F0"/>
      </a:accent1>
      <a:accent2>
        <a:srgbClr val="81C341"/>
      </a:accent2>
      <a:accent3>
        <a:srgbClr val="F99F1B"/>
      </a:accent3>
      <a:accent4>
        <a:srgbClr val="811B53"/>
      </a:accent4>
      <a:accent5>
        <a:srgbClr val="FFCD33"/>
      </a:accent5>
      <a:accent6>
        <a:srgbClr val="152E54"/>
      </a:accent6>
      <a:hlink>
        <a:srgbClr val="996633"/>
      </a:hlink>
      <a:folHlink>
        <a:srgbClr val="993300"/>
      </a:folHlink>
    </a:clrScheme>
    <a:fontScheme name="Firelight">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ue Standard">
  <a:themeElements>
    <a:clrScheme name="DHS Template 2">
      <a:dk1>
        <a:srgbClr val="000508"/>
      </a:dk1>
      <a:lt1>
        <a:srgbClr val="FFFFFF"/>
      </a:lt1>
      <a:dk2>
        <a:srgbClr val="003A61"/>
      </a:dk2>
      <a:lt2>
        <a:srgbClr val="A9A57C"/>
      </a:lt2>
      <a:accent1>
        <a:srgbClr val="5DB30B"/>
      </a:accent1>
      <a:accent2>
        <a:srgbClr val="33A6B2"/>
      </a:accent2>
      <a:accent3>
        <a:srgbClr val="F95F17"/>
      </a:accent3>
      <a:accent4>
        <a:srgbClr val="196674"/>
      </a:accent4>
      <a:accent5>
        <a:srgbClr val="C5EC61"/>
      </a:accent5>
      <a:accent6>
        <a:srgbClr val="B1A089"/>
      </a:accent6>
      <a:hlink>
        <a:srgbClr val="D25814"/>
      </a:hlink>
      <a:folHlink>
        <a:srgbClr val="849A0A"/>
      </a:folHlink>
    </a:clrScheme>
    <a:fontScheme name="DHS theme">
      <a:majorFont>
        <a:latin typeface="Georgia"/>
        <a:ea typeface=""/>
        <a:cs typeface=""/>
      </a:majorFont>
      <a:minorFont>
        <a:latin typeface="Calibri"/>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solidFill>
          <a:srgbClr val="FFFFFF"/>
        </a:solidFill>
        <a:ln>
          <a:noFill/>
        </a:ln>
        <a:scene3d>
          <a:camera prst="orthographicFront">
            <a:rot lat="0" lon="21594000" rev="0"/>
          </a:camera>
          <a:lightRig rig="threePt" dir="t"/>
        </a:scene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srip FINAL">
    <a:dk1>
      <a:srgbClr val="000000"/>
    </a:dk1>
    <a:lt1>
      <a:srgbClr val="FFFFFF"/>
    </a:lt1>
    <a:dk2>
      <a:srgbClr val="811B53"/>
    </a:dk2>
    <a:lt2>
      <a:srgbClr val="ACB6C6"/>
    </a:lt2>
    <a:accent1>
      <a:srgbClr val="00B0F0"/>
    </a:accent1>
    <a:accent2>
      <a:srgbClr val="81C341"/>
    </a:accent2>
    <a:accent3>
      <a:srgbClr val="F99F1B"/>
    </a:accent3>
    <a:accent4>
      <a:srgbClr val="811B53"/>
    </a:accent4>
    <a:accent5>
      <a:srgbClr val="FFCD33"/>
    </a:accent5>
    <a:accent6>
      <a:srgbClr val="152E54"/>
    </a:accent6>
    <a:hlink>
      <a:srgbClr val="996633"/>
    </a:hlink>
    <a:folHlink>
      <a:srgbClr val="993300"/>
    </a:folHlink>
  </a:clrScheme>
</a:themeOverride>
</file>

<file path=ppt/theme/themeOverride2.xml><?xml version="1.0" encoding="utf-8"?>
<a:themeOverride xmlns:a="http://schemas.openxmlformats.org/drawingml/2006/main">
  <a:clrScheme name="dsrip FINAL">
    <a:dk1>
      <a:srgbClr val="000000"/>
    </a:dk1>
    <a:lt1>
      <a:srgbClr val="FFFFFF"/>
    </a:lt1>
    <a:dk2>
      <a:srgbClr val="811B53"/>
    </a:dk2>
    <a:lt2>
      <a:srgbClr val="ACB6C6"/>
    </a:lt2>
    <a:accent1>
      <a:srgbClr val="00B0F0"/>
    </a:accent1>
    <a:accent2>
      <a:srgbClr val="81C341"/>
    </a:accent2>
    <a:accent3>
      <a:srgbClr val="F99F1B"/>
    </a:accent3>
    <a:accent4>
      <a:srgbClr val="811B53"/>
    </a:accent4>
    <a:accent5>
      <a:srgbClr val="FFCD33"/>
    </a:accent5>
    <a:accent6>
      <a:srgbClr val="152E54"/>
    </a:accent6>
    <a:hlink>
      <a:srgbClr val="996633"/>
    </a:hlink>
    <a:folHlink>
      <a:srgbClr val="9933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DDF9A6343D854E9228AE2EDCE5983D" ma:contentTypeVersion="2" ma:contentTypeDescription="Create a new document." ma:contentTypeScope="" ma:versionID="91251aba097bd6c8111939aef3204e6b">
  <xsd:schema xmlns:xsd="http://www.w3.org/2001/XMLSchema" xmlns:xs="http://www.w3.org/2001/XMLSchema" xmlns:p="http://schemas.microsoft.com/office/2006/metadata/properties" xmlns:ns2="d29a8555-db37-4257-91ea-e6d336cdedf2" targetNamespace="http://schemas.microsoft.com/office/2006/metadata/properties" ma:root="true" ma:fieldsID="bb613e9c90126b2eac45d0759a86ef3c" ns2:_="">
    <xsd:import namespace="d29a8555-db37-4257-91ea-e6d336cdedf2"/>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9a8555-db37-4257-91ea-e6d336cdedf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29a8555-db37-4257-91ea-e6d336cdedf2">
      <UserInfo>
        <DisplayName>Mary Beth Dyer</DisplayName>
        <AccountId>20</AccountId>
        <AccountType/>
      </UserInfo>
      <UserInfo>
        <DisplayName>Deepti Kanneganti</DisplayName>
        <AccountId>15</AccountId>
        <AccountType/>
      </UserInfo>
    </SharedWithUsers>
  </documentManagement>
</p:properties>
</file>

<file path=customXml/itemProps1.xml><?xml version="1.0" encoding="utf-8"?>
<ds:datastoreItem xmlns:ds="http://schemas.openxmlformats.org/officeDocument/2006/customXml" ds:itemID="{D3ED32B4-2AC8-4BC7-8402-1F06C4A389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9a8555-db37-4257-91ea-e6d336cded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CD8D1E-B2D8-4FA9-BFC4-4D541698DF6D}">
  <ds:schemaRefs>
    <ds:schemaRef ds:uri="http://schemas.microsoft.com/sharepoint/v3/contenttype/forms"/>
  </ds:schemaRefs>
</ds:datastoreItem>
</file>

<file path=customXml/itemProps3.xml><?xml version="1.0" encoding="utf-8"?>
<ds:datastoreItem xmlns:ds="http://schemas.openxmlformats.org/officeDocument/2006/customXml" ds:itemID="{38AEFB2A-B7F8-4E87-A887-2655D5C89A97}">
  <ds:schemaRefs>
    <ds:schemaRef ds:uri="http://schemas.microsoft.com/office/infopath/2007/PartnerControls"/>
    <ds:schemaRef ds:uri="http://www.w3.org/XML/1998/namespace"/>
    <ds:schemaRef ds:uri="http://purl.org/dc/elements/1.1/"/>
    <ds:schemaRef ds:uri="http://purl.org/dc/terms/"/>
    <ds:schemaRef ds:uri="http://schemas.microsoft.com/office/2006/documentManagement/types"/>
    <ds:schemaRef ds:uri="http://schemas.openxmlformats.org/package/2006/metadata/core-properties"/>
    <ds:schemaRef ds:uri="d29a8555-db37-4257-91ea-e6d336cdedf2"/>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SHVS Webinar-DHslides_updated_4.4.17</Template>
  <TotalTime>661</TotalTime>
  <Words>2030</Words>
  <Application>Microsoft Office PowerPoint</Application>
  <PresentationFormat>On-screen Show (4:3)</PresentationFormat>
  <Paragraphs>347</Paragraphs>
  <Slides>36</Slides>
  <Notes>22</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36</vt:i4>
      </vt:variant>
    </vt:vector>
  </HeadingPairs>
  <TitlesOfParts>
    <vt:vector size="54" baseType="lpstr">
      <vt:lpstr>Dotum</vt:lpstr>
      <vt:lpstr>ＭＳ Ｐゴシック</vt:lpstr>
      <vt:lpstr>AppleGothic</vt:lpstr>
      <vt:lpstr>Arial</vt:lpstr>
      <vt:lpstr>Calibri</vt:lpstr>
      <vt:lpstr>Cambria</vt:lpstr>
      <vt:lpstr>Corbel</vt:lpstr>
      <vt:lpstr>Georgia</vt:lpstr>
      <vt:lpstr>Helvetica Neue</vt:lpstr>
      <vt:lpstr>Helvetica Neue Medium</vt:lpstr>
      <vt:lpstr>Rockwell</vt:lpstr>
      <vt:lpstr>Wingdings</vt:lpstr>
      <vt:lpstr>Office Theme</vt:lpstr>
      <vt:lpstr>Custom Design</vt:lpstr>
      <vt:lpstr>1_Custom Design</vt:lpstr>
      <vt:lpstr>Powerpoint Template FINAL 2_2017</vt:lpstr>
      <vt:lpstr>1_Powerpoint Template FINAL 2_2017</vt:lpstr>
      <vt:lpstr>Blue Standard</vt:lpstr>
      <vt:lpstr>State Strategies:  Medicaid Value-Based Payment for LTSS</vt:lpstr>
      <vt:lpstr>Webinar Presenter:  State Health and Value Strategies</vt:lpstr>
      <vt:lpstr>The Robert Wood Johnson Foundation’s State Health and Value Strategies Program</vt:lpstr>
      <vt:lpstr>Webinar Presenters:</vt:lpstr>
      <vt:lpstr>Webinar Facilitator:</vt:lpstr>
      <vt:lpstr>Logistics  </vt:lpstr>
      <vt:lpstr>Asking Questions Electronically</vt:lpstr>
      <vt:lpstr>Overview</vt:lpstr>
      <vt:lpstr>Overview </vt:lpstr>
      <vt:lpstr>Overview</vt:lpstr>
      <vt:lpstr>State Levers</vt:lpstr>
      <vt:lpstr>Medicaid Value-Based Payment for LTSS –Minnesota’s Approach</vt:lpstr>
      <vt:lpstr>Minnesota Spotlight</vt:lpstr>
      <vt:lpstr>Overview of MSHO</vt:lpstr>
      <vt:lpstr>Making the Most of the Integration Opportunity</vt:lpstr>
      <vt:lpstr>Value-Based Payment Objectives</vt:lpstr>
      <vt:lpstr>Integrated Care System Partnerships (ICSPs)</vt:lpstr>
      <vt:lpstr>Incorporating Quality Measurement</vt:lpstr>
      <vt:lpstr>Incorporating Quality Measurement (cont’d)</vt:lpstr>
      <vt:lpstr>Example ICSPs</vt:lpstr>
      <vt:lpstr>Supports for Successful VBP</vt:lpstr>
      <vt:lpstr>Next steps for MDHS</vt:lpstr>
      <vt:lpstr>Value-Based PAYMENTs for Long-Term Services and Supports (LTSS) </vt:lpstr>
      <vt:lpstr>PowerPoint Presentation</vt:lpstr>
      <vt:lpstr>Virginia Medicaid: Enrollment &amp; Expenditures</vt:lpstr>
      <vt:lpstr>Virginia’s Medicaid Program</vt:lpstr>
      <vt:lpstr>Virginia’s Vision for Value-Based Payments</vt:lpstr>
      <vt:lpstr>Align Accountability Across Payers &amp; Providers with Financial Incentives</vt:lpstr>
      <vt:lpstr>Managed Long-Term Services and Supports RFP</vt:lpstr>
      <vt:lpstr>Key MLTSS RFP Questions</vt:lpstr>
      <vt:lpstr>Key MLTSS RFP Questions (continued)</vt:lpstr>
      <vt:lpstr>Virginia RFP Learnings</vt:lpstr>
      <vt:lpstr>VA Managed  LTSS Contract</vt:lpstr>
      <vt:lpstr>DMAS Framework for Next Steps</vt:lpstr>
      <vt:lpstr>Discussion and Questions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Deepti Kanneganti</dc:creator>
  <cp:lastModifiedBy>Erin Taylor</cp:lastModifiedBy>
  <cp:revision>66</cp:revision>
  <dcterms:created xsi:type="dcterms:W3CDTF">2017-04-04T20:16:20Z</dcterms:created>
  <dcterms:modified xsi:type="dcterms:W3CDTF">2017-05-15T19:56:06Z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0x010100F7DDF9A6343D854E9228AE2EDCE5983D</vt:lpwstr>
  </property>
</Properties>
</file>